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6"/>
  </p:notesMasterIdLst>
  <p:sldIdLst>
    <p:sldId id="713" r:id="rId2"/>
    <p:sldId id="1263" r:id="rId3"/>
    <p:sldId id="1105" r:id="rId4"/>
    <p:sldId id="1141" r:id="rId5"/>
    <p:sldId id="1108" r:id="rId6"/>
    <p:sldId id="1109" r:id="rId7"/>
    <p:sldId id="1137" r:id="rId8"/>
    <p:sldId id="1077" r:id="rId9"/>
    <p:sldId id="1138" r:id="rId10"/>
    <p:sldId id="1079" r:id="rId11"/>
    <p:sldId id="1143" r:id="rId12"/>
    <p:sldId id="1264" r:id="rId13"/>
    <p:sldId id="566" r:id="rId14"/>
    <p:sldId id="567" r:id="rId15"/>
    <p:sldId id="1082" r:id="rId16"/>
    <p:sldId id="1145" r:id="rId17"/>
    <p:sldId id="569" r:id="rId18"/>
    <p:sldId id="570" r:id="rId19"/>
    <p:sldId id="571" r:id="rId20"/>
    <p:sldId id="1146" r:id="rId21"/>
    <p:sldId id="1152" r:id="rId22"/>
    <p:sldId id="1151" r:id="rId23"/>
    <p:sldId id="573" r:id="rId24"/>
    <p:sldId id="574" r:id="rId25"/>
    <p:sldId id="575" r:id="rId26"/>
    <p:sldId id="576" r:id="rId27"/>
    <p:sldId id="577" r:id="rId28"/>
    <p:sldId id="578" r:id="rId29"/>
    <p:sldId id="579" r:id="rId30"/>
    <p:sldId id="580" r:id="rId31"/>
    <p:sldId id="581" r:id="rId32"/>
    <p:sldId id="583" r:id="rId33"/>
    <p:sldId id="1111" r:id="rId34"/>
    <p:sldId id="1259" r:id="rId35"/>
    <p:sldId id="586" r:id="rId36"/>
    <p:sldId id="587" r:id="rId37"/>
    <p:sldId id="585" r:id="rId38"/>
    <p:sldId id="596" r:id="rId39"/>
    <p:sldId id="597" r:id="rId40"/>
    <p:sldId id="1085" r:id="rId41"/>
    <p:sldId id="589" r:id="rId42"/>
    <p:sldId id="598" r:id="rId43"/>
    <p:sldId id="600" r:id="rId44"/>
    <p:sldId id="1127" r:id="rId45"/>
    <p:sldId id="1129" r:id="rId46"/>
    <p:sldId id="1128" r:id="rId47"/>
    <p:sldId id="601" r:id="rId48"/>
    <p:sldId id="1157" r:id="rId49"/>
    <p:sldId id="1123" r:id="rId50"/>
    <p:sldId id="1173" r:id="rId51"/>
    <p:sldId id="1174" r:id="rId52"/>
    <p:sldId id="1266" r:id="rId53"/>
    <p:sldId id="1267" r:id="rId54"/>
    <p:sldId id="1268" r:id="rId55"/>
    <p:sldId id="1178" r:id="rId56"/>
    <p:sldId id="1179" r:id="rId57"/>
    <p:sldId id="610" r:id="rId58"/>
    <p:sldId id="1086" r:id="rId59"/>
    <p:sldId id="617" r:id="rId60"/>
    <p:sldId id="1113" r:id="rId61"/>
    <p:sldId id="612" r:id="rId62"/>
    <p:sldId id="614" r:id="rId63"/>
    <p:sldId id="616" r:id="rId64"/>
    <p:sldId id="1087" r:id="rId65"/>
    <p:sldId id="1154" r:id="rId66"/>
    <p:sldId id="1260" r:id="rId67"/>
    <p:sldId id="1167" r:id="rId68"/>
    <p:sldId id="1261" r:id="rId69"/>
    <p:sldId id="1169" r:id="rId70"/>
    <p:sldId id="1170" r:id="rId71"/>
    <p:sldId id="1171" r:id="rId72"/>
    <p:sldId id="1172" r:id="rId73"/>
    <p:sldId id="1089" r:id="rId74"/>
    <p:sldId id="1187" r:id="rId75"/>
    <p:sldId id="1188" r:id="rId76"/>
    <p:sldId id="1190" r:id="rId77"/>
    <p:sldId id="1191" r:id="rId78"/>
    <p:sldId id="1192" r:id="rId79"/>
    <p:sldId id="1193" r:id="rId80"/>
    <p:sldId id="1194" r:id="rId81"/>
    <p:sldId id="1195" r:id="rId82"/>
    <p:sldId id="1196" r:id="rId83"/>
    <p:sldId id="1197" r:id="rId84"/>
    <p:sldId id="1198" r:id="rId85"/>
    <p:sldId id="1199" r:id="rId86"/>
    <p:sldId id="1200" r:id="rId87"/>
    <p:sldId id="1201" r:id="rId88"/>
    <p:sldId id="1202" r:id="rId89"/>
    <p:sldId id="1203" r:id="rId90"/>
    <p:sldId id="1204" r:id="rId91"/>
    <p:sldId id="1205" r:id="rId92"/>
    <p:sldId id="1206" r:id="rId93"/>
    <p:sldId id="1207" r:id="rId94"/>
    <p:sldId id="1208" r:id="rId95"/>
    <p:sldId id="1209" r:id="rId96"/>
    <p:sldId id="1210" r:id="rId97"/>
    <p:sldId id="1211" r:id="rId98"/>
    <p:sldId id="1212" r:id="rId99"/>
    <p:sldId id="1213" r:id="rId100"/>
    <p:sldId id="1214" r:id="rId101"/>
    <p:sldId id="1215" r:id="rId102"/>
    <p:sldId id="1216" r:id="rId103"/>
    <p:sldId id="1217" r:id="rId104"/>
    <p:sldId id="1218" r:id="rId105"/>
    <p:sldId id="1219" r:id="rId106"/>
    <p:sldId id="1220" r:id="rId107"/>
    <p:sldId id="1221" r:id="rId108"/>
    <p:sldId id="1222" r:id="rId109"/>
    <p:sldId id="1223" r:id="rId110"/>
    <p:sldId id="1224" r:id="rId111"/>
    <p:sldId id="1225" r:id="rId112"/>
    <p:sldId id="1226" r:id="rId113"/>
    <p:sldId id="1227" r:id="rId114"/>
    <p:sldId id="1228" r:id="rId115"/>
    <p:sldId id="1229" r:id="rId116"/>
    <p:sldId id="1230" r:id="rId117"/>
    <p:sldId id="1231" r:id="rId118"/>
    <p:sldId id="1232" r:id="rId119"/>
    <p:sldId id="1233" r:id="rId120"/>
    <p:sldId id="1234" r:id="rId121"/>
    <p:sldId id="1235" r:id="rId122"/>
    <p:sldId id="1236" r:id="rId123"/>
    <p:sldId id="1237" r:id="rId124"/>
    <p:sldId id="1238" r:id="rId125"/>
    <p:sldId id="1239" r:id="rId126"/>
    <p:sldId id="1240" r:id="rId127"/>
    <p:sldId id="1241" r:id="rId128"/>
    <p:sldId id="1242" r:id="rId129"/>
    <p:sldId id="1243" r:id="rId130"/>
    <p:sldId id="1244" r:id="rId131"/>
    <p:sldId id="1245" r:id="rId132"/>
    <p:sldId id="1246" r:id="rId133"/>
    <p:sldId id="1247" r:id="rId134"/>
    <p:sldId id="1248" r:id="rId135"/>
    <p:sldId id="1249" r:id="rId136"/>
    <p:sldId id="1250" r:id="rId137"/>
    <p:sldId id="1251" r:id="rId138"/>
    <p:sldId id="1252" r:id="rId139"/>
    <p:sldId id="1253" r:id="rId140"/>
    <p:sldId id="1254" r:id="rId141"/>
    <p:sldId id="1255" r:id="rId142"/>
    <p:sldId id="1256" r:id="rId143"/>
    <p:sldId id="1257" r:id="rId144"/>
    <p:sldId id="924" r:id="rId145"/>
  </p:sldIdLst>
  <p:sldSz cx="9144000" cy="6858000" type="screen4x3"/>
  <p:notesSz cx="7099300" cy="10234613"/>
  <p:defaultTextStyle>
    <a:defPPr>
      <a:defRPr lang="en-US"/>
    </a:defPPr>
    <a:lvl1pPr algn="ctr" rtl="0" fontAlgn="base">
      <a:spcBef>
        <a:spcPct val="0"/>
      </a:spcBef>
      <a:spcAft>
        <a:spcPct val="0"/>
      </a:spcAft>
      <a:defRPr kern="1200">
        <a:solidFill>
          <a:srgbClr val="133984"/>
        </a:solidFill>
        <a:latin typeface="Arial" charset="0"/>
        <a:ea typeface="黑体" pitchFamily="49" charset="-122"/>
        <a:cs typeface="+mn-cs"/>
      </a:defRPr>
    </a:lvl1pPr>
    <a:lvl2pPr marL="457200" algn="ctr" rtl="0" fontAlgn="base">
      <a:spcBef>
        <a:spcPct val="0"/>
      </a:spcBef>
      <a:spcAft>
        <a:spcPct val="0"/>
      </a:spcAft>
      <a:defRPr kern="1200">
        <a:solidFill>
          <a:srgbClr val="133984"/>
        </a:solidFill>
        <a:latin typeface="Arial" charset="0"/>
        <a:ea typeface="黑体" pitchFamily="49" charset="-122"/>
        <a:cs typeface="+mn-cs"/>
      </a:defRPr>
    </a:lvl2pPr>
    <a:lvl3pPr marL="914400" algn="ctr" rtl="0" fontAlgn="base">
      <a:spcBef>
        <a:spcPct val="0"/>
      </a:spcBef>
      <a:spcAft>
        <a:spcPct val="0"/>
      </a:spcAft>
      <a:defRPr kern="1200">
        <a:solidFill>
          <a:srgbClr val="133984"/>
        </a:solidFill>
        <a:latin typeface="Arial" charset="0"/>
        <a:ea typeface="黑体" pitchFamily="49" charset="-122"/>
        <a:cs typeface="+mn-cs"/>
      </a:defRPr>
    </a:lvl3pPr>
    <a:lvl4pPr marL="1371600" algn="ctr" rtl="0" fontAlgn="base">
      <a:spcBef>
        <a:spcPct val="0"/>
      </a:spcBef>
      <a:spcAft>
        <a:spcPct val="0"/>
      </a:spcAft>
      <a:defRPr kern="1200">
        <a:solidFill>
          <a:srgbClr val="133984"/>
        </a:solidFill>
        <a:latin typeface="Arial" charset="0"/>
        <a:ea typeface="黑体" pitchFamily="49" charset="-122"/>
        <a:cs typeface="+mn-cs"/>
      </a:defRPr>
    </a:lvl4pPr>
    <a:lvl5pPr marL="1828800" algn="ctr" rtl="0" fontAlgn="base">
      <a:spcBef>
        <a:spcPct val="0"/>
      </a:spcBef>
      <a:spcAft>
        <a:spcPct val="0"/>
      </a:spcAft>
      <a:defRPr kern="1200">
        <a:solidFill>
          <a:srgbClr val="133984"/>
        </a:solidFill>
        <a:latin typeface="Arial" charset="0"/>
        <a:ea typeface="黑体" pitchFamily="49" charset="-122"/>
        <a:cs typeface="+mn-cs"/>
      </a:defRPr>
    </a:lvl5pPr>
    <a:lvl6pPr marL="2286000" algn="l" defTabSz="914400" rtl="0" eaLnBrk="1" latinLnBrk="0" hangingPunct="1">
      <a:defRPr kern="1200">
        <a:solidFill>
          <a:srgbClr val="133984"/>
        </a:solidFill>
        <a:latin typeface="Arial" charset="0"/>
        <a:ea typeface="黑体" pitchFamily="49" charset="-122"/>
        <a:cs typeface="+mn-cs"/>
      </a:defRPr>
    </a:lvl6pPr>
    <a:lvl7pPr marL="2743200" algn="l" defTabSz="914400" rtl="0" eaLnBrk="1" latinLnBrk="0" hangingPunct="1">
      <a:defRPr kern="1200">
        <a:solidFill>
          <a:srgbClr val="133984"/>
        </a:solidFill>
        <a:latin typeface="Arial" charset="0"/>
        <a:ea typeface="黑体" pitchFamily="49" charset="-122"/>
        <a:cs typeface="+mn-cs"/>
      </a:defRPr>
    </a:lvl7pPr>
    <a:lvl8pPr marL="3200400" algn="l" defTabSz="914400" rtl="0" eaLnBrk="1" latinLnBrk="0" hangingPunct="1">
      <a:defRPr kern="1200">
        <a:solidFill>
          <a:srgbClr val="133984"/>
        </a:solidFill>
        <a:latin typeface="Arial" charset="0"/>
        <a:ea typeface="黑体" pitchFamily="49" charset="-122"/>
        <a:cs typeface="+mn-cs"/>
      </a:defRPr>
    </a:lvl8pPr>
    <a:lvl9pPr marL="3657600" algn="l" defTabSz="914400" rtl="0" eaLnBrk="1" latinLnBrk="0" hangingPunct="1">
      <a:defRPr kern="1200">
        <a:solidFill>
          <a:srgbClr val="133984"/>
        </a:solidFill>
        <a:latin typeface="Arial" charset="0"/>
        <a:ea typeface="黑体"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a:srgbClr val="133984"/>
    <a:srgbClr val="0000CC"/>
    <a:srgbClr val="FFFFFF"/>
    <a:srgbClr val="DD594B"/>
    <a:srgbClr val="6600CC"/>
    <a:srgbClr val="FF0000"/>
    <a:srgbClr val="FFFF99"/>
    <a:srgbClr val="F4F5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2" autoAdjust="0"/>
    <p:restoredTop sz="90595" autoAdjust="0"/>
  </p:normalViewPr>
  <p:slideViewPr>
    <p:cSldViewPr>
      <p:cViewPr>
        <p:scale>
          <a:sx n="110" d="100"/>
          <a:sy n="110" d="100"/>
        </p:scale>
        <p:origin x="640" y="-12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5392"/>
    </p:cViewPr>
  </p:sorterViewPr>
  <p:notesViewPr>
    <p:cSldViewPr>
      <p:cViewPr varScale="1">
        <p:scale>
          <a:sx n="56" d="100"/>
          <a:sy n="56" d="100"/>
        </p:scale>
        <p:origin x="-2214"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 Id="rId5" Type="http://schemas.openxmlformats.org/officeDocument/2006/relationships/image" Target="../media/image97.emf"/><Relationship Id="rId4" Type="http://schemas.openxmlformats.org/officeDocument/2006/relationships/image" Target="../media/image9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image" Target="../media/image45.emf"/><Relationship Id="rId6" Type="http://schemas.openxmlformats.org/officeDocument/2006/relationships/image" Target="../media/image50.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5" Type="http://schemas.openxmlformats.org/officeDocument/2006/relationships/image" Target="../media/image59.emf"/><Relationship Id="rId4"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l" defTabSz="990600">
              <a:defRPr sz="1300">
                <a:solidFill>
                  <a:schemeClr val="tx1"/>
                </a:solidFill>
                <a:ea typeface="宋体" pitchFamily="2" charset="-122"/>
              </a:defRPr>
            </a:lvl1pPr>
          </a:lstStyle>
          <a:p>
            <a:pPr>
              <a:defRPr/>
            </a:pPr>
            <a:endParaRPr lang="zh-CN" altLang="en-US"/>
          </a:p>
        </p:txBody>
      </p:sp>
      <p:sp>
        <p:nvSpPr>
          <p:cNvPr id="239619" name="Rectangle 3"/>
          <p:cNvSpPr>
            <a:spLocks noGrp="1" noChangeArrowheads="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solidFill>
                  <a:schemeClr val="tx1"/>
                </a:solidFill>
                <a:ea typeface="宋体" pitchFamily="2" charset="-122"/>
              </a:defRPr>
            </a:lvl1pPr>
          </a:lstStyle>
          <a:p>
            <a:pPr>
              <a:defRPr/>
            </a:pPr>
            <a:endParaRPr lang="en-US" altLang="zh-CN"/>
          </a:p>
        </p:txBody>
      </p:sp>
      <p:sp>
        <p:nvSpPr>
          <p:cNvPr id="17613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23962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3962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l" defTabSz="990600">
              <a:defRPr sz="1300">
                <a:solidFill>
                  <a:schemeClr val="tx1"/>
                </a:solidFill>
                <a:ea typeface="宋体" pitchFamily="2" charset="-122"/>
              </a:defRPr>
            </a:lvl1pPr>
          </a:lstStyle>
          <a:p>
            <a:pPr>
              <a:defRPr/>
            </a:pPr>
            <a:endParaRPr lang="en-US" altLang="zh-CN"/>
          </a:p>
        </p:txBody>
      </p:sp>
      <p:sp>
        <p:nvSpPr>
          <p:cNvPr id="23962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solidFill>
                  <a:schemeClr val="tx1"/>
                </a:solidFill>
                <a:ea typeface="宋体" pitchFamily="2" charset="-122"/>
              </a:defRPr>
            </a:lvl1pPr>
          </a:lstStyle>
          <a:p>
            <a:pPr>
              <a:defRPr/>
            </a:pPr>
            <a:fld id="{74F08794-2F78-415C-812E-0FE87C3CC62F}" type="slidenum">
              <a:rPr lang="zh-CN" altLang="en-US"/>
              <a:pPr>
                <a:defRPr/>
              </a:pPr>
              <a:t>‹#›</a:t>
            </a:fld>
            <a:endParaRPr lang="en-US" altLang="zh-CN"/>
          </a:p>
        </p:txBody>
      </p:sp>
    </p:spTree>
    <p:extLst>
      <p:ext uri="{BB962C8B-B14F-4D97-AF65-F5344CB8AC3E}">
        <p14:creationId xmlns:p14="http://schemas.microsoft.com/office/powerpoint/2010/main" val="33945925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992188" y="768350"/>
            <a:ext cx="5114925" cy="3836988"/>
          </a:xfrm>
          <a:ln/>
        </p:spPr>
      </p:sp>
      <p:sp>
        <p:nvSpPr>
          <p:cNvPr id="178179" name="Rectangle 3"/>
          <p:cNvSpPr>
            <a:spLocks noGrp="1" noChangeArrowheads="1"/>
          </p:cNvSpPr>
          <p:nvPr>
            <p:ph type="body" idx="1"/>
          </p:nvPr>
        </p:nvSpPr>
        <p:spPr>
          <a:noFill/>
          <a:ln/>
        </p:spPr>
        <p:txBody>
          <a:bodyPr/>
          <a:lstStyle/>
          <a:p>
            <a:endParaRPr lang="zh-CN" altLang="en-US" sz="1600" b="1" dirty="0">
              <a:solidFill>
                <a:srgbClr val="2A4F86"/>
              </a:solidFill>
              <a:latin typeface="Corbel" pitchFamily="34" charset="0"/>
            </a:endParaRPr>
          </a:p>
        </p:txBody>
      </p:sp>
    </p:spTree>
    <p:extLst>
      <p:ext uri="{BB962C8B-B14F-4D97-AF65-F5344CB8AC3E}">
        <p14:creationId xmlns:p14="http://schemas.microsoft.com/office/powerpoint/2010/main" val="2534667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4F08794-2F78-415C-812E-0FE87C3CC62F}" type="slidenum">
              <a:rPr lang="zh-CN" altLang="en-US" smtClean="0"/>
              <a:pPr>
                <a:defRPr/>
              </a:pPr>
              <a:t>15</a:t>
            </a:fld>
            <a:endParaRPr lang="en-US" altLang="zh-CN"/>
          </a:p>
        </p:txBody>
      </p:sp>
    </p:spTree>
    <p:extLst>
      <p:ext uri="{BB962C8B-B14F-4D97-AF65-F5344CB8AC3E}">
        <p14:creationId xmlns:p14="http://schemas.microsoft.com/office/powerpoint/2010/main" val="19532520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992188" y="768350"/>
            <a:ext cx="5114925" cy="3836988"/>
          </a:xfrm>
          <a:ln/>
        </p:spPr>
      </p:sp>
      <p:sp>
        <p:nvSpPr>
          <p:cNvPr id="308227" name="Rectangle 3"/>
          <p:cNvSpPr>
            <a:spLocks noGrp="1" noChangeArrowheads="1"/>
          </p:cNvSpPr>
          <p:nvPr>
            <p:ph type="body" idx="1"/>
          </p:nvPr>
        </p:nvSpPr>
        <p:spPr>
          <a:noFill/>
          <a:ln/>
        </p:spPr>
        <p:txBody>
          <a:bodyPr/>
          <a:lstStyle/>
          <a:p>
            <a:pPr eaLnBrk="1" hangingPunct="1">
              <a:spcBef>
                <a:spcPct val="50000"/>
              </a:spcBef>
            </a:pPr>
            <a:r>
              <a:rPr lang="en-US" altLang="zh-CN" sz="1400"/>
              <a:t>The CMP (Compare) instruction subtracts two values and updates the flags.</a:t>
            </a:r>
          </a:p>
          <a:p>
            <a:pPr eaLnBrk="1" hangingPunct="1">
              <a:spcBef>
                <a:spcPct val="50000"/>
              </a:spcBef>
            </a:pPr>
            <a:r>
              <a:rPr lang="en-US" altLang="zh-CN" sz="1400"/>
              <a:t>  </a:t>
            </a:r>
            <a:r>
              <a:rPr lang="en-US" altLang="zh-CN"/>
              <a:t>CMP   R0,   R1            ; Calculate R0 – R1 and update flag</a:t>
            </a:r>
          </a:p>
          <a:p>
            <a:pPr eaLnBrk="1" hangingPunct="1"/>
            <a:r>
              <a:rPr lang="en-US" altLang="zh-CN"/>
              <a:t>  CMP   R0,   #0x12       ; Calculate R0 – 0x12 and update flag</a:t>
            </a:r>
          </a:p>
          <a:p>
            <a:pPr eaLnBrk="1" hangingPunct="1">
              <a:spcBef>
                <a:spcPct val="50000"/>
              </a:spcBef>
            </a:pPr>
            <a:r>
              <a:rPr lang="en-US" altLang="zh-CN" sz="1400"/>
              <a:t>The CMN compares one value to the negative (two’s complement) of a second value.</a:t>
            </a:r>
          </a:p>
          <a:p>
            <a:pPr eaLnBrk="1" hangingPunct="1">
              <a:spcBef>
                <a:spcPct val="50000"/>
              </a:spcBef>
            </a:pPr>
            <a:r>
              <a:rPr lang="en-US" altLang="zh-CN" sz="1400"/>
              <a:t>  </a:t>
            </a:r>
            <a:r>
              <a:rPr lang="en-US" altLang="zh-CN"/>
              <a:t>CMN   R0,   R1            ; Calculate R0 – (-R1) and update flag</a:t>
            </a:r>
          </a:p>
          <a:p>
            <a:pPr eaLnBrk="1" hangingPunct="1"/>
            <a:r>
              <a:rPr lang="en-US" altLang="zh-CN"/>
              <a:t>  CMN   R0,   #0x12       ; Calculate R0 – (-0x12) and update flag</a:t>
            </a:r>
          </a:p>
          <a:p>
            <a:pPr eaLnBrk="1" hangingPunct="1">
              <a:spcBef>
                <a:spcPct val="50000"/>
              </a:spcBef>
            </a:pPr>
            <a:r>
              <a:rPr lang="en-US" altLang="zh-CN" sz="1400"/>
              <a:t>The TST (Test) instruction ANDs two values and updates the flags.</a:t>
            </a:r>
          </a:p>
          <a:p>
            <a:pPr eaLnBrk="1" hangingPunct="1">
              <a:spcBef>
                <a:spcPct val="50000"/>
              </a:spcBef>
            </a:pPr>
            <a:r>
              <a:rPr lang="en-US" altLang="zh-CN" sz="1400"/>
              <a:t>  </a:t>
            </a:r>
            <a:r>
              <a:rPr lang="en-US" altLang="zh-CN"/>
              <a:t>TST   R0,   R1              ; Calculate R0 and R1 and update flag</a:t>
            </a:r>
          </a:p>
          <a:p>
            <a:pPr eaLnBrk="1" hangingPunct="1"/>
            <a:r>
              <a:rPr lang="en-US" altLang="zh-CN"/>
              <a:t>  TST   R0,   #0x12         ; Calculate R0 and 0x12 and update flag</a:t>
            </a:r>
          </a:p>
          <a:p>
            <a:endParaRPr lang="zh-CN" altLang="en-US"/>
          </a:p>
        </p:txBody>
      </p:sp>
    </p:spTree>
    <p:extLst>
      <p:ext uri="{BB962C8B-B14F-4D97-AF65-F5344CB8AC3E}">
        <p14:creationId xmlns:p14="http://schemas.microsoft.com/office/powerpoint/2010/main" val="3466122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a:xfrm>
            <a:off x="992188" y="768350"/>
            <a:ext cx="5114925" cy="3836988"/>
          </a:xfrm>
          <a:ln/>
        </p:spPr>
      </p:sp>
      <p:sp>
        <p:nvSpPr>
          <p:cNvPr id="309251" name="备注占位符 2"/>
          <p:cNvSpPr>
            <a:spLocks noGrp="1"/>
          </p:cNvSpPr>
          <p:nvPr>
            <p:ph type="body" idx="1"/>
          </p:nvPr>
        </p:nvSpPr>
        <p:spPr>
          <a:noFill/>
          <a:ln/>
        </p:spPr>
        <p:txBody>
          <a:bodyPr/>
          <a:lstStyle/>
          <a:p>
            <a:pPr eaLnBrk="1" hangingPunct="1">
              <a:spcBef>
                <a:spcPct val="50000"/>
              </a:spcBef>
            </a:pPr>
            <a:r>
              <a:rPr lang="en-US" altLang="zh-CN" sz="1400" b="1" dirty="0"/>
              <a:t>8.6.3.5 Assembler Language: Instruction Barrier and Memory Barrier Instructions</a:t>
            </a:r>
          </a:p>
          <a:p>
            <a:pPr eaLnBrk="1" hangingPunct="1">
              <a:spcBef>
                <a:spcPct val="50000"/>
              </a:spcBef>
            </a:pPr>
            <a:r>
              <a:rPr lang="en-US" altLang="zh-CN" dirty="0"/>
              <a:t>If memory barrier instructions are not used, race conditions could occur.</a:t>
            </a:r>
          </a:p>
          <a:p>
            <a:pPr eaLnBrk="1" hangingPunct="1">
              <a:spcBef>
                <a:spcPct val="50000"/>
              </a:spcBef>
            </a:pPr>
            <a:r>
              <a:rPr lang="en-US" altLang="zh-CN" b="1" dirty="0">
                <a:solidFill>
                  <a:srgbClr val="7F4D78"/>
                </a:solidFill>
              </a:rPr>
              <a:t>           Example </a:t>
            </a:r>
          </a:p>
          <a:p>
            <a:pPr eaLnBrk="1" hangingPunct="1">
              <a:spcBef>
                <a:spcPct val="50000"/>
              </a:spcBef>
            </a:pPr>
            <a:r>
              <a:rPr lang="en-US" altLang="zh-CN" dirty="0"/>
              <a:t>If the memory map can be switched by a hardware register, you should use the DSB instruction. Otherwise, the next instruction accesses could be using the old memory map. </a:t>
            </a:r>
          </a:p>
          <a:p>
            <a:pPr eaLnBrk="1" hangingPunct="1">
              <a:spcBef>
                <a:spcPct val="50000"/>
              </a:spcBef>
            </a:pPr>
            <a:r>
              <a:rPr lang="en-US" altLang="zh-CN" dirty="0"/>
              <a:t>This might result in an </a:t>
            </a:r>
            <a:r>
              <a:rPr lang="en-US" altLang="zh-CN" b="1" i="1" dirty="0">
                <a:solidFill>
                  <a:srgbClr val="FF3300"/>
                </a:solidFill>
              </a:rPr>
              <a:t>invalid access</a:t>
            </a:r>
            <a:r>
              <a:rPr lang="en-US" altLang="zh-CN" dirty="0"/>
              <a:t> if the memory switching and memory access happen at the same time.</a:t>
            </a:r>
          </a:p>
          <a:p>
            <a:pPr eaLnBrk="1" hangingPunct="1">
              <a:spcBef>
                <a:spcPct val="50000"/>
              </a:spcBef>
            </a:pPr>
            <a:r>
              <a:rPr lang="en-US" altLang="zh-CN" dirty="0"/>
              <a:t>There are three barrier instructions in the Cortex-M3/M4.</a:t>
            </a:r>
          </a:p>
          <a:p>
            <a:endParaRPr lang="zh-CN" altLang="en-US" dirty="0"/>
          </a:p>
        </p:txBody>
      </p:sp>
      <p:sp>
        <p:nvSpPr>
          <p:cNvPr id="309252" name="灯片编号占位符 3"/>
          <p:cNvSpPr>
            <a:spLocks noGrp="1"/>
          </p:cNvSpPr>
          <p:nvPr>
            <p:ph type="sldNum" sz="quarter" idx="5"/>
          </p:nvPr>
        </p:nvSpPr>
        <p:spPr>
          <a:noFill/>
        </p:spPr>
        <p:txBody>
          <a:bodyPr/>
          <a:lstStyle/>
          <a:p>
            <a:fld id="{1C69633C-E9E0-48F1-AE07-9D76AA3A0424}" type="slidenum">
              <a:rPr lang="zh-CN" altLang="en-US" smtClean="0"/>
              <a:pPr/>
              <a:t>118</a:t>
            </a:fld>
            <a:endParaRPr lang="en-US" altLang="zh-CN"/>
          </a:p>
        </p:txBody>
      </p:sp>
    </p:spTree>
    <p:extLst>
      <p:ext uri="{BB962C8B-B14F-4D97-AF65-F5344CB8AC3E}">
        <p14:creationId xmlns:p14="http://schemas.microsoft.com/office/powerpoint/2010/main" val="40658699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幻灯片图像占位符 1"/>
          <p:cNvSpPr>
            <a:spLocks noGrp="1" noRot="1" noChangeAspect="1" noTextEdit="1"/>
          </p:cNvSpPr>
          <p:nvPr>
            <p:ph type="sldImg"/>
          </p:nvPr>
        </p:nvSpPr>
        <p:spPr>
          <a:xfrm>
            <a:off x="992188" y="768350"/>
            <a:ext cx="5114925" cy="3836988"/>
          </a:xfrm>
          <a:ln/>
        </p:spPr>
      </p:sp>
      <p:sp>
        <p:nvSpPr>
          <p:cNvPr id="310275" name="备注占位符 2"/>
          <p:cNvSpPr>
            <a:spLocks noGrp="1"/>
          </p:cNvSpPr>
          <p:nvPr>
            <p:ph type="body" idx="1"/>
          </p:nvPr>
        </p:nvSpPr>
        <p:spPr>
          <a:noFill/>
          <a:ln/>
        </p:spPr>
        <p:txBody>
          <a:bodyPr/>
          <a:lstStyle/>
          <a:p>
            <a:pPr>
              <a:spcBef>
                <a:spcPct val="50000"/>
              </a:spcBef>
            </a:pPr>
            <a:r>
              <a:rPr lang="en-US" altLang="zh-CN" b="1">
                <a:solidFill>
                  <a:srgbClr val="7F4D78"/>
                </a:solidFill>
              </a:rPr>
              <a:t>DMB:</a:t>
            </a:r>
            <a:r>
              <a:rPr lang="en-US" altLang="zh-CN">
                <a:solidFill>
                  <a:srgbClr val="2A4F86"/>
                </a:solidFill>
              </a:rPr>
              <a:t> </a:t>
            </a:r>
          </a:p>
          <a:p>
            <a:pPr>
              <a:spcBef>
                <a:spcPct val="50000"/>
              </a:spcBef>
            </a:pPr>
            <a:r>
              <a:rPr lang="en-US" altLang="zh-CN">
                <a:solidFill>
                  <a:srgbClr val="2A4F86"/>
                </a:solidFill>
              </a:rPr>
              <a:t>The DMB instruction can be used to ensure the read gets the updated value.</a:t>
            </a:r>
          </a:p>
          <a:p>
            <a:pPr>
              <a:spcBef>
                <a:spcPct val="50000"/>
              </a:spcBef>
            </a:pPr>
            <a:r>
              <a:rPr lang="en-US" altLang="zh-CN" b="1">
                <a:solidFill>
                  <a:srgbClr val="7F4D78"/>
                </a:solidFill>
              </a:rPr>
              <a:t>DSB and ISB:</a:t>
            </a:r>
          </a:p>
          <a:p>
            <a:pPr>
              <a:spcBef>
                <a:spcPct val="50000"/>
              </a:spcBef>
            </a:pPr>
            <a:r>
              <a:rPr lang="en-US" altLang="zh-CN">
                <a:solidFill>
                  <a:srgbClr val="2A4F86"/>
                </a:solidFill>
              </a:rPr>
              <a:t>Using DSB and then ISB can ensure that the modified program code is fetched again.</a:t>
            </a:r>
          </a:p>
          <a:p>
            <a:pPr>
              <a:spcBef>
                <a:spcPct val="50000"/>
              </a:spcBef>
            </a:pPr>
            <a:endParaRPr lang="en-US" altLang="zh-CN">
              <a:solidFill>
                <a:srgbClr val="2A4F86"/>
              </a:solidFill>
            </a:endParaRPr>
          </a:p>
          <a:p>
            <a:pPr eaLnBrk="1" hangingPunct="1">
              <a:spcBef>
                <a:spcPct val="50000"/>
              </a:spcBef>
            </a:pPr>
            <a:r>
              <a:rPr lang="en-US" altLang="zh-CN">
                <a:solidFill>
                  <a:srgbClr val="133984"/>
                </a:solidFill>
                <a:ea typeface="黑体" pitchFamily="49" charset="-122"/>
              </a:rPr>
              <a:t>Data Memory Barrier; ensures that all memory accesses are completed before new memory access is committed</a:t>
            </a:r>
          </a:p>
          <a:p>
            <a:pPr eaLnBrk="1" hangingPunct="1">
              <a:spcBef>
                <a:spcPct val="50000"/>
              </a:spcBef>
            </a:pPr>
            <a:endParaRPr lang="en-US" altLang="zh-CN">
              <a:solidFill>
                <a:srgbClr val="133984"/>
              </a:solidFill>
              <a:ea typeface="黑体" pitchFamily="49" charset="-122"/>
            </a:endParaRPr>
          </a:p>
          <a:p>
            <a:pPr eaLnBrk="1" hangingPunct="1">
              <a:spcBef>
                <a:spcPct val="50000"/>
              </a:spcBef>
            </a:pPr>
            <a:r>
              <a:rPr lang="en-US" altLang="zh-CN">
                <a:solidFill>
                  <a:srgbClr val="133984"/>
                </a:solidFill>
                <a:ea typeface="黑体" pitchFamily="49" charset="-122"/>
              </a:rPr>
              <a:t>Data Synchronization Barrier; ensures that all memory accesses are completed before next instruction is executed</a:t>
            </a:r>
          </a:p>
          <a:p>
            <a:pPr eaLnBrk="1" hangingPunct="1">
              <a:spcBef>
                <a:spcPct val="50000"/>
              </a:spcBef>
            </a:pPr>
            <a:endParaRPr lang="en-US" altLang="zh-CN">
              <a:solidFill>
                <a:srgbClr val="133984"/>
              </a:solidFill>
              <a:ea typeface="黑体" pitchFamily="49" charset="-122"/>
            </a:endParaRPr>
          </a:p>
          <a:p>
            <a:pPr eaLnBrk="1" hangingPunct="1">
              <a:spcBef>
                <a:spcPct val="50000"/>
              </a:spcBef>
            </a:pPr>
            <a:r>
              <a:rPr lang="en-US" altLang="zh-CN">
                <a:solidFill>
                  <a:srgbClr val="133984"/>
                </a:solidFill>
                <a:ea typeface="黑体" pitchFamily="49" charset="-122"/>
              </a:rPr>
              <a:t>Instruction Synchronization Barrier; flushes the pipeline and ensures that all previous instructions are completed before executing new instructions</a:t>
            </a:r>
          </a:p>
          <a:p>
            <a:pPr eaLnBrk="1" hangingPunct="1">
              <a:spcBef>
                <a:spcPct val="50000"/>
              </a:spcBef>
            </a:pPr>
            <a:endParaRPr lang="en-US" altLang="zh-CN">
              <a:solidFill>
                <a:srgbClr val="133984"/>
              </a:solidFill>
              <a:ea typeface="黑体" pitchFamily="49" charset="-122"/>
            </a:endParaRPr>
          </a:p>
          <a:p>
            <a:pPr>
              <a:spcBef>
                <a:spcPct val="50000"/>
              </a:spcBef>
            </a:pPr>
            <a:endParaRPr lang="en-US" altLang="zh-CN">
              <a:solidFill>
                <a:srgbClr val="2A4F86"/>
              </a:solidFill>
            </a:endParaRPr>
          </a:p>
        </p:txBody>
      </p:sp>
      <p:sp>
        <p:nvSpPr>
          <p:cNvPr id="310276" name="灯片编号占位符 3"/>
          <p:cNvSpPr>
            <a:spLocks noGrp="1"/>
          </p:cNvSpPr>
          <p:nvPr>
            <p:ph type="sldNum" sz="quarter" idx="5"/>
          </p:nvPr>
        </p:nvSpPr>
        <p:spPr>
          <a:noFill/>
        </p:spPr>
        <p:txBody>
          <a:bodyPr/>
          <a:lstStyle/>
          <a:p>
            <a:fld id="{BF6328F8-0F2D-43DE-AA5C-7F7F54A9066B}" type="slidenum">
              <a:rPr lang="zh-CN" altLang="en-US" smtClean="0"/>
              <a:pPr/>
              <a:t>119</a:t>
            </a:fld>
            <a:endParaRPr lang="en-US" altLang="zh-CN"/>
          </a:p>
        </p:txBody>
      </p:sp>
    </p:spTree>
    <p:extLst>
      <p:ext uri="{BB962C8B-B14F-4D97-AF65-F5344CB8AC3E}">
        <p14:creationId xmlns:p14="http://schemas.microsoft.com/office/powerpoint/2010/main" val="13549957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a:xfrm>
            <a:off x="992188" y="768350"/>
            <a:ext cx="5114925" cy="3836988"/>
          </a:xfrm>
          <a:ln/>
        </p:spPr>
      </p:sp>
      <p:sp>
        <p:nvSpPr>
          <p:cNvPr id="311299" name="备注占位符 2"/>
          <p:cNvSpPr>
            <a:spLocks noGrp="1"/>
          </p:cNvSpPr>
          <p:nvPr>
            <p:ph type="body" idx="1"/>
          </p:nvPr>
        </p:nvSpPr>
        <p:spPr>
          <a:noFill/>
          <a:ln/>
        </p:spPr>
        <p:txBody>
          <a:bodyPr/>
          <a:lstStyle/>
          <a:p>
            <a:pPr eaLnBrk="1" hangingPunct="1">
              <a:spcBef>
                <a:spcPct val="0"/>
              </a:spcBef>
            </a:pPr>
            <a:r>
              <a:rPr lang="en-US" altLang="en-US" b="1" dirty="0"/>
              <a:t>Saturation Operations</a:t>
            </a:r>
            <a:endParaRPr lang="en-US" altLang="zh-CN" b="1" dirty="0"/>
          </a:p>
          <a:p>
            <a:endParaRPr lang="en-US" altLang="zh-CN" dirty="0"/>
          </a:p>
          <a:p>
            <a:pPr eaLnBrk="1" hangingPunct="1">
              <a:spcBef>
                <a:spcPct val="50000"/>
              </a:spcBef>
            </a:pPr>
            <a:r>
              <a:rPr lang="en-US" altLang="zh-CN" dirty="0"/>
              <a:t>The Cortex-M3/M4 supports two instructions that provide signed and unsigned saturation operations: SSAT and USAT.</a:t>
            </a:r>
          </a:p>
          <a:p>
            <a:pPr eaLnBrk="1" hangingPunct="1">
              <a:spcBef>
                <a:spcPct val="50000"/>
              </a:spcBef>
            </a:pPr>
            <a:r>
              <a:rPr lang="en-US" altLang="zh-CN" dirty="0"/>
              <a:t>In signal amplification, When an input signal is amplified, there is a chance that the output will be larger than the allowed output range. </a:t>
            </a:r>
          </a:p>
          <a:p>
            <a:pPr eaLnBrk="1" hangingPunct="1">
              <a:spcBef>
                <a:spcPct val="50000"/>
              </a:spcBef>
            </a:pPr>
            <a:r>
              <a:rPr lang="en-US" altLang="zh-CN" dirty="0"/>
              <a:t>If the value is adjusted simply by removing the unused MSB, an overflowed result will cause the signal waveform to be completely deformed.</a:t>
            </a:r>
          </a:p>
          <a:p>
            <a:endParaRPr lang="en-US" altLang="zh-CN" dirty="0"/>
          </a:p>
          <a:p>
            <a:endParaRPr lang="zh-CN" altLang="en-US" dirty="0"/>
          </a:p>
        </p:txBody>
      </p:sp>
      <p:sp>
        <p:nvSpPr>
          <p:cNvPr id="311300" name="灯片编号占位符 3"/>
          <p:cNvSpPr>
            <a:spLocks noGrp="1"/>
          </p:cNvSpPr>
          <p:nvPr>
            <p:ph type="sldNum" sz="quarter" idx="5"/>
          </p:nvPr>
        </p:nvSpPr>
        <p:spPr>
          <a:noFill/>
        </p:spPr>
        <p:txBody>
          <a:bodyPr/>
          <a:lstStyle/>
          <a:p>
            <a:fld id="{AF1A3510-C781-4D79-B2EF-2695C0495D93}" type="slidenum">
              <a:rPr lang="zh-CN" altLang="en-US" smtClean="0"/>
              <a:pPr/>
              <a:t>120</a:t>
            </a:fld>
            <a:endParaRPr lang="en-US" altLang="zh-CN"/>
          </a:p>
        </p:txBody>
      </p:sp>
    </p:spTree>
    <p:extLst>
      <p:ext uri="{BB962C8B-B14F-4D97-AF65-F5344CB8AC3E}">
        <p14:creationId xmlns:p14="http://schemas.microsoft.com/office/powerpoint/2010/main" val="29992514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幻灯片图像占位符 1"/>
          <p:cNvSpPr>
            <a:spLocks noGrp="1" noRot="1" noChangeAspect="1" noTextEdit="1"/>
          </p:cNvSpPr>
          <p:nvPr>
            <p:ph type="sldImg"/>
          </p:nvPr>
        </p:nvSpPr>
        <p:spPr>
          <a:xfrm>
            <a:off x="992188" y="768350"/>
            <a:ext cx="5114925" cy="3836988"/>
          </a:xfrm>
          <a:ln/>
        </p:spPr>
      </p:sp>
      <p:sp>
        <p:nvSpPr>
          <p:cNvPr id="312323" name="备注占位符 2"/>
          <p:cNvSpPr>
            <a:spLocks noGrp="1"/>
          </p:cNvSpPr>
          <p:nvPr>
            <p:ph type="body" idx="1"/>
          </p:nvPr>
        </p:nvSpPr>
        <p:spPr>
          <a:noFill/>
          <a:ln/>
        </p:spPr>
        <p:txBody>
          <a:bodyPr/>
          <a:lstStyle/>
          <a:p>
            <a:pPr eaLnBrk="1" hangingPunct="1">
              <a:spcBef>
                <a:spcPct val="0"/>
              </a:spcBef>
            </a:pPr>
            <a:r>
              <a:rPr lang="en-US" altLang="zh-CN"/>
              <a:t>The saturation operation does not prevent the distortion of the signal, but at least the amount of distortion is greatly reduced in the signal waveform.</a:t>
            </a:r>
          </a:p>
          <a:p>
            <a:endParaRPr lang="en-US" altLang="zh-CN"/>
          </a:p>
          <a:p>
            <a:pPr eaLnBrk="1" hangingPunct="1">
              <a:spcBef>
                <a:spcPct val="0"/>
              </a:spcBef>
            </a:pPr>
            <a:r>
              <a:rPr lang="en-US" altLang="zh-CN">
                <a:solidFill>
                  <a:srgbClr val="133984"/>
                </a:solidFill>
                <a:ea typeface="黑体" pitchFamily="49" charset="-122"/>
              </a:rPr>
              <a:t>Saturation for signed value</a:t>
            </a:r>
          </a:p>
          <a:p>
            <a:pPr eaLnBrk="1" hangingPunct="1">
              <a:spcBef>
                <a:spcPct val="0"/>
              </a:spcBef>
            </a:pPr>
            <a:r>
              <a:rPr lang="en-US" altLang="zh-CN">
                <a:solidFill>
                  <a:srgbClr val="133984"/>
                </a:solidFill>
                <a:ea typeface="黑体" pitchFamily="49" charset="-122"/>
              </a:rPr>
              <a:t>Saturation for a signed value into an unsigned value</a:t>
            </a:r>
          </a:p>
          <a:p>
            <a:endParaRPr lang="zh-CN" altLang="en-US"/>
          </a:p>
        </p:txBody>
      </p:sp>
      <p:sp>
        <p:nvSpPr>
          <p:cNvPr id="312324" name="灯片编号占位符 3"/>
          <p:cNvSpPr>
            <a:spLocks noGrp="1"/>
          </p:cNvSpPr>
          <p:nvPr>
            <p:ph type="sldNum" sz="quarter" idx="5"/>
          </p:nvPr>
        </p:nvSpPr>
        <p:spPr>
          <a:noFill/>
        </p:spPr>
        <p:txBody>
          <a:bodyPr/>
          <a:lstStyle/>
          <a:p>
            <a:fld id="{4F9B6DD8-552B-4B55-ADFB-9D07AB39FA90}" type="slidenum">
              <a:rPr lang="zh-CN" altLang="en-US" smtClean="0"/>
              <a:pPr/>
              <a:t>122</a:t>
            </a:fld>
            <a:endParaRPr lang="en-US" altLang="zh-CN"/>
          </a:p>
        </p:txBody>
      </p:sp>
    </p:spTree>
    <p:extLst>
      <p:ext uri="{BB962C8B-B14F-4D97-AF65-F5344CB8AC3E}">
        <p14:creationId xmlns:p14="http://schemas.microsoft.com/office/powerpoint/2010/main" val="30678815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幻灯片图像占位符 1"/>
          <p:cNvSpPr>
            <a:spLocks noGrp="1" noRot="1" noChangeAspect="1" noTextEdit="1"/>
          </p:cNvSpPr>
          <p:nvPr>
            <p:ph type="sldImg"/>
          </p:nvPr>
        </p:nvSpPr>
        <p:spPr>
          <a:xfrm>
            <a:off x="992188" y="768350"/>
            <a:ext cx="5114925" cy="3836988"/>
          </a:xfrm>
          <a:ln/>
        </p:spPr>
      </p:sp>
      <p:sp>
        <p:nvSpPr>
          <p:cNvPr id="313347" name="备注占位符 2"/>
          <p:cNvSpPr>
            <a:spLocks noGrp="1"/>
          </p:cNvSpPr>
          <p:nvPr>
            <p:ph type="body" idx="1"/>
          </p:nvPr>
        </p:nvSpPr>
        <p:spPr>
          <a:noFill/>
          <a:ln/>
        </p:spPr>
        <p:txBody>
          <a:bodyPr/>
          <a:lstStyle/>
          <a:p>
            <a:pPr eaLnBrk="1" hangingPunct="1">
              <a:spcBef>
                <a:spcPct val="0"/>
              </a:spcBef>
            </a:pPr>
            <a:r>
              <a:rPr lang="en-US" altLang="zh-CN" dirty="0"/>
              <a:t>The Q flag is set if saturation takes place in the operation, and it can be cleared by writing to the APSR. </a:t>
            </a:r>
          </a:p>
          <a:p>
            <a:endParaRPr lang="zh-CN" altLang="en-US" dirty="0"/>
          </a:p>
        </p:txBody>
      </p:sp>
      <p:sp>
        <p:nvSpPr>
          <p:cNvPr id="313348" name="灯片编号占位符 3"/>
          <p:cNvSpPr>
            <a:spLocks noGrp="1"/>
          </p:cNvSpPr>
          <p:nvPr>
            <p:ph type="sldNum" sz="quarter" idx="5"/>
          </p:nvPr>
        </p:nvSpPr>
        <p:spPr>
          <a:noFill/>
        </p:spPr>
        <p:txBody>
          <a:bodyPr/>
          <a:lstStyle/>
          <a:p>
            <a:fld id="{DC5209A2-7B40-444E-B733-CC16AC5750EF}" type="slidenum">
              <a:rPr lang="zh-CN" altLang="en-US" smtClean="0"/>
              <a:pPr/>
              <a:t>123</a:t>
            </a:fld>
            <a:endParaRPr lang="en-US" altLang="zh-CN"/>
          </a:p>
        </p:txBody>
      </p:sp>
    </p:spTree>
    <p:extLst>
      <p:ext uri="{BB962C8B-B14F-4D97-AF65-F5344CB8AC3E}">
        <p14:creationId xmlns:p14="http://schemas.microsoft.com/office/powerpoint/2010/main" val="7385500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幻灯片图像占位符 1"/>
          <p:cNvSpPr>
            <a:spLocks noGrp="1" noRot="1" noChangeAspect="1" noTextEdit="1"/>
          </p:cNvSpPr>
          <p:nvPr>
            <p:ph type="sldImg"/>
          </p:nvPr>
        </p:nvSpPr>
        <p:spPr>
          <a:xfrm>
            <a:off x="992188" y="768350"/>
            <a:ext cx="5114925" cy="3836988"/>
          </a:xfrm>
          <a:ln/>
        </p:spPr>
      </p:sp>
      <p:sp>
        <p:nvSpPr>
          <p:cNvPr id="314371" name="备注占位符 2"/>
          <p:cNvSpPr>
            <a:spLocks noGrp="1"/>
          </p:cNvSpPr>
          <p:nvPr>
            <p:ph type="body" idx="1"/>
          </p:nvPr>
        </p:nvSpPr>
        <p:spPr>
          <a:noFill/>
          <a:ln/>
        </p:spPr>
        <p:txBody>
          <a:bodyPr/>
          <a:lstStyle/>
          <a:p>
            <a:pPr eaLnBrk="1" hangingPunct="1">
              <a:spcBef>
                <a:spcPct val="50000"/>
              </a:spcBef>
            </a:pPr>
            <a:r>
              <a:rPr lang="en-US" altLang="zh-CN"/>
              <a:t>Similarly, if a 32-bit signed value is to saturate into a 16-bit unsigned value, the following instruction can be used:</a:t>
            </a:r>
          </a:p>
          <a:p>
            <a:pPr eaLnBrk="1" hangingPunct="1">
              <a:spcBef>
                <a:spcPct val="50000"/>
              </a:spcBef>
            </a:pPr>
            <a:r>
              <a:rPr lang="en-US" altLang="zh-CN"/>
              <a:t>  </a:t>
            </a:r>
            <a:r>
              <a:rPr lang="en-US" altLang="zh-CN" sz="1100"/>
              <a:t>USAT.W   R1,   #16,   R0</a:t>
            </a:r>
          </a:p>
          <a:p>
            <a:endParaRPr lang="zh-CN" altLang="en-US"/>
          </a:p>
        </p:txBody>
      </p:sp>
      <p:sp>
        <p:nvSpPr>
          <p:cNvPr id="314372" name="灯片编号占位符 3"/>
          <p:cNvSpPr>
            <a:spLocks noGrp="1"/>
          </p:cNvSpPr>
          <p:nvPr>
            <p:ph type="sldNum" sz="quarter" idx="5"/>
          </p:nvPr>
        </p:nvSpPr>
        <p:spPr>
          <a:noFill/>
        </p:spPr>
        <p:txBody>
          <a:bodyPr/>
          <a:lstStyle/>
          <a:p>
            <a:fld id="{6A05DA1F-B847-4EEB-815D-2AD5E6F99A35}" type="slidenum">
              <a:rPr lang="zh-CN" altLang="en-US" smtClean="0"/>
              <a:pPr/>
              <a:t>124</a:t>
            </a:fld>
            <a:endParaRPr lang="en-US" altLang="zh-CN"/>
          </a:p>
        </p:txBody>
      </p:sp>
    </p:spTree>
    <p:extLst>
      <p:ext uri="{BB962C8B-B14F-4D97-AF65-F5344CB8AC3E}">
        <p14:creationId xmlns:p14="http://schemas.microsoft.com/office/powerpoint/2010/main" val="1709791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TextEdit="1"/>
          </p:cNvSpPr>
          <p:nvPr>
            <p:ph type="sldImg"/>
          </p:nvPr>
        </p:nvSpPr>
        <p:spPr>
          <a:xfrm>
            <a:off x="992188" y="768350"/>
            <a:ext cx="5114925" cy="3836988"/>
          </a:xfrm>
          <a:ln/>
        </p:spPr>
      </p:sp>
      <p:sp>
        <p:nvSpPr>
          <p:cNvPr id="315395" name="备注占位符 2"/>
          <p:cNvSpPr>
            <a:spLocks noGrp="1"/>
          </p:cNvSpPr>
          <p:nvPr>
            <p:ph type="body" idx="1"/>
          </p:nvPr>
        </p:nvSpPr>
        <p:spPr>
          <a:noFill/>
          <a:ln/>
        </p:spPr>
        <p:txBody>
          <a:bodyPr/>
          <a:lstStyle/>
          <a:p>
            <a:pPr eaLnBrk="1" hangingPunct="1">
              <a:spcBef>
                <a:spcPct val="0"/>
              </a:spcBef>
            </a:pPr>
            <a:r>
              <a:rPr lang="en-US" altLang="zh-CN" b="1"/>
              <a:t>Examples of Unsigned Saturation Results</a:t>
            </a:r>
          </a:p>
          <a:p>
            <a:endParaRPr lang="zh-CN" altLang="en-US"/>
          </a:p>
        </p:txBody>
      </p:sp>
      <p:sp>
        <p:nvSpPr>
          <p:cNvPr id="315396" name="灯片编号占位符 3"/>
          <p:cNvSpPr>
            <a:spLocks noGrp="1"/>
          </p:cNvSpPr>
          <p:nvPr>
            <p:ph type="sldNum" sz="quarter" idx="5"/>
          </p:nvPr>
        </p:nvSpPr>
        <p:spPr>
          <a:noFill/>
        </p:spPr>
        <p:txBody>
          <a:bodyPr/>
          <a:lstStyle/>
          <a:p>
            <a:fld id="{1B704DE8-766E-46D2-A5C4-324E7ED557AC}" type="slidenum">
              <a:rPr lang="zh-CN" altLang="en-US" smtClean="0"/>
              <a:pPr/>
              <a:t>125</a:t>
            </a:fld>
            <a:endParaRPr lang="en-US" altLang="zh-CN"/>
          </a:p>
        </p:txBody>
      </p:sp>
    </p:spTree>
    <p:extLst>
      <p:ext uri="{BB962C8B-B14F-4D97-AF65-F5344CB8AC3E}">
        <p14:creationId xmlns:p14="http://schemas.microsoft.com/office/powerpoint/2010/main" val="26020073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幻灯片图像占位符 1"/>
          <p:cNvSpPr>
            <a:spLocks noGrp="1" noRot="1" noChangeAspect="1" noTextEdit="1"/>
          </p:cNvSpPr>
          <p:nvPr>
            <p:ph type="sldImg"/>
          </p:nvPr>
        </p:nvSpPr>
        <p:spPr>
          <a:xfrm>
            <a:off x="992188" y="768350"/>
            <a:ext cx="5114925" cy="3836988"/>
          </a:xfrm>
          <a:ln/>
        </p:spPr>
      </p:sp>
      <p:sp>
        <p:nvSpPr>
          <p:cNvPr id="3" name="备注占位符 2"/>
          <p:cNvSpPr>
            <a:spLocks noGrp="1"/>
          </p:cNvSpPr>
          <p:nvPr>
            <p:ph type="body" idx="1"/>
          </p:nvPr>
        </p:nvSpPr>
        <p:spPr/>
        <p:txBody>
          <a:bodyPr/>
          <a:lstStyle/>
          <a:p>
            <a:pPr eaLnBrk="1" fontAlgn="auto" hangingPunct="1">
              <a:spcBef>
                <a:spcPts val="0"/>
              </a:spcBef>
              <a:spcAft>
                <a:spcPts val="0"/>
              </a:spcAft>
              <a:defRPr/>
            </a:pPr>
            <a:r>
              <a:rPr lang="en-US" altLang="zh-CN" b="1" dirty="0"/>
              <a:t>Special Register Names for MRS and MSR Instructions</a:t>
            </a:r>
          </a:p>
          <a:p>
            <a:pPr>
              <a:defRPr/>
            </a:pPr>
            <a:endParaRPr lang="en-US" altLang="zh-CN" dirty="0"/>
          </a:p>
          <a:p>
            <a:pPr eaLnBrk="1" fontAlgn="auto" hangingPunct="1">
              <a:spcBef>
                <a:spcPts val="0"/>
              </a:spcBef>
              <a:spcAft>
                <a:spcPts val="0"/>
              </a:spcAft>
              <a:defRPr/>
            </a:pPr>
            <a:r>
              <a:rPr lang="en-US" altLang="zh-CN" dirty="0">
                <a:solidFill>
                  <a:srgbClr val="133984"/>
                </a:solidFill>
                <a:ea typeface="黑体" pitchFamily="2" charset="-122"/>
              </a:rPr>
              <a:t>Execution status register (read as zero)</a:t>
            </a:r>
          </a:p>
          <a:p>
            <a:pPr eaLnBrk="1" fontAlgn="auto" hangingPunct="1">
              <a:spcBef>
                <a:spcPts val="0"/>
              </a:spcBef>
              <a:spcAft>
                <a:spcPts val="0"/>
              </a:spcAft>
              <a:defRPr/>
            </a:pPr>
            <a:r>
              <a:rPr lang="en-US" altLang="zh-CN" dirty="0">
                <a:solidFill>
                  <a:srgbClr val="133984"/>
                </a:solidFill>
                <a:ea typeface="黑体" pitchFamily="2" charset="-122"/>
              </a:rPr>
              <a:t>Flags from previous operation</a:t>
            </a:r>
          </a:p>
          <a:p>
            <a:pPr eaLnBrk="1" hangingPunct="1">
              <a:defRPr/>
            </a:pPr>
            <a:r>
              <a:rPr lang="en-US" altLang="zh-CN" dirty="0">
                <a:latin typeface="+mn-lt"/>
                <a:ea typeface="+mn-ea"/>
              </a:rPr>
              <a:t>A composite of IPSR and EPSR</a:t>
            </a:r>
            <a:endParaRPr lang="zh-CN" altLang="zh-CN" dirty="0">
              <a:latin typeface="+mn-lt"/>
              <a:ea typeface="+mn-ea"/>
            </a:endParaRPr>
          </a:p>
          <a:p>
            <a:pPr eaLnBrk="1" hangingPunct="1">
              <a:defRPr/>
            </a:pPr>
            <a:r>
              <a:rPr lang="en-US" altLang="zh-CN" dirty="0">
                <a:latin typeface="+mn-lt"/>
                <a:ea typeface="+mn-ea"/>
              </a:rPr>
              <a:t>A composite of IPSR and APSR</a:t>
            </a:r>
            <a:endParaRPr lang="zh-CN" altLang="zh-CN" dirty="0">
              <a:latin typeface="+mn-lt"/>
              <a:ea typeface="+mn-ea"/>
            </a:endParaRPr>
          </a:p>
          <a:p>
            <a:pPr>
              <a:defRPr/>
            </a:pPr>
            <a:endParaRPr lang="zh-CN" altLang="en-US" dirty="0"/>
          </a:p>
        </p:txBody>
      </p:sp>
      <p:sp>
        <p:nvSpPr>
          <p:cNvPr id="316420" name="灯片编号占位符 3"/>
          <p:cNvSpPr>
            <a:spLocks noGrp="1"/>
          </p:cNvSpPr>
          <p:nvPr>
            <p:ph type="sldNum" sz="quarter" idx="5"/>
          </p:nvPr>
        </p:nvSpPr>
        <p:spPr>
          <a:noFill/>
        </p:spPr>
        <p:txBody>
          <a:bodyPr/>
          <a:lstStyle/>
          <a:p>
            <a:fld id="{513C2A67-DFEB-4B9D-8B87-DF67994D1CE8}" type="slidenum">
              <a:rPr lang="zh-CN" altLang="en-US" smtClean="0"/>
              <a:pPr/>
              <a:t>126</a:t>
            </a:fld>
            <a:endParaRPr lang="en-US" altLang="zh-CN"/>
          </a:p>
        </p:txBody>
      </p:sp>
    </p:spTree>
    <p:extLst>
      <p:ext uri="{BB962C8B-B14F-4D97-AF65-F5344CB8AC3E}">
        <p14:creationId xmlns:p14="http://schemas.microsoft.com/office/powerpoint/2010/main" val="30093903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p:cNvSpPr>
            <a:spLocks noGrp="1" noRot="1" noChangeAspect="1" noTextEdit="1"/>
          </p:cNvSpPr>
          <p:nvPr>
            <p:ph type="sldImg"/>
          </p:nvPr>
        </p:nvSpPr>
        <p:spPr>
          <a:xfrm>
            <a:off x="992188" y="768350"/>
            <a:ext cx="5114925" cy="3836988"/>
          </a:xfrm>
          <a:ln/>
        </p:spPr>
      </p:sp>
      <p:sp>
        <p:nvSpPr>
          <p:cNvPr id="3" name="备注占位符 2"/>
          <p:cNvSpPr>
            <a:spLocks noGrp="1"/>
          </p:cNvSpPr>
          <p:nvPr>
            <p:ph type="body" idx="1"/>
          </p:nvPr>
        </p:nvSpPr>
        <p:spPr/>
        <p:txBody>
          <a:bodyPr/>
          <a:lstStyle/>
          <a:p>
            <a:pPr eaLnBrk="1" hangingPunct="1">
              <a:defRPr/>
            </a:pPr>
            <a:r>
              <a:rPr lang="en-US" altLang="zh-CN" dirty="0">
                <a:latin typeface="+mn-lt"/>
                <a:ea typeface="+mn-ea"/>
              </a:rPr>
              <a:t>A composite of EPSR and APSR</a:t>
            </a:r>
            <a:endParaRPr lang="zh-CN" altLang="zh-CN" dirty="0">
              <a:latin typeface="+mn-lt"/>
              <a:ea typeface="+mn-ea"/>
            </a:endParaRPr>
          </a:p>
          <a:p>
            <a:pPr eaLnBrk="1" hangingPunct="1">
              <a:defRPr/>
            </a:pPr>
            <a:r>
              <a:rPr lang="en-US" altLang="zh-CN" dirty="0">
                <a:latin typeface="+mn-lt"/>
                <a:ea typeface="+mn-ea"/>
              </a:rPr>
              <a:t>A composite of APSR, EPSR and IPSR</a:t>
            </a:r>
            <a:endParaRPr lang="zh-CN" altLang="zh-CN" dirty="0">
              <a:latin typeface="+mn-lt"/>
              <a:ea typeface="+mn-ea"/>
            </a:endParaRPr>
          </a:p>
          <a:p>
            <a:pPr eaLnBrk="1" hangingPunct="1">
              <a:defRPr/>
            </a:pPr>
            <a:r>
              <a:rPr lang="en-US" altLang="zh-CN" dirty="0">
                <a:latin typeface="+mn-lt"/>
                <a:ea typeface="+mn-ea"/>
              </a:rPr>
              <a:t>Main stack pointer</a:t>
            </a:r>
            <a:endParaRPr lang="zh-CN" altLang="zh-CN" dirty="0">
              <a:latin typeface="+mn-lt"/>
              <a:ea typeface="+mn-ea"/>
            </a:endParaRPr>
          </a:p>
          <a:p>
            <a:pPr eaLnBrk="1" hangingPunct="1">
              <a:defRPr/>
            </a:pPr>
            <a:r>
              <a:rPr lang="en-US" altLang="zh-CN" dirty="0">
                <a:latin typeface="+mn-lt"/>
                <a:ea typeface="+mn-ea"/>
              </a:rPr>
              <a:t>Process stack pointer</a:t>
            </a:r>
            <a:endParaRPr lang="zh-CN" altLang="zh-CN" dirty="0">
              <a:latin typeface="+mn-lt"/>
              <a:ea typeface="+mn-ea"/>
            </a:endParaRPr>
          </a:p>
          <a:p>
            <a:pPr eaLnBrk="1" hangingPunct="1">
              <a:defRPr/>
            </a:pPr>
            <a:r>
              <a:rPr lang="en-US" altLang="zh-CN" dirty="0">
                <a:latin typeface="+mn-lt"/>
                <a:ea typeface="+mn-ea"/>
              </a:rPr>
              <a:t>Normal exception mask register</a:t>
            </a:r>
            <a:endParaRPr lang="zh-CN" altLang="zh-CN" dirty="0">
              <a:latin typeface="+mn-lt"/>
              <a:ea typeface="+mn-ea"/>
            </a:endParaRPr>
          </a:p>
          <a:p>
            <a:pPr eaLnBrk="1" hangingPunct="1">
              <a:defRPr/>
            </a:pPr>
            <a:r>
              <a:rPr lang="en-US" altLang="zh-CN" dirty="0">
                <a:latin typeface="+mn-lt"/>
                <a:ea typeface="+mn-ea"/>
              </a:rPr>
              <a:t>Normal exception priority mask register</a:t>
            </a:r>
            <a:endParaRPr lang="zh-CN" altLang="zh-CN" dirty="0">
              <a:latin typeface="+mn-lt"/>
              <a:ea typeface="+mn-ea"/>
            </a:endParaRPr>
          </a:p>
          <a:p>
            <a:pPr eaLnBrk="1" hangingPunct="1">
              <a:defRPr/>
            </a:pPr>
            <a:r>
              <a:rPr lang="en-US" altLang="zh-CN" dirty="0">
                <a:latin typeface="+mn-lt"/>
                <a:ea typeface="+mn-ea"/>
              </a:rPr>
              <a:t>Same as normal exception priority mask register, with conditional write (new priority level must be higher than the old level)</a:t>
            </a:r>
            <a:endParaRPr lang="zh-CN" altLang="zh-CN" dirty="0">
              <a:latin typeface="+mn-lt"/>
              <a:ea typeface="+mn-ea"/>
            </a:endParaRPr>
          </a:p>
          <a:p>
            <a:pPr eaLnBrk="1" hangingPunct="1">
              <a:defRPr/>
            </a:pPr>
            <a:r>
              <a:rPr lang="en-US" altLang="zh-CN" dirty="0">
                <a:latin typeface="+mn-lt"/>
                <a:ea typeface="+mn-ea"/>
              </a:rPr>
              <a:t>Fault exception mask register (also disables normal interrupts)</a:t>
            </a:r>
            <a:endParaRPr lang="zh-CN" altLang="zh-CN" dirty="0">
              <a:latin typeface="+mn-lt"/>
              <a:ea typeface="+mn-ea"/>
            </a:endParaRPr>
          </a:p>
          <a:p>
            <a:pPr eaLnBrk="1" hangingPunct="1">
              <a:defRPr/>
            </a:pPr>
            <a:r>
              <a:rPr lang="en-US" altLang="zh-CN" dirty="0">
                <a:latin typeface="+mn-lt"/>
                <a:ea typeface="+mn-ea"/>
              </a:rPr>
              <a:t>Control register</a:t>
            </a:r>
            <a:endParaRPr lang="zh-CN" altLang="zh-CN" dirty="0">
              <a:latin typeface="+mn-lt"/>
              <a:ea typeface="+mn-ea"/>
            </a:endParaRPr>
          </a:p>
          <a:p>
            <a:pPr>
              <a:defRPr/>
            </a:pPr>
            <a:endParaRPr lang="zh-CN" altLang="en-US" dirty="0"/>
          </a:p>
        </p:txBody>
      </p:sp>
      <p:sp>
        <p:nvSpPr>
          <p:cNvPr id="317444" name="灯片编号占位符 3"/>
          <p:cNvSpPr>
            <a:spLocks noGrp="1"/>
          </p:cNvSpPr>
          <p:nvPr>
            <p:ph type="sldNum" sz="quarter" idx="5"/>
          </p:nvPr>
        </p:nvSpPr>
        <p:spPr>
          <a:noFill/>
        </p:spPr>
        <p:txBody>
          <a:bodyPr/>
          <a:lstStyle/>
          <a:p>
            <a:fld id="{D1F70235-00FD-44D8-9E0C-4282C575BBAB}" type="slidenum">
              <a:rPr lang="zh-CN" altLang="en-US" smtClean="0"/>
              <a:pPr/>
              <a:t>127</a:t>
            </a:fld>
            <a:endParaRPr lang="en-US" altLang="zh-CN"/>
          </a:p>
        </p:txBody>
      </p:sp>
    </p:spTree>
    <p:extLst>
      <p:ext uri="{BB962C8B-B14F-4D97-AF65-F5344CB8AC3E}">
        <p14:creationId xmlns:p14="http://schemas.microsoft.com/office/powerpoint/2010/main" val="126798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2188" y="768350"/>
            <a:ext cx="5114925" cy="3836988"/>
          </a:xfrm>
          <a:ln/>
        </p:spPr>
      </p:sp>
      <p:sp>
        <p:nvSpPr>
          <p:cNvPr id="194563" name="Rectangle 3"/>
          <p:cNvSpPr>
            <a:spLocks noGrp="1" noChangeArrowheads="1"/>
          </p:cNvSpPr>
          <p:nvPr>
            <p:ph type="body" idx="1"/>
          </p:nvPr>
        </p:nvSpPr>
        <p:spPr>
          <a:noFill/>
          <a:ln/>
        </p:spPr>
        <p:txBody>
          <a:bodyPr/>
          <a:lstStyle/>
          <a:p>
            <a:endParaRPr lang="zh-CN" altLang="en-US" b="1"/>
          </a:p>
        </p:txBody>
      </p:sp>
    </p:spTree>
    <p:extLst>
      <p:ext uri="{BB962C8B-B14F-4D97-AF65-F5344CB8AC3E}">
        <p14:creationId xmlns:p14="http://schemas.microsoft.com/office/powerpoint/2010/main" val="26532419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幻灯片图像占位符 1"/>
          <p:cNvSpPr>
            <a:spLocks noGrp="1" noRot="1" noChangeAspect="1" noTextEdit="1"/>
          </p:cNvSpPr>
          <p:nvPr>
            <p:ph type="sldImg"/>
          </p:nvPr>
        </p:nvSpPr>
        <p:spPr>
          <a:xfrm>
            <a:off x="992188" y="768350"/>
            <a:ext cx="5114925" cy="3836988"/>
          </a:xfrm>
          <a:ln/>
        </p:spPr>
      </p:sp>
      <p:sp>
        <p:nvSpPr>
          <p:cNvPr id="318467" name="备注占位符 2"/>
          <p:cNvSpPr>
            <a:spLocks noGrp="1"/>
          </p:cNvSpPr>
          <p:nvPr>
            <p:ph type="body" idx="1"/>
          </p:nvPr>
        </p:nvSpPr>
        <p:spPr>
          <a:noFill/>
          <a:ln/>
        </p:spPr>
        <p:txBody>
          <a:bodyPr/>
          <a:lstStyle/>
          <a:p>
            <a:pPr eaLnBrk="1" hangingPunct="1">
              <a:spcBef>
                <a:spcPct val="50000"/>
              </a:spcBef>
            </a:pPr>
            <a:r>
              <a:rPr lang="en-US" altLang="zh-CN" b="1" i="1" dirty="0">
                <a:solidFill>
                  <a:srgbClr val="FF3300"/>
                </a:solidFill>
              </a:rPr>
              <a:t>IF-THEN </a:t>
            </a:r>
            <a:r>
              <a:rPr lang="en-US" altLang="zh-CN" dirty="0"/>
              <a:t>(IT) instructions allow up to four succeeding instructions (called an </a:t>
            </a:r>
            <a:r>
              <a:rPr lang="en-US" altLang="zh-CN" i="1" dirty="0"/>
              <a:t>IT block</a:t>
            </a:r>
            <a:r>
              <a:rPr lang="en-US" altLang="zh-CN" dirty="0"/>
              <a:t>) to be conditionally executed. </a:t>
            </a:r>
          </a:p>
          <a:p>
            <a:pPr eaLnBrk="1" hangingPunct="1">
              <a:spcBef>
                <a:spcPct val="50000"/>
              </a:spcBef>
            </a:pPr>
            <a:endParaRPr lang="en-US" altLang="zh-CN" dirty="0"/>
          </a:p>
          <a:p>
            <a:pPr eaLnBrk="1" hangingPunct="1">
              <a:spcBef>
                <a:spcPct val="50000"/>
              </a:spcBef>
            </a:pPr>
            <a:r>
              <a:rPr lang="en-US" altLang="zh-CN" dirty="0"/>
              <a:t>They are in the following formats:</a:t>
            </a:r>
          </a:p>
          <a:p>
            <a:pPr eaLnBrk="1" hangingPunct="1">
              <a:spcBef>
                <a:spcPct val="50000"/>
              </a:spcBef>
            </a:pPr>
            <a:r>
              <a:rPr lang="en-US" altLang="zh-CN" dirty="0"/>
              <a:t>  </a:t>
            </a:r>
            <a:r>
              <a:rPr lang="en-US" altLang="zh-CN" sz="1100" dirty="0"/>
              <a:t>IT&lt;x&gt; &lt;</a:t>
            </a:r>
            <a:r>
              <a:rPr lang="en-US" altLang="zh-CN" sz="1100" dirty="0" err="1"/>
              <a:t>cond</a:t>
            </a:r>
            <a:r>
              <a:rPr lang="en-US" altLang="zh-CN" sz="1100" dirty="0"/>
              <a:t>&gt;</a:t>
            </a:r>
          </a:p>
          <a:p>
            <a:pPr eaLnBrk="1" hangingPunct="1"/>
            <a:r>
              <a:rPr lang="en-US" altLang="zh-CN" sz="1100" dirty="0"/>
              <a:t>  IT&lt;x&gt;&lt;y&gt; &lt;</a:t>
            </a:r>
            <a:r>
              <a:rPr lang="en-US" altLang="zh-CN" sz="1100" dirty="0" err="1"/>
              <a:t>cond</a:t>
            </a:r>
            <a:r>
              <a:rPr lang="en-US" altLang="zh-CN" sz="1100" dirty="0"/>
              <a:t>&gt;</a:t>
            </a:r>
          </a:p>
          <a:p>
            <a:pPr eaLnBrk="1" hangingPunct="1"/>
            <a:r>
              <a:rPr lang="en-US" altLang="zh-CN" sz="1100" dirty="0"/>
              <a:t>  IT&lt;x&gt;&lt;y&gt;&lt;z&gt; &lt;</a:t>
            </a:r>
            <a:r>
              <a:rPr lang="en-US" altLang="zh-CN" sz="1100" dirty="0" err="1"/>
              <a:t>cond</a:t>
            </a:r>
            <a:endParaRPr lang="en-US" altLang="zh-CN" dirty="0"/>
          </a:p>
          <a:p>
            <a:pPr eaLnBrk="1" hangingPunct="1">
              <a:spcBef>
                <a:spcPct val="50000"/>
              </a:spcBef>
            </a:pPr>
            <a:r>
              <a:rPr lang="en-US" altLang="zh-CN" dirty="0"/>
              <a:t>Each of &lt;</a:t>
            </a:r>
            <a:r>
              <a:rPr lang="en-US" altLang="zh-CN" i="1" dirty="0"/>
              <a:t>x </a:t>
            </a:r>
            <a:r>
              <a:rPr lang="en-US" altLang="zh-CN" dirty="0"/>
              <a:t>&gt;, &lt;</a:t>
            </a:r>
            <a:r>
              <a:rPr lang="en-US" altLang="zh-CN" i="1" dirty="0"/>
              <a:t>y </a:t>
            </a:r>
            <a:r>
              <a:rPr lang="en-US" altLang="zh-CN" dirty="0"/>
              <a:t>&gt;, and &lt;</a:t>
            </a:r>
            <a:r>
              <a:rPr lang="en-US" altLang="zh-CN" i="1" dirty="0"/>
              <a:t>z </a:t>
            </a:r>
            <a:r>
              <a:rPr lang="en-US" altLang="zh-CN" dirty="0"/>
              <a:t>&gt; can be either </a:t>
            </a:r>
            <a:r>
              <a:rPr lang="en-US" altLang="zh-CN" i="1" dirty="0"/>
              <a:t>T </a:t>
            </a:r>
            <a:r>
              <a:rPr lang="en-US" altLang="zh-CN" dirty="0"/>
              <a:t>(THEN) or </a:t>
            </a:r>
            <a:r>
              <a:rPr lang="en-US" altLang="zh-CN" i="1" dirty="0"/>
              <a:t>E </a:t>
            </a:r>
            <a:r>
              <a:rPr lang="en-US" altLang="zh-CN" dirty="0"/>
              <a:t>(ELSE).</a:t>
            </a:r>
          </a:p>
          <a:p>
            <a:endParaRPr lang="zh-CN" altLang="en-US" dirty="0"/>
          </a:p>
        </p:txBody>
      </p:sp>
      <p:sp>
        <p:nvSpPr>
          <p:cNvPr id="318468" name="灯片编号占位符 3"/>
          <p:cNvSpPr>
            <a:spLocks noGrp="1"/>
          </p:cNvSpPr>
          <p:nvPr>
            <p:ph type="sldNum" sz="quarter" idx="5"/>
          </p:nvPr>
        </p:nvSpPr>
        <p:spPr>
          <a:noFill/>
        </p:spPr>
        <p:txBody>
          <a:bodyPr/>
          <a:lstStyle/>
          <a:p>
            <a:fld id="{E049CA82-0D26-4036-85CE-A0942934E894}" type="slidenum">
              <a:rPr lang="zh-CN" altLang="en-US" smtClean="0"/>
              <a:pPr/>
              <a:t>128</a:t>
            </a:fld>
            <a:endParaRPr lang="en-US" altLang="zh-CN"/>
          </a:p>
        </p:txBody>
      </p:sp>
    </p:spTree>
    <p:extLst>
      <p:ext uri="{BB962C8B-B14F-4D97-AF65-F5344CB8AC3E}">
        <p14:creationId xmlns:p14="http://schemas.microsoft.com/office/powerpoint/2010/main" val="2121408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a:xfrm>
            <a:off x="992188" y="768350"/>
            <a:ext cx="5114925" cy="3836988"/>
          </a:xfrm>
          <a:ln/>
        </p:spPr>
      </p:sp>
      <p:sp>
        <p:nvSpPr>
          <p:cNvPr id="319491" name="备注占位符 2"/>
          <p:cNvSpPr>
            <a:spLocks noGrp="1"/>
          </p:cNvSpPr>
          <p:nvPr>
            <p:ph type="body" idx="1"/>
          </p:nvPr>
        </p:nvSpPr>
        <p:spPr>
          <a:noFill/>
          <a:ln/>
        </p:spPr>
        <p:txBody>
          <a:bodyPr/>
          <a:lstStyle/>
          <a:p>
            <a:pPr>
              <a:lnSpc>
                <a:spcPct val="110000"/>
              </a:lnSpc>
              <a:spcBef>
                <a:spcPct val="50000"/>
              </a:spcBef>
              <a:buSzPct val="120000"/>
            </a:pPr>
            <a:r>
              <a:rPr lang="en-US" altLang="zh-CN" sz="1400"/>
              <a:t>Can be written as:</a:t>
            </a:r>
          </a:p>
          <a:p>
            <a:pPr>
              <a:lnSpc>
                <a:spcPct val="110000"/>
              </a:lnSpc>
              <a:spcBef>
                <a:spcPct val="50000"/>
              </a:spcBef>
              <a:buSzPct val="120000"/>
            </a:pPr>
            <a:r>
              <a:rPr lang="en-US" altLang="zh-CN" sz="1400"/>
              <a:t>  </a:t>
            </a:r>
            <a:r>
              <a:rPr lang="en-US" altLang="zh-CN"/>
              <a:t>CMP      R0,  R1       ; Compare R0 and R1 </a:t>
            </a:r>
          </a:p>
          <a:p>
            <a:pPr>
              <a:lnSpc>
                <a:spcPct val="110000"/>
              </a:lnSpc>
              <a:spcBef>
                <a:spcPct val="20000"/>
              </a:spcBef>
              <a:buSzPct val="120000"/>
            </a:pPr>
            <a:r>
              <a:rPr lang="en-US" altLang="zh-CN"/>
              <a:t>  ITTEE    EQ              ; If R0 equal R1, Then-Then-Else-Else</a:t>
            </a:r>
          </a:p>
          <a:p>
            <a:pPr>
              <a:lnSpc>
                <a:spcPct val="110000"/>
              </a:lnSpc>
              <a:spcBef>
                <a:spcPct val="20000"/>
              </a:spcBef>
              <a:buSzPct val="120000"/>
            </a:pPr>
            <a:r>
              <a:rPr lang="en-US" altLang="zh-CN"/>
              <a:t>  ADDEQ  R3, R4, R5 ; Add if equal</a:t>
            </a:r>
          </a:p>
          <a:p>
            <a:pPr>
              <a:lnSpc>
                <a:spcPct val="110000"/>
              </a:lnSpc>
              <a:spcBef>
                <a:spcPct val="20000"/>
              </a:spcBef>
              <a:buSzPct val="120000"/>
            </a:pPr>
            <a:r>
              <a:rPr lang="en-US" altLang="zh-CN"/>
              <a:t>  ASREQ  R3, R3, #1  ; Arithmetic shift right if equal</a:t>
            </a:r>
          </a:p>
          <a:p>
            <a:pPr>
              <a:lnSpc>
                <a:spcPct val="110000"/>
              </a:lnSpc>
              <a:spcBef>
                <a:spcPct val="20000"/>
              </a:spcBef>
              <a:buSzPct val="120000"/>
            </a:pPr>
            <a:r>
              <a:rPr lang="en-US" altLang="zh-CN"/>
              <a:t>  ADDNE  R3, R6, R7  ; Add if not equal</a:t>
            </a:r>
          </a:p>
          <a:p>
            <a:pPr>
              <a:lnSpc>
                <a:spcPct val="110000"/>
              </a:lnSpc>
              <a:spcBef>
                <a:spcPct val="20000"/>
              </a:spcBef>
              <a:buSzPct val="120000"/>
            </a:pPr>
            <a:r>
              <a:rPr lang="en-US" altLang="zh-CN"/>
              <a:t>  ASRNE  R3, R3, #1   ; Arithmetic shift right if not equal</a:t>
            </a:r>
          </a:p>
          <a:p>
            <a:endParaRPr lang="zh-CN" altLang="en-US"/>
          </a:p>
        </p:txBody>
      </p:sp>
      <p:sp>
        <p:nvSpPr>
          <p:cNvPr id="319492" name="灯片编号占位符 3"/>
          <p:cNvSpPr>
            <a:spLocks noGrp="1"/>
          </p:cNvSpPr>
          <p:nvPr>
            <p:ph type="sldNum" sz="quarter" idx="5"/>
          </p:nvPr>
        </p:nvSpPr>
        <p:spPr>
          <a:noFill/>
        </p:spPr>
        <p:txBody>
          <a:bodyPr/>
          <a:lstStyle/>
          <a:p>
            <a:fld id="{C4AACFCC-ADCF-4BBA-8F46-8FEA10C41C45}" type="slidenum">
              <a:rPr lang="zh-CN" altLang="en-US" smtClean="0"/>
              <a:pPr/>
              <a:t>129</a:t>
            </a:fld>
            <a:endParaRPr lang="en-US" altLang="zh-CN"/>
          </a:p>
        </p:txBody>
      </p:sp>
    </p:spTree>
    <p:extLst>
      <p:ext uri="{BB962C8B-B14F-4D97-AF65-F5344CB8AC3E}">
        <p14:creationId xmlns:p14="http://schemas.microsoft.com/office/powerpoint/2010/main" val="4512713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幻灯片图像占位符 1"/>
          <p:cNvSpPr>
            <a:spLocks noGrp="1" noRot="1" noChangeAspect="1" noTextEdit="1"/>
          </p:cNvSpPr>
          <p:nvPr>
            <p:ph type="sldImg"/>
          </p:nvPr>
        </p:nvSpPr>
        <p:spPr>
          <a:xfrm>
            <a:off x="992188" y="768350"/>
            <a:ext cx="5114925" cy="3836988"/>
          </a:xfrm>
          <a:ln/>
        </p:spPr>
      </p:sp>
      <p:sp>
        <p:nvSpPr>
          <p:cNvPr id="320515" name="备注占位符 2"/>
          <p:cNvSpPr>
            <a:spLocks noGrp="1"/>
          </p:cNvSpPr>
          <p:nvPr>
            <p:ph type="body" idx="1"/>
          </p:nvPr>
        </p:nvSpPr>
        <p:spPr>
          <a:noFill/>
          <a:ln/>
        </p:spPr>
        <p:txBody>
          <a:bodyPr/>
          <a:lstStyle/>
          <a:p>
            <a:pPr eaLnBrk="1" hangingPunct="1"/>
            <a:r>
              <a:rPr lang="en-US" altLang="zh-CN"/>
              <a:t>The compare and then branch if zero/nonzero instructions are useful for looping.</a:t>
            </a:r>
          </a:p>
          <a:p>
            <a:pPr eaLnBrk="1" hangingPunct="1"/>
            <a:r>
              <a:rPr lang="en-US" altLang="zh-CN"/>
              <a:t>  </a:t>
            </a:r>
            <a:r>
              <a:rPr lang="en-US" altLang="zh-CN" sz="1100"/>
              <a:t>CBZ     &lt;Rn&gt;,   &lt;label&gt;</a:t>
            </a:r>
          </a:p>
          <a:p>
            <a:pPr eaLnBrk="1" hangingPunct="1"/>
            <a:r>
              <a:rPr lang="en-US" altLang="zh-CN"/>
              <a:t>or:</a:t>
            </a:r>
          </a:p>
          <a:p>
            <a:pPr eaLnBrk="1" hangingPunct="1"/>
            <a:r>
              <a:rPr lang="en-US" altLang="zh-CN"/>
              <a:t>  </a:t>
            </a:r>
            <a:r>
              <a:rPr lang="en-US" altLang="zh-CN" sz="1100"/>
              <a:t>CBNZ   &lt;Rn&gt;,   &lt;label&gt;</a:t>
            </a:r>
          </a:p>
          <a:p>
            <a:pPr eaLnBrk="1" hangingPunct="1"/>
            <a:r>
              <a:rPr lang="en-US" altLang="zh-CN"/>
              <a:t>Where </a:t>
            </a:r>
            <a:r>
              <a:rPr lang="en-US" altLang="zh-CN" i="1"/>
              <a:t>label </a:t>
            </a:r>
            <a:r>
              <a:rPr lang="en-US" altLang="zh-CN"/>
              <a:t>is a forward branch address.</a:t>
            </a:r>
          </a:p>
          <a:p>
            <a:pPr eaLnBrk="1" hangingPunct="1"/>
            <a:r>
              <a:rPr lang="en-US" altLang="zh-CN"/>
              <a:t>  </a:t>
            </a:r>
            <a:r>
              <a:rPr lang="en-US" altLang="zh-CN" sz="1100"/>
              <a:t>while (R0 != 0) {</a:t>
            </a:r>
          </a:p>
          <a:p>
            <a:pPr eaLnBrk="1" hangingPunct="1"/>
            <a:r>
              <a:rPr lang="en-US" altLang="zh-CN" sz="1100"/>
              <a:t>  function1();</a:t>
            </a:r>
          </a:p>
          <a:p>
            <a:pPr eaLnBrk="1" hangingPunct="1"/>
            <a:r>
              <a:rPr lang="en-US" altLang="zh-CN" sz="1100"/>
              <a:t>  }</a:t>
            </a:r>
          </a:p>
          <a:p>
            <a:endParaRPr lang="zh-CN" altLang="en-US"/>
          </a:p>
        </p:txBody>
      </p:sp>
      <p:sp>
        <p:nvSpPr>
          <p:cNvPr id="320516" name="灯片编号占位符 3"/>
          <p:cNvSpPr>
            <a:spLocks noGrp="1"/>
          </p:cNvSpPr>
          <p:nvPr>
            <p:ph type="sldNum" sz="quarter" idx="5"/>
          </p:nvPr>
        </p:nvSpPr>
        <p:spPr>
          <a:noFill/>
        </p:spPr>
        <p:txBody>
          <a:bodyPr/>
          <a:lstStyle/>
          <a:p>
            <a:fld id="{11773807-AD7F-4AB9-9C9E-66D3AFFA3608}" type="slidenum">
              <a:rPr lang="zh-CN" altLang="en-US" smtClean="0"/>
              <a:pPr/>
              <a:t>130</a:t>
            </a:fld>
            <a:endParaRPr lang="en-US" altLang="zh-CN"/>
          </a:p>
        </p:txBody>
      </p:sp>
    </p:spTree>
    <p:extLst>
      <p:ext uri="{BB962C8B-B14F-4D97-AF65-F5344CB8AC3E}">
        <p14:creationId xmlns:p14="http://schemas.microsoft.com/office/powerpoint/2010/main" val="32436725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a:xfrm>
            <a:off x="992188" y="768350"/>
            <a:ext cx="5114925" cy="3836988"/>
          </a:xfrm>
          <a:ln/>
        </p:spPr>
      </p:sp>
      <p:sp>
        <p:nvSpPr>
          <p:cNvPr id="321539" name="备注占位符 2"/>
          <p:cNvSpPr>
            <a:spLocks noGrp="1"/>
          </p:cNvSpPr>
          <p:nvPr>
            <p:ph type="body" idx="1"/>
          </p:nvPr>
        </p:nvSpPr>
        <p:spPr>
          <a:noFill/>
          <a:ln/>
        </p:spPr>
        <p:txBody>
          <a:bodyPr/>
          <a:lstStyle/>
          <a:p>
            <a:pPr eaLnBrk="1" hangingPunct="1">
              <a:spcBef>
                <a:spcPct val="50000"/>
              </a:spcBef>
            </a:pPr>
            <a:r>
              <a:rPr lang="en-US" altLang="zh-CN" sz="1600" b="1" dirty="0"/>
              <a:t>8.6.4.4 SDIV </a:t>
            </a:r>
            <a:r>
              <a:rPr lang="zh-CN" altLang="en-US" sz="1600" b="1" dirty="0"/>
              <a:t>和</a:t>
            </a:r>
            <a:r>
              <a:rPr lang="en-US" altLang="zh-CN" sz="1600" b="1" dirty="0"/>
              <a:t>UDIV</a:t>
            </a:r>
          </a:p>
          <a:p>
            <a:pPr eaLnBrk="1" hangingPunct="1">
              <a:spcBef>
                <a:spcPct val="50000"/>
              </a:spcBef>
            </a:pPr>
            <a:r>
              <a:rPr lang="en-US" altLang="zh-CN" sz="1400" dirty="0"/>
              <a:t>For signed and unsigned divide instructions:</a:t>
            </a:r>
          </a:p>
          <a:p>
            <a:pPr eaLnBrk="1" hangingPunct="1">
              <a:spcBef>
                <a:spcPct val="50000"/>
              </a:spcBef>
            </a:pPr>
            <a:r>
              <a:rPr lang="en-US" altLang="zh-CN" dirty="0"/>
              <a:t>  SDIV.W   &lt;Rd&gt;,   &lt;</a:t>
            </a:r>
            <a:r>
              <a:rPr lang="en-US" altLang="zh-CN" dirty="0" err="1"/>
              <a:t>Rn</a:t>
            </a:r>
            <a:r>
              <a:rPr lang="en-US" altLang="zh-CN" dirty="0"/>
              <a:t>&gt;,   &lt;</a:t>
            </a:r>
            <a:r>
              <a:rPr lang="en-US" altLang="zh-CN" dirty="0" err="1"/>
              <a:t>Rm</a:t>
            </a:r>
            <a:r>
              <a:rPr lang="en-US" altLang="zh-CN" dirty="0"/>
              <a:t>&gt;</a:t>
            </a:r>
          </a:p>
          <a:p>
            <a:pPr eaLnBrk="1" hangingPunct="1"/>
            <a:r>
              <a:rPr lang="en-US" altLang="zh-CN" dirty="0"/>
              <a:t>  UDIV.W   &lt;Rd&gt;,   &lt;</a:t>
            </a:r>
            <a:r>
              <a:rPr lang="en-US" altLang="zh-CN" dirty="0" err="1"/>
              <a:t>Rn</a:t>
            </a:r>
            <a:r>
              <a:rPr lang="en-US" altLang="zh-CN" dirty="0"/>
              <a:t>&gt;,   &lt;</a:t>
            </a:r>
            <a:r>
              <a:rPr lang="en-US" altLang="zh-CN" dirty="0" err="1"/>
              <a:t>Rm</a:t>
            </a:r>
            <a:r>
              <a:rPr lang="en-US" altLang="zh-CN" dirty="0"/>
              <a:t>&gt;</a:t>
            </a:r>
          </a:p>
          <a:p>
            <a:pPr eaLnBrk="1" hangingPunct="1">
              <a:spcBef>
                <a:spcPct val="50000"/>
              </a:spcBef>
            </a:pPr>
            <a:r>
              <a:rPr lang="en-US" altLang="zh-CN" sz="1400" dirty="0"/>
              <a:t>The result is Rd  </a:t>
            </a:r>
            <a:r>
              <a:rPr lang="en-US" altLang="zh-CN" sz="1400" dirty="0" err="1"/>
              <a:t>Rn</a:t>
            </a:r>
            <a:r>
              <a:rPr lang="en-US" altLang="zh-CN" sz="1400" dirty="0"/>
              <a:t>/Rm. </a:t>
            </a:r>
          </a:p>
          <a:p>
            <a:pPr eaLnBrk="1" hangingPunct="1">
              <a:spcBef>
                <a:spcPct val="50000"/>
              </a:spcBef>
            </a:pPr>
            <a:r>
              <a:rPr lang="en-US" altLang="zh-CN" sz="1400" b="1" dirty="0">
                <a:solidFill>
                  <a:srgbClr val="6E1C7C"/>
                </a:solidFill>
              </a:rPr>
              <a:t>           Example:</a:t>
            </a:r>
          </a:p>
          <a:p>
            <a:pPr eaLnBrk="1" hangingPunct="1">
              <a:spcBef>
                <a:spcPct val="50000"/>
              </a:spcBef>
            </a:pPr>
            <a:r>
              <a:rPr lang="en-US" altLang="zh-CN" dirty="0"/>
              <a:t>  LDR        R0,  =300        ; Decimal 300</a:t>
            </a:r>
          </a:p>
          <a:p>
            <a:pPr eaLnBrk="1" hangingPunct="1"/>
            <a:r>
              <a:rPr lang="en-US" altLang="zh-CN" dirty="0"/>
              <a:t>  MOV       R1,  #5</a:t>
            </a:r>
          </a:p>
          <a:p>
            <a:pPr eaLnBrk="1" hangingPunct="1"/>
            <a:r>
              <a:rPr lang="en-US" altLang="zh-CN" dirty="0"/>
              <a:t>  UDIV.W  R2,   R0,   R1</a:t>
            </a:r>
          </a:p>
          <a:p>
            <a:pPr eaLnBrk="1" hangingPunct="1">
              <a:spcBef>
                <a:spcPct val="50000"/>
              </a:spcBef>
            </a:pPr>
            <a:r>
              <a:rPr lang="en-US" altLang="zh-CN" sz="1400" dirty="0"/>
              <a:t>This will give you an R2 result of 60 (0x3C).</a:t>
            </a:r>
          </a:p>
          <a:p>
            <a:endParaRPr lang="zh-CN" altLang="en-US" dirty="0"/>
          </a:p>
        </p:txBody>
      </p:sp>
      <p:sp>
        <p:nvSpPr>
          <p:cNvPr id="321540" name="灯片编号占位符 3"/>
          <p:cNvSpPr>
            <a:spLocks noGrp="1"/>
          </p:cNvSpPr>
          <p:nvPr>
            <p:ph type="sldNum" sz="quarter" idx="5"/>
          </p:nvPr>
        </p:nvSpPr>
        <p:spPr>
          <a:noFill/>
        </p:spPr>
        <p:txBody>
          <a:bodyPr/>
          <a:lstStyle/>
          <a:p>
            <a:fld id="{762A6482-79A7-4A3A-8945-1A8C5720C3D8}" type="slidenum">
              <a:rPr lang="zh-CN" altLang="en-US" smtClean="0"/>
              <a:pPr/>
              <a:t>131</a:t>
            </a:fld>
            <a:endParaRPr lang="en-US" altLang="zh-CN"/>
          </a:p>
        </p:txBody>
      </p:sp>
    </p:spTree>
    <p:extLst>
      <p:ext uri="{BB962C8B-B14F-4D97-AF65-F5344CB8AC3E}">
        <p14:creationId xmlns:p14="http://schemas.microsoft.com/office/powerpoint/2010/main" val="40532185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幻灯片图像占位符 1"/>
          <p:cNvSpPr>
            <a:spLocks noGrp="1" noRot="1" noChangeAspect="1" noTextEdit="1"/>
          </p:cNvSpPr>
          <p:nvPr>
            <p:ph type="sldImg"/>
          </p:nvPr>
        </p:nvSpPr>
        <p:spPr>
          <a:xfrm>
            <a:off x="992188" y="768350"/>
            <a:ext cx="5114925" cy="3836988"/>
          </a:xfrm>
          <a:ln/>
        </p:spPr>
      </p:sp>
      <p:sp>
        <p:nvSpPr>
          <p:cNvPr id="322563" name="备注占位符 2"/>
          <p:cNvSpPr>
            <a:spLocks noGrp="1"/>
          </p:cNvSpPr>
          <p:nvPr>
            <p:ph type="body" idx="1"/>
          </p:nvPr>
        </p:nvSpPr>
        <p:spPr>
          <a:noFill/>
          <a:ln/>
        </p:spPr>
        <p:txBody>
          <a:bodyPr/>
          <a:lstStyle/>
          <a:p>
            <a:pPr eaLnBrk="1" hangingPunct="1">
              <a:spcBef>
                <a:spcPct val="50000"/>
              </a:spcBef>
            </a:pPr>
            <a:r>
              <a:rPr lang="en-US" altLang="zh-CN"/>
              <a:t>RBIT instruction reverses the bit order in a data word.</a:t>
            </a:r>
          </a:p>
          <a:p>
            <a:pPr eaLnBrk="1" hangingPunct="1">
              <a:spcBef>
                <a:spcPct val="50000"/>
              </a:spcBef>
            </a:pPr>
            <a:r>
              <a:rPr lang="en-US" altLang="zh-CN"/>
              <a:t>If R0 is 0xB4E10C23 (binary value 1011_0100_1110_0001_0000_1100_0010_0011), executing:</a:t>
            </a:r>
          </a:p>
          <a:p>
            <a:pPr eaLnBrk="1" hangingPunct="1">
              <a:spcBef>
                <a:spcPct val="50000"/>
              </a:spcBef>
            </a:pPr>
            <a:r>
              <a:rPr lang="en-US" altLang="zh-CN"/>
              <a:t>  </a:t>
            </a:r>
            <a:r>
              <a:rPr lang="en-US" altLang="zh-CN" sz="1100"/>
              <a:t>RBIT.W   R0,   R1</a:t>
            </a:r>
          </a:p>
          <a:p>
            <a:pPr eaLnBrk="1" hangingPunct="1">
              <a:spcBef>
                <a:spcPct val="50000"/>
              </a:spcBef>
            </a:pPr>
            <a:r>
              <a:rPr lang="en-US" altLang="zh-CN"/>
              <a:t>R0 will become 0xC430872D (binary value 1100_0100_0011_0000_1000_0111_0010_1101).</a:t>
            </a:r>
          </a:p>
          <a:p>
            <a:endParaRPr lang="zh-CN" altLang="en-US"/>
          </a:p>
        </p:txBody>
      </p:sp>
      <p:sp>
        <p:nvSpPr>
          <p:cNvPr id="322564" name="灯片编号占位符 3"/>
          <p:cNvSpPr>
            <a:spLocks noGrp="1"/>
          </p:cNvSpPr>
          <p:nvPr>
            <p:ph type="sldNum" sz="quarter" idx="5"/>
          </p:nvPr>
        </p:nvSpPr>
        <p:spPr>
          <a:noFill/>
        </p:spPr>
        <p:txBody>
          <a:bodyPr/>
          <a:lstStyle/>
          <a:p>
            <a:fld id="{474ED0CB-5601-4AB1-8B9F-E9C44B68531C}" type="slidenum">
              <a:rPr lang="zh-CN" altLang="en-US" smtClean="0"/>
              <a:pPr/>
              <a:t>133</a:t>
            </a:fld>
            <a:endParaRPr lang="en-US" altLang="zh-CN"/>
          </a:p>
        </p:txBody>
      </p:sp>
    </p:spTree>
    <p:extLst>
      <p:ext uri="{BB962C8B-B14F-4D97-AF65-F5344CB8AC3E}">
        <p14:creationId xmlns:p14="http://schemas.microsoft.com/office/powerpoint/2010/main" val="14479167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a:xfrm>
            <a:off x="992188" y="768350"/>
            <a:ext cx="5114925" cy="3836988"/>
          </a:xfrm>
          <a:ln/>
        </p:spPr>
      </p:sp>
      <p:sp>
        <p:nvSpPr>
          <p:cNvPr id="323587" name="备注占位符 2"/>
          <p:cNvSpPr>
            <a:spLocks noGrp="1"/>
          </p:cNvSpPr>
          <p:nvPr>
            <p:ph type="body" idx="1"/>
          </p:nvPr>
        </p:nvSpPr>
        <p:spPr>
          <a:noFill/>
          <a:ln/>
        </p:spPr>
        <p:txBody>
          <a:bodyPr/>
          <a:lstStyle/>
          <a:p>
            <a:pPr eaLnBrk="1" hangingPunct="1">
              <a:spcBef>
                <a:spcPct val="0"/>
              </a:spcBef>
            </a:pPr>
            <a:r>
              <a:rPr lang="en-US" altLang="zh-CN"/>
              <a:t>The four instructions SXTB, SXTH, UXTB, and UXTH are used to extend a byte or half word data into a word.</a:t>
            </a:r>
          </a:p>
          <a:p>
            <a:pPr eaLnBrk="1" hangingPunct="1">
              <a:spcBef>
                <a:spcPct val="50000"/>
              </a:spcBef>
            </a:pPr>
            <a:r>
              <a:rPr lang="en-US" altLang="zh-CN"/>
              <a:t>For SXTB/SXTH, UXTB/UXTH:</a:t>
            </a:r>
          </a:p>
          <a:p>
            <a:pPr eaLnBrk="1" hangingPunct="1">
              <a:spcBef>
                <a:spcPct val="50000"/>
              </a:spcBef>
            </a:pPr>
            <a:r>
              <a:rPr lang="en-US" altLang="zh-CN"/>
              <a:t>If R0 is 0x55AA8765:</a:t>
            </a:r>
          </a:p>
          <a:p>
            <a:endParaRPr lang="zh-CN" altLang="en-US"/>
          </a:p>
        </p:txBody>
      </p:sp>
      <p:sp>
        <p:nvSpPr>
          <p:cNvPr id="323588" name="灯片编号占位符 3"/>
          <p:cNvSpPr>
            <a:spLocks noGrp="1"/>
          </p:cNvSpPr>
          <p:nvPr>
            <p:ph type="sldNum" sz="quarter" idx="5"/>
          </p:nvPr>
        </p:nvSpPr>
        <p:spPr>
          <a:noFill/>
        </p:spPr>
        <p:txBody>
          <a:bodyPr/>
          <a:lstStyle/>
          <a:p>
            <a:fld id="{120A1CC0-EAF6-4DD6-A39B-6B895503C97C}" type="slidenum">
              <a:rPr lang="zh-CN" altLang="en-US" smtClean="0"/>
              <a:pPr/>
              <a:t>134</a:t>
            </a:fld>
            <a:endParaRPr lang="en-US" altLang="zh-CN"/>
          </a:p>
        </p:txBody>
      </p:sp>
    </p:spTree>
    <p:extLst>
      <p:ext uri="{BB962C8B-B14F-4D97-AF65-F5344CB8AC3E}">
        <p14:creationId xmlns:p14="http://schemas.microsoft.com/office/powerpoint/2010/main" val="28950095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幻灯片图像占位符 1"/>
          <p:cNvSpPr>
            <a:spLocks noGrp="1" noRot="1" noChangeAspect="1" noTextEdit="1"/>
          </p:cNvSpPr>
          <p:nvPr>
            <p:ph type="sldImg"/>
          </p:nvPr>
        </p:nvSpPr>
        <p:spPr>
          <a:xfrm>
            <a:off x="992188" y="768350"/>
            <a:ext cx="5114925" cy="3836988"/>
          </a:xfrm>
          <a:ln/>
        </p:spPr>
      </p:sp>
      <p:sp>
        <p:nvSpPr>
          <p:cNvPr id="324611" name="备注占位符 2"/>
          <p:cNvSpPr>
            <a:spLocks noGrp="1"/>
          </p:cNvSpPr>
          <p:nvPr>
            <p:ph type="body" idx="1"/>
          </p:nvPr>
        </p:nvSpPr>
        <p:spPr>
          <a:noFill/>
          <a:ln/>
        </p:spPr>
        <p:txBody>
          <a:bodyPr/>
          <a:lstStyle/>
          <a:p>
            <a:pPr eaLnBrk="1" hangingPunct="1">
              <a:spcBef>
                <a:spcPct val="40000"/>
              </a:spcBef>
            </a:pPr>
            <a:r>
              <a:rPr lang="en-US" altLang="zh-CN" b="1" dirty="0"/>
              <a:t>8.6.4.8 BFC </a:t>
            </a:r>
            <a:r>
              <a:rPr lang="zh-CN" altLang="en-US" b="1" dirty="0"/>
              <a:t>和</a:t>
            </a:r>
            <a:r>
              <a:rPr lang="en-US" altLang="zh-CN" b="1" dirty="0"/>
              <a:t>BFI, UBFX </a:t>
            </a:r>
            <a:r>
              <a:rPr lang="zh-CN" altLang="en-US" b="1" dirty="0"/>
              <a:t>和</a:t>
            </a:r>
            <a:r>
              <a:rPr lang="en-US" altLang="zh-CN" b="1" dirty="0"/>
              <a:t>SBFX</a:t>
            </a:r>
          </a:p>
          <a:p>
            <a:pPr eaLnBrk="1" hangingPunct="1">
              <a:spcBef>
                <a:spcPct val="40000"/>
              </a:spcBef>
            </a:pPr>
            <a:r>
              <a:rPr lang="en-US" altLang="zh-CN" dirty="0"/>
              <a:t>BFC (Bit Field Clear) clears any number of adjacent bits in any position of a register. </a:t>
            </a:r>
          </a:p>
          <a:p>
            <a:pPr eaLnBrk="1" hangingPunct="1">
              <a:spcBef>
                <a:spcPct val="40000"/>
              </a:spcBef>
            </a:pPr>
            <a:r>
              <a:rPr lang="en-US" altLang="zh-CN" b="1" dirty="0">
                <a:solidFill>
                  <a:srgbClr val="7F4D78"/>
                </a:solidFill>
              </a:rPr>
              <a:t>           Example:</a:t>
            </a:r>
          </a:p>
          <a:p>
            <a:pPr eaLnBrk="1" hangingPunct="1">
              <a:spcBef>
                <a:spcPct val="40000"/>
              </a:spcBef>
            </a:pPr>
            <a:r>
              <a:rPr lang="en-US" altLang="zh-CN" dirty="0"/>
              <a:t>  </a:t>
            </a:r>
            <a:r>
              <a:rPr lang="en-US" altLang="zh-CN" sz="1100" dirty="0"/>
              <a:t>LDR       R0,  =0x1234FFFF</a:t>
            </a:r>
          </a:p>
          <a:p>
            <a:pPr eaLnBrk="1" hangingPunct="1"/>
            <a:r>
              <a:rPr lang="en-US" altLang="zh-CN" sz="1100" dirty="0"/>
              <a:t>  BFC.W   R0,  #4, #8</a:t>
            </a:r>
          </a:p>
          <a:p>
            <a:pPr eaLnBrk="1" hangingPunct="1">
              <a:spcBef>
                <a:spcPct val="40000"/>
              </a:spcBef>
            </a:pPr>
            <a:r>
              <a:rPr lang="en-US" altLang="zh-CN" dirty="0"/>
              <a:t>This will give R0 = 0x1234F00F.</a:t>
            </a:r>
          </a:p>
          <a:p>
            <a:pPr eaLnBrk="1" hangingPunct="1">
              <a:spcBef>
                <a:spcPct val="40000"/>
              </a:spcBef>
            </a:pPr>
            <a:r>
              <a:rPr lang="en-US" altLang="zh-CN" dirty="0"/>
              <a:t>BFI (Bit Field Insert) copies any number of bits from one register to any location (#</a:t>
            </a:r>
            <a:r>
              <a:rPr lang="en-US" altLang="zh-CN" dirty="0" err="1"/>
              <a:t>lsb</a:t>
            </a:r>
            <a:r>
              <a:rPr lang="en-US" altLang="zh-CN" dirty="0"/>
              <a:t>) in another register. </a:t>
            </a:r>
          </a:p>
          <a:p>
            <a:pPr eaLnBrk="1" hangingPunct="1">
              <a:spcBef>
                <a:spcPct val="40000"/>
              </a:spcBef>
            </a:pPr>
            <a:r>
              <a:rPr lang="en-US" altLang="zh-CN" dirty="0"/>
              <a:t>           </a:t>
            </a:r>
            <a:r>
              <a:rPr lang="en-US" altLang="zh-CN" b="1" dirty="0">
                <a:solidFill>
                  <a:srgbClr val="6E1C7C"/>
                </a:solidFill>
              </a:rPr>
              <a:t>Example:</a:t>
            </a:r>
          </a:p>
          <a:p>
            <a:pPr eaLnBrk="1" hangingPunct="1">
              <a:spcBef>
                <a:spcPct val="40000"/>
              </a:spcBef>
            </a:pPr>
            <a:r>
              <a:rPr lang="en-US" altLang="zh-CN" dirty="0"/>
              <a:t>  </a:t>
            </a:r>
            <a:r>
              <a:rPr lang="en-US" altLang="zh-CN" sz="1100" dirty="0"/>
              <a:t>LDR   R0,  =0x12345678</a:t>
            </a:r>
          </a:p>
          <a:p>
            <a:pPr eaLnBrk="1" hangingPunct="1"/>
            <a:r>
              <a:rPr lang="en-US" altLang="zh-CN" sz="1100" dirty="0"/>
              <a:t>  LDR   R1,  =0x3355AACC</a:t>
            </a:r>
          </a:p>
          <a:p>
            <a:pPr eaLnBrk="1" hangingPunct="1"/>
            <a:r>
              <a:rPr lang="en-US" altLang="zh-CN" sz="1100" dirty="0"/>
              <a:t>  BFI.W R1, R0, #8, #16 ; Insert R0[15:0] to R1[23:8]</a:t>
            </a:r>
          </a:p>
          <a:p>
            <a:pPr eaLnBrk="1" hangingPunct="1">
              <a:spcBef>
                <a:spcPct val="40000"/>
              </a:spcBef>
            </a:pPr>
            <a:r>
              <a:rPr lang="en-US" altLang="zh-CN" dirty="0"/>
              <a:t>This will give R1 = 0x335678CC.</a:t>
            </a:r>
          </a:p>
          <a:p>
            <a:endParaRPr lang="zh-CN" altLang="en-US" dirty="0"/>
          </a:p>
        </p:txBody>
      </p:sp>
      <p:sp>
        <p:nvSpPr>
          <p:cNvPr id="324612" name="灯片编号占位符 3"/>
          <p:cNvSpPr>
            <a:spLocks noGrp="1"/>
          </p:cNvSpPr>
          <p:nvPr>
            <p:ph type="sldNum" sz="quarter" idx="5"/>
          </p:nvPr>
        </p:nvSpPr>
        <p:spPr>
          <a:noFill/>
        </p:spPr>
        <p:txBody>
          <a:bodyPr/>
          <a:lstStyle/>
          <a:p>
            <a:fld id="{9246F1BD-2E1D-49AD-95F3-0792322644C6}" type="slidenum">
              <a:rPr lang="zh-CN" altLang="en-US" smtClean="0"/>
              <a:pPr/>
              <a:t>135</a:t>
            </a:fld>
            <a:endParaRPr lang="en-US" altLang="zh-CN"/>
          </a:p>
        </p:txBody>
      </p:sp>
    </p:spTree>
    <p:extLst>
      <p:ext uri="{BB962C8B-B14F-4D97-AF65-F5344CB8AC3E}">
        <p14:creationId xmlns:p14="http://schemas.microsoft.com/office/powerpoint/2010/main" val="3015806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a:xfrm>
            <a:off x="992188" y="768350"/>
            <a:ext cx="5114925" cy="3836988"/>
          </a:xfrm>
          <a:ln/>
        </p:spPr>
      </p:sp>
      <p:sp>
        <p:nvSpPr>
          <p:cNvPr id="325635" name="备注占位符 2"/>
          <p:cNvSpPr>
            <a:spLocks noGrp="1"/>
          </p:cNvSpPr>
          <p:nvPr>
            <p:ph type="body" idx="1"/>
          </p:nvPr>
        </p:nvSpPr>
        <p:spPr>
          <a:noFill/>
          <a:ln/>
        </p:spPr>
        <p:txBody>
          <a:bodyPr/>
          <a:lstStyle/>
          <a:p>
            <a:pPr eaLnBrk="1" hangingPunct="1">
              <a:lnSpc>
                <a:spcPct val="90000"/>
              </a:lnSpc>
            </a:pPr>
            <a:r>
              <a:rPr lang="en-US" altLang="zh-CN"/>
              <a:t>UBFX and SBFX are the Unsigned and Signed Bit Field Extract instructions.</a:t>
            </a:r>
          </a:p>
          <a:p>
            <a:pPr eaLnBrk="1" hangingPunct="1">
              <a:lnSpc>
                <a:spcPct val="90000"/>
              </a:lnSpc>
            </a:pPr>
            <a:r>
              <a:rPr lang="en-US" altLang="zh-CN"/>
              <a:t>UBFX extracts a bit field from a register starting from any location with any width, zero extends it, and puts it in the destination register.</a:t>
            </a:r>
          </a:p>
          <a:p>
            <a:pPr eaLnBrk="1" hangingPunct="1">
              <a:lnSpc>
                <a:spcPct val="90000"/>
              </a:lnSpc>
            </a:pPr>
            <a:r>
              <a:rPr lang="en-US" altLang="zh-CN" b="1">
                <a:solidFill>
                  <a:srgbClr val="6E1C7C"/>
                </a:solidFill>
              </a:rPr>
              <a:t>           Example</a:t>
            </a:r>
            <a:r>
              <a:rPr lang="en-US" altLang="zh-CN">
                <a:solidFill>
                  <a:srgbClr val="6E1C7C"/>
                </a:solidFill>
              </a:rPr>
              <a:t>:</a:t>
            </a:r>
          </a:p>
          <a:p>
            <a:pPr eaLnBrk="1" hangingPunct="1">
              <a:lnSpc>
                <a:spcPct val="90000"/>
              </a:lnSpc>
            </a:pPr>
            <a:r>
              <a:rPr lang="en-US" altLang="zh-CN"/>
              <a:t>  </a:t>
            </a:r>
            <a:r>
              <a:rPr lang="en-US" altLang="zh-CN" sz="1100"/>
              <a:t>LDR R0,=0x5678ABCD</a:t>
            </a:r>
          </a:p>
          <a:p>
            <a:pPr eaLnBrk="1" hangingPunct="1">
              <a:lnSpc>
                <a:spcPct val="90000"/>
              </a:lnSpc>
            </a:pPr>
            <a:r>
              <a:rPr lang="en-US" altLang="zh-CN" sz="1100"/>
              <a:t>  UBFX.W R1, R0, #4, #8</a:t>
            </a:r>
          </a:p>
          <a:p>
            <a:pPr eaLnBrk="1" hangingPunct="1">
              <a:lnSpc>
                <a:spcPct val="90000"/>
              </a:lnSpc>
            </a:pPr>
            <a:r>
              <a:rPr lang="en-US" altLang="zh-CN"/>
              <a:t>This will give R1 = 0x000000BC.</a:t>
            </a:r>
          </a:p>
          <a:p>
            <a:pPr eaLnBrk="1" hangingPunct="1">
              <a:lnSpc>
                <a:spcPct val="90000"/>
              </a:lnSpc>
            </a:pPr>
            <a:r>
              <a:rPr lang="en-US" altLang="zh-CN"/>
              <a:t>Similarly, SBFX extracts a bit field, but it sign extends it before putting it in a destination register.</a:t>
            </a:r>
          </a:p>
          <a:p>
            <a:pPr eaLnBrk="1" hangingPunct="1">
              <a:lnSpc>
                <a:spcPct val="90000"/>
              </a:lnSpc>
            </a:pPr>
            <a:endParaRPr lang="en-US" altLang="zh-CN"/>
          </a:p>
          <a:p>
            <a:pPr eaLnBrk="1" hangingPunct="1">
              <a:lnSpc>
                <a:spcPct val="90000"/>
              </a:lnSpc>
            </a:pPr>
            <a:r>
              <a:rPr lang="en-US" altLang="zh-CN" b="1">
                <a:solidFill>
                  <a:srgbClr val="6E1C7C"/>
                </a:solidFill>
              </a:rPr>
              <a:t>           Example:</a:t>
            </a:r>
          </a:p>
          <a:p>
            <a:pPr eaLnBrk="1" hangingPunct="1">
              <a:lnSpc>
                <a:spcPct val="90000"/>
              </a:lnSpc>
            </a:pPr>
            <a:r>
              <a:rPr lang="en-US" altLang="zh-CN"/>
              <a:t>  </a:t>
            </a:r>
            <a:r>
              <a:rPr lang="en-US" altLang="zh-CN" sz="1100"/>
              <a:t>LDR R0,=0x5678ABCD</a:t>
            </a:r>
          </a:p>
          <a:p>
            <a:pPr eaLnBrk="1" hangingPunct="1">
              <a:lnSpc>
                <a:spcPct val="90000"/>
              </a:lnSpc>
            </a:pPr>
            <a:r>
              <a:rPr lang="en-US" altLang="zh-CN" sz="1100"/>
              <a:t>  SBFX.W R1, R0, #4, #8</a:t>
            </a:r>
          </a:p>
          <a:p>
            <a:pPr eaLnBrk="1" hangingPunct="1">
              <a:lnSpc>
                <a:spcPct val="90000"/>
              </a:lnSpc>
            </a:pPr>
            <a:r>
              <a:rPr lang="en-US" altLang="zh-CN"/>
              <a:t>This will give R1 = 0xFFFFFFBC.</a:t>
            </a:r>
          </a:p>
          <a:p>
            <a:endParaRPr lang="zh-CN" altLang="en-US"/>
          </a:p>
        </p:txBody>
      </p:sp>
      <p:sp>
        <p:nvSpPr>
          <p:cNvPr id="325636" name="灯片编号占位符 3"/>
          <p:cNvSpPr>
            <a:spLocks noGrp="1"/>
          </p:cNvSpPr>
          <p:nvPr>
            <p:ph type="sldNum" sz="quarter" idx="5"/>
          </p:nvPr>
        </p:nvSpPr>
        <p:spPr>
          <a:noFill/>
        </p:spPr>
        <p:txBody>
          <a:bodyPr/>
          <a:lstStyle/>
          <a:p>
            <a:fld id="{9252D891-C446-4D2F-AE5E-0465FC472FC1}" type="slidenum">
              <a:rPr lang="zh-CN" altLang="en-US" smtClean="0"/>
              <a:pPr/>
              <a:t>136</a:t>
            </a:fld>
            <a:endParaRPr lang="en-US" altLang="zh-CN"/>
          </a:p>
        </p:txBody>
      </p:sp>
    </p:spTree>
    <p:extLst>
      <p:ext uri="{BB962C8B-B14F-4D97-AF65-F5344CB8AC3E}">
        <p14:creationId xmlns:p14="http://schemas.microsoft.com/office/powerpoint/2010/main" val="5405360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幻灯片图像占位符 1"/>
          <p:cNvSpPr>
            <a:spLocks noGrp="1" noRot="1" noChangeAspect="1" noTextEdit="1"/>
          </p:cNvSpPr>
          <p:nvPr>
            <p:ph type="sldImg"/>
          </p:nvPr>
        </p:nvSpPr>
        <p:spPr>
          <a:xfrm>
            <a:off x="992188" y="768350"/>
            <a:ext cx="5114925" cy="3836988"/>
          </a:xfrm>
          <a:ln/>
        </p:spPr>
      </p:sp>
      <p:sp>
        <p:nvSpPr>
          <p:cNvPr id="326659" name="备注占位符 2"/>
          <p:cNvSpPr>
            <a:spLocks noGrp="1"/>
          </p:cNvSpPr>
          <p:nvPr>
            <p:ph type="body" idx="1"/>
          </p:nvPr>
        </p:nvSpPr>
        <p:spPr>
          <a:noFill/>
          <a:ln/>
        </p:spPr>
        <p:txBody>
          <a:bodyPr/>
          <a:lstStyle/>
          <a:p>
            <a:pPr eaLnBrk="1" hangingPunct="1">
              <a:spcBef>
                <a:spcPct val="50000"/>
              </a:spcBef>
            </a:pPr>
            <a:r>
              <a:rPr lang="en-US" altLang="zh-CN" sz="1400"/>
              <a:t>The two instructions LDRD and STRD transfer two words of data from or into two registers.</a:t>
            </a:r>
          </a:p>
          <a:p>
            <a:pPr eaLnBrk="1" hangingPunct="1">
              <a:spcBef>
                <a:spcPct val="50000"/>
              </a:spcBef>
            </a:pPr>
            <a:endParaRPr lang="en-US" altLang="zh-CN" sz="1400"/>
          </a:p>
          <a:p>
            <a:pPr eaLnBrk="1" hangingPunct="1">
              <a:spcBef>
                <a:spcPct val="50000"/>
              </a:spcBef>
            </a:pPr>
            <a:r>
              <a:rPr lang="en-US" altLang="zh-CN"/>
              <a:t>  LDRD.W &lt;Rxf&gt;, &lt;Rxf2&gt; ,[Rn, #+/-offset]{!}    ; Pre-indexed</a:t>
            </a:r>
          </a:p>
          <a:p>
            <a:pPr eaLnBrk="1" hangingPunct="1"/>
            <a:r>
              <a:rPr lang="en-US" altLang="zh-CN"/>
              <a:t>  LDRD.W &lt;Rxf&gt;, &lt;Rxf2&gt; ,[Rn], #+/-offset        ; Post-indexed</a:t>
            </a:r>
          </a:p>
          <a:p>
            <a:pPr eaLnBrk="1" hangingPunct="1"/>
            <a:r>
              <a:rPr lang="en-US" altLang="zh-CN"/>
              <a:t>  STRD.W &lt;Rxf&gt;, &lt;Rxf2&gt; ,[Rn, #+/-offset]{!}    ; Pre-indexed</a:t>
            </a:r>
          </a:p>
          <a:p>
            <a:pPr eaLnBrk="1" hangingPunct="1"/>
            <a:r>
              <a:rPr lang="en-US" altLang="zh-CN"/>
              <a:t>  STRD.W &lt;Rxf&gt;, &lt;Rxf2&gt; ,[Rn], #+/-offset        ; Post-indexed</a:t>
            </a:r>
          </a:p>
          <a:p>
            <a:pPr eaLnBrk="1" hangingPunct="1"/>
            <a:endParaRPr lang="en-US" altLang="zh-CN"/>
          </a:p>
          <a:p>
            <a:pPr eaLnBrk="1" hangingPunct="1">
              <a:spcBef>
                <a:spcPct val="50000"/>
              </a:spcBef>
            </a:pPr>
            <a:r>
              <a:rPr lang="en-US" altLang="zh-CN" sz="1400"/>
              <a:t>where </a:t>
            </a:r>
            <a:r>
              <a:rPr lang="en-US" altLang="zh-CN" sz="1400" i="1"/>
              <a:t>&lt;Rxf&gt; </a:t>
            </a:r>
            <a:r>
              <a:rPr lang="en-US" altLang="zh-CN" sz="1400"/>
              <a:t>is the first destination/source register, and &lt;</a:t>
            </a:r>
            <a:r>
              <a:rPr lang="en-US" altLang="zh-CN" sz="1400" i="1"/>
              <a:t>Rxf2&gt; </a:t>
            </a:r>
            <a:r>
              <a:rPr lang="en-US" altLang="zh-CN" sz="1400"/>
              <a:t>is the second destination/source register.</a:t>
            </a:r>
          </a:p>
          <a:p>
            <a:endParaRPr lang="zh-CN" altLang="en-US"/>
          </a:p>
        </p:txBody>
      </p:sp>
      <p:sp>
        <p:nvSpPr>
          <p:cNvPr id="326660" name="灯片编号占位符 3"/>
          <p:cNvSpPr>
            <a:spLocks noGrp="1"/>
          </p:cNvSpPr>
          <p:nvPr>
            <p:ph type="sldNum" sz="quarter" idx="5"/>
          </p:nvPr>
        </p:nvSpPr>
        <p:spPr>
          <a:noFill/>
        </p:spPr>
        <p:txBody>
          <a:bodyPr/>
          <a:lstStyle/>
          <a:p>
            <a:fld id="{696961DE-8936-4C48-A885-AA9400F9D8B8}" type="slidenum">
              <a:rPr lang="zh-CN" altLang="en-US" smtClean="0"/>
              <a:pPr/>
              <a:t>137</a:t>
            </a:fld>
            <a:endParaRPr lang="en-US" altLang="zh-CN"/>
          </a:p>
        </p:txBody>
      </p:sp>
    </p:spTree>
    <p:extLst>
      <p:ext uri="{BB962C8B-B14F-4D97-AF65-F5344CB8AC3E}">
        <p14:creationId xmlns:p14="http://schemas.microsoft.com/office/powerpoint/2010/main" val="17419442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a:xfrm>
            <a:off x="992188" y="768350"/>
            <a:ext cx="5114925" cy="3836988"/>
          </a:xfrm>
          <a:ln/>
        </p:spPr>
      </p:sp>
      <p:sp>
        <p:nvSpPr>
          <p:cNvPr id="327683" name="备注占位符 2"/>
          <p:cNvSpPr>
            <a:spLocks noGrp="1"/>
          </p:cNvSpPr>
          <p:nvPr>
            <p:ph type="body" idx="1"/>
          </p:nvPr>
        </p:nvSpPr>
        <p:spPr>
          <a:noFill/>
          <a:ln/>
        </p:spPr>
        <p:txBody>
          <a:bodyPr/>
          <a:lstStyle/>
          <a:p>
            <a:pPr eaLnBrk="1" hangingPunct="1"/>
            <a:r>
              <a:rPr lang="en-US" altLang="zh-CN" sz="1400"/>
              <a:t>The following code reads a 64-bit value located in memory address 0x1000 into R0 and R1:</a:t>
            </a:r>
            <a:endParaRPr lang="zh-CN" altLang="en-US" sz="1400"/>
          </a:p>
          <a:p>
            <a:pPr eaLnBrk="1" hangingPunct="1"/>
            <a:r>
              <a:rPr lang="zh-CN" altLang="en-US" sz="1400"/>
              <a:t>  </a:t>
            </a:r>
            <a:r>
              <a:rPr lang="en-US" altLang="zh-CN"/>
              <a:t>LDR          R2,  =0x1000</a:t>
            </a:r>
          </a:p>
          <a:p>
            <a:pPr eaLnBrk="1" hangingPunct="1"/>
            <a:r>
              <a:rPr lang="en-US" altLang="zh-CN"/>
              <a:t>  LDRD.W   R0,  R1, [R2]   ; This will gives R0 = memory[0x1000],</a:t>
            </a:r>
          </a:p>
          <a:p>
            <a:pPr eaLnBrk="1" hangingPunct="1"/>
            <a:r>
              <a:rPr lang="en-US" altLang="zh-CN"/>
              <a:t>                                           ; R1 = memory[0x1004]</a:t>
            </a:r>
          </a:p>
          <a:p>
            <a:pPr eaLnBrk="1" hangingPunct="1"/>
            <a:endParaRPr lang="en-US" altLang="zh-CN"/>
          </a:p>
          <a:p>
            <a:pPr eaLnBrk="1" hangingPunct="1">
              <a:spcBef>
                <a:spcPct val="50000"/>
              </a:spcBef>
            </a:pPr>
            <a:r>
              <a:rPr lang="en-US" altLang="zh-CN" sz="1400"/>
              <a:t>Similarly, we can use STRD to store a 64-bit value in memory. </a:t>
            </a:r>
          </a:p>
          <a:p>
            <a:pPr eaLnBrk="1" hangingPunct="1">
              <a:spcBef>
                <a:spcPct val="50000"/>
              </a:spcBef>
            </a:pPr>
            <a:r>
              <a:rPr lang="en-US" altLang="zh-CN" sz="1400" b="1">
                <a:solidFill>
                  <a:srgbClr val="6E1C7C"/>
                </a:solidFill>
              </a:rPr>
              <a:t>          Example:</a:t>
            </a:r>
          </a:p>
          <a:p>
            <a:pPr eaLnBrk="1" hangingPunct="1">
              <a:spcBef>
                <a:spcPct val="50000"/>
              </a:spcBef>
            </a:pPr>
            <a:r>
              <a:rPr lang="en-US" altLang="zh-CN" sz="1400"/>
              <a:t>  </a:t>
            </a:r>
            <a:r>
              <a:rPr lang="en-US" altLang="zh-CN"/>
              <a:t>LDR          R2,  =0x1000              ; Base address</a:t>
            </a:r>
          </a:p>
          <a:p>
            <a:pPr eaLnBrk="1" hangingPunct="1"/>
            <a:r>
              <a:rPr lang="en-US" altLang="zh-CN"/>
              <a:t>  STRD.W   R0,  R1, [R2, #0x20]   ; This will gives memory[0x1000] = R0, </a:t>
            </a:r>
          </a:p>
          <a:p>
            <a:pPr eaLnBrk="1" hangingPunct="1"/>
            <a:r>
              <a:rPr lang="en-US" altLang="zh-CN"/>
              <a:t>                                                       ; memory[0x1004] = R1</a:t>
            </a:r>
          </a:p>
          <a:p>
            <a:endParaRPr lang="zh-CN" altLang="en-US"/>
          </a:p>
        </p:txBody>
      </p:sp>
      <p:sp>
        <p:nvSpPr>
          <p:cNvPr id="327684" name="灯片编号占位符 3"/>
          <p:cNvSpPr>
            <a:spLocks noGrp="1"/>
          </p:cNvSpPr>
          <p:nvPr>
            <p:ph type="sldNum" sz="quarter" idx="5"/>
          </p:nvPr>
        </p:nvSpPr>
        <p:spPr>
          <a:noFill/>
        </p:spPr>
        <p:txBody>
          <a:bodyPr/>
          <a:lstStyle/>
          <a:p>
            <a:fld id="{C7C6A42F-1661-4B1D-BE3A-9CFDB8FB8AE0}" type="slidenum">
              <a:rPr lang="zh-CN" altLang="en-US" smtClean="0"/>
              <a:pPr/>
              <a:t>138</a:t>
            </a:fld>
            <a:endParaRPr lang="en-US" altLang="zh-CN"/>
          </a:p>
        </p:txBody>
      </p:sp>
    </p:spTree>
    <p:extLst>
      <p:ext uri="{BB962C8B-B14F-4D97-AF65-F5344CB8AC3E}">
        <p14:creationId xmlns:p14="http://schemas.microsoft.com/office/powerpoint/2010/main" val="158534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xfrm>
            <a:off x="992188" y="768350"/>
            <a:ext cx="5114925" cy="3836988"/>
          </a:xfrm>
          <a:ln/>
        </p:spPr>
      </p:sp>
      <p:sp>
        <p:nvSpPr>
          <p:cNvPr id="195587"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041830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幻灯片图像占位符 1"/>
          <p:cNvSpPr>
            <a:spLocks noGrp="1" noRot="1" noChangeAspect="1" noTextEdit="1"/>
          </p:cNvSpPr>
          <p:nvPr>
            <p:ph type="sldImg"/>
          </p:nvPr>
        </p:nvSpPr>
        <p:spPr>
          <a:xfrm>
            <a:off x="992188" y="768350"/>
            <a:ext cx="5114925" cy="3836988"/>
          </a:xfrm>
          <a:ln/>
        </p:spPr>
      </p:sp>
      <p:sp>
        <p:nvSpPr>
          <p:cNvPr id="328707" name="备注占位符 2"/>
          <p:cNvSpPr>
            <a:spLocks noGrp="1"/>
          </p:cNvSpPr>
          <p:nvPr>
            <p:ph type="body" idx="1"/>
          </p:nvPr>
        </p:nvSpPr>
        <p:spPr>
          <a:noFill/>
          <a:ln/>
        </p:spPr>
        <p:txBody>
          <a:bodyPr/>
          <a:lstStyle/>
          <a:p>
            <a:pPr eaLnBrk="1" hangingPunct="1">
              <a:spcBef>
                <a:spcPct val="50000"/>
              </a:spcBef>
            </a:pPr>
            <a:r>
              <a:rPr lang="en-US" altLang="zh-CN" b="1" dirty="0"/>
              <a:t>8.6.4.10 TBB and THB</a:t>
            </a:r>
          </a:p>
          <a:p>
            <a:pPr eaLnBrk="1" hangingPunct="1">
              <a:spcBef>
                <a:spcPct val="50000"/>
              </a:spcBef>
            </a:pPr>
            <a:r>
              <a:rPr lang="en-US" altLang="zh-CN" dirty="0"/>
              <a:t>TBB (Table Branch Byte) and TBH (Table Branch </a:t>
            </a:r>
            <a:r>
              <a:rPr lang="en-US" altLang="zh-CN" dirty="0" err="1"/>
              <a:t>Halfword</a:t>
            </a:r>
            <a:r>
              <a:rPr lang="en-US" altLang="zh-CN" dirty="0"/>
              <a:t>) are for implementing branch tables. </a:t>
            </a:r>
          </a:p>
          <a:p>
            <a:pPr eaLnBrk="1" hangingPunct="1">
              <a:spcBef>
                <a:spcPct val="50000"/>
              </a:spcBef>
            </a:pPr>
            <a:r>
              <a:rPr lang="en-US" altLang="zh-CN" dirty="0"/>
              <a:t>The PC value is the current instruction address plus 4.</a:t>
            </a:r>
          </a:p>
          <a:p>
            <a:pPr eaLnBrk="1" hangingPunct="1">
              <a:spcBef>
                <a:spcPct val="50000"/>
              </a:spcBef>
            </a:pPr>
            <a:r>
              <a:rPr lang="en-US" altLang="zh-CN" dirty="0"/>
              <a:t>The branch range for TBB is (2 * 255) + 4 = 514.</a:t>
            </a:r>
          </a:p>
          <a:p>
            <a:pPr eaLnBrk="1" hangingPunct="1">
              <a:spcBef>
                <a:spcPct val="50000"/>
              </a:spcBef>
            </a:pPr>
            <a:r>
              <a:rPr lang="en-US" altLang="zh-CN" dirty="0"/>
              <a:t>The branch range for TBH is (2 * 65535) + 4 = 131074.</a:t>
            </a:r>
          </a:p>
          <a:p>
            <a:pPr eaLnBrk="1" hangingPunct="1">
              <a:spcBef>
                <a:spcPct val="50000"/>
              </a:spcBef>
            </a:pPr>
            <a:r>
              <a:rPr lang="en-US" altLang="zh-CN" dirty="0"/>
              <a:t>TBB has this general syntax:</a:t>
            </a:r>
          </a:p>
          <a:p>
            <a:pPr eaLnBrk="1" hangingPunct="1">
              <a:spcBef>
                <a:spcPct val="50000"/>
              </a:spcBef>
            </a:pPr>
            <a:r>
              <a:rPr lang="en-US" altLang="zh-CN" dirty="0"/>
              <a:t>  </a:t>
            </a:r>
            <a:r>
              <a:rPr lang="en-US" altLang="zh-CN" sz="1100" dirty="0"/>
              <a:t>TBB.W   [</a:t>
            </a:r>
            <a:r>
              <a:rPr lang="en-US" altLang="zh-CN" sz="1100" dirty="0" err="1"/>
              <a:t>Rn</a:t>
            </a:r>
            <a:r>
              <a:rPr lang="en-US" altLang="zh-CN" sz="1100" dirty="0"/>
              <a:t>, </a:t>
            </a:r>
            <a:r>
              <a:rPr lang="en-US" altLang="zh-CN" sz="1100" dirty="0" err="1"/>
              <a:t>Rm</a:t>
            </a:r>
            <a:r>
              <a:rPr lang="en-US" altLang="zh-CN" sz="1100" dirty="0"/>
              <a:t>]</a:t>
            </a:r>
          </a:p>
          <a:p>
            <a:pPr eaLnBrk="1" hangingPunct="1">
              <a:spcBef>
                <a:spcPct val="50000"/>
              </a:spcBef>
            </a:pPr>
            <a:r>
              <a:rPr lang="en-US" altLang="zh-CN" dirty="0"/>
              <a:t>where </a:t>
            </a:r>
            <a:r>
              <a:rPr lang="en-US" altLang="zh-CN" i="1" dirty="0" err="1"/>
              <a:t>Rn</a:t>
            </a:r>
            <a:r>
              <a:rPr lang="en-US" altLang="zh-CN" i="1" dirty="0"/>
              <a:t> </a:t>
            </a:r>
            <a:r>
              <a:rPr lang="en-US" altLang="zh-CN" dirty="0"/>
              <a:t>is the base memory offset and </a:t>
            </a:r>
            <a:r>
              <a:rPr lang="en-US" altLang="zh-CN" i="1" dirty="0" err="1"/>
              <a:t>Rm</a:t>
            </a:r>
            <a:r>
              <a:rPr lang="en-US" altLang="zh-CN" i="1" dirty="0"/>
              <a:t> </a:t>
            </a:r>
            <a:r>
              <a:rPr lang="en-US" altLang="zh-CN" dirty="0"/>
              <a:t>is the branch table index. The branch table item for TBB is located at </a:t>
            </a:r>
            <a:r>
              <a:rPr lang="en-US" altLang="zh-CN" dirty="0" err="1"/>
              <a:t>Rn</a:t>
            </a:r>
            <a:r>
              <a:rPr lang="en-US" altLang="zh-CN" dirty="0"/>
              <a:t> + Rm.</a:t>
            </a:r>
          </a:p>
          <a:p>
            <a:endParaRPr lang="zh-CN" altLang="en-US" dirty="0"/>
          </a:p>
        </p:txBody>
      </p:sp>
      <p:sp>
        <p:nvSpPr>
          <p:cNvPr id="328708" name="灯片编号占位符 3"/>
          <p:cNvSpPr>
            <a:spLocks noGrp="1"/>
          </p:cNvSpPr>
          <p:nvPr>
            <p:ph type="sldNum" sz="quarter" idx="5"/>
          </p:nvPr>
        </p:nvSpPr>
        <p:spPr>
          <a:noFill/>
        </p:spPr>
        <p:txBody>
          <a:bodyPr/>
          <a:lstStyle/>
          <a:p>
            <a:fld id="{4EACDCBF-830B-4B2D-94B3-7F05214FCA6A}" type="slidenum">
              <a:rPr lang="zh-CN" altLang="en-US" smtClean="0"/>
              <a:pPr/>
              <a:t>139</a:t>
            </a:fld>
            <a:endParaRPr lang="en-US" altLang="zh-CN"/>
          </a:p>
        </p:txBody>
      </p:sp>
    </p:spTree>
    <p:extLst>
      <p:ext uri="{BB962C8B-B14F-4D97-AF65-F5344CB8AC3E}">
        <p14:creationId xmlns:p14="http://schemas.microsoft.com/office/powerpoint/2010/main" val="4593515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幻灯片图像占位符 1"/>
          <p:cNvSpPr>
            <a:spLocks noGrp="1" noRot="1" noChangeAspect="1" noTextEdit="1"/>
          </p:cNvSpPr>
          <p:nvPr>
            <p:ph type="sldImg"/>
          </p:nvPr>
        </p:nvSpPr>
        <p:spPr>
          <a:xfrm>
            <a:off x="992188" y="768350"/>
            <a:ext cx="5114925" cy="3836988"/>
          </a:xfrm>
          <a:ln/>
        </p:spPr>
      </p:sp>
      <p:sp>
        <p:nvSpPr>
          <p:cNvPr id="329731" name="备注占位符 2"/>
          <p:cNvSpPr>
            <a:spLocks noGrp="1"/>
          </p:cNvSpPr>
          <p:nvPr>
            <p:ph type="body" idx="1"/>
          </p:nvPr>
        </p:nvSpPr>
        <p:spPr>
          <a:noFill/>
          <a:ln/>
        </p:spPr>
        <p:txBody>
          <a:bodyPr/>
          <a:lstStyle/>
          <a:p>
            <a:pPr eaLnBrk="1" hangingPunct="1">
              <a:spcBef>
                <a:spcPct val="0"/>
              </a:spcBef>
            </a:pPr>
            <a:r>
              <a:rPr lang="en-US" altLang="zh-CN"/>
              <a:t>Assuming we used PC for Rn.</a:t>
            </a:r>
          </a:p>
          <a:p>
            <a:endParaRPr lang="zh-CN" altLang="en-US"/>
          </a:p>
        </p:txBody>
      </p:sp>
      <p:sp>
        <p:nvSpPr>
          <p:cNvPr id="329732" name="灯片编号占位符 3"/>
          <p:cNvSpPr>
            <a:spLocks noGrp="1"/>
          </p:cNvSpPr>
          <p:nvPr>
            <p:ph type="sldNum" sz="quarter" idx="5"/>
          </p:nvPr>
        </p:nvSpPr>
        <p:spPr>
          <a:noFill/>
        </p:spPr>
        <p:txBody>
          <a:bodyPr/>
          <a:lstStyle/>
          <a:p>
            <a:fld id="{D16F1CFC-2A7B-4D21-9FE5-B05D9CAF1E80}" type="slidenum">
              <a:rPr lang="zh-CN" altLang="en-US" smtClean="0"/>
              <a:pPr/>
              <a:t>140</a:t>
            </a:fld>
            <a:endParaRPr lang="en-US" altLang="zh-CN"/>
          </a:p>
        </p:txBody>
      </p:sp>
    </p:spTree>
    <p:extLst>
      <p:ext uri="{BB962C8B-B14F-4D97-AF65-F5344CB8AC3E}">
        <p14:creationId xmlns:p14="http://schemas.microsoft.com/office/powerpoint/2010/main" val="3470827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p:cNvSpPr>
            <a:spLocks noGrp="1" noRot="1" noChangeAspect="1" noTextEdit="1"/>
          </p:cNvSpPr>
          <p:nvPr>
            <p:ph type="sldImg"/>
          </p:nvPr>
        </p:nvSpPr>
        <p:spPr>
          <a:xfrm>
            <a:off x="992188" y="768350"/>
            <a:ext cx="5114925" cy="3836988"/>
          </a:xfrm>
          <a:ln/>
        </p:spPr>
      </p:sp>
      <p:sp>
        <p:nvSpPr>
          <p:cNvPr id="330755" name="备注占位符 2"/>
          <p:cNvSpPr>
            <a:spLocks noGrp="1"/>
          </p:cNvSpPr>
          <p:nvPr>
            <p:ph type="body" idx="1"/>
          </p:nvPr>
        </p:nvSpPr>
        <p:spPr>
          <a:noFill/>
          <a:ln/>
        </p:spPr>
        <p:txBody>
          <a:bodyPr/>
          <a:lstStyle/>
          <a:p>
            <a:pPr eaLnBrk="1" hangingPunct="1">
              <a:spcBef>
                <a:spcPct val="0"/>
              </a:spcBef>
            </a:pPr>
            <a:r>
              <a:rPr lang="en-US" altLang="zh-CN"/>
              <a:t>If </a:t>
            </a:r>
            <a:r>
              <a:rPr lang="en-US" altLang="zh-CN" i="1"/>
              <a:t>Rn </a:t>
            </a:r>
            <a:r>
              <a:rPr lang="en-US" altLang="zh-CN"/>
              <a:t>in the table branch instruction is set to R15, the value used for </a:t>
            </a:r>
            <a:r>
              <a:rPr lang="en-US" altLang="zh-CN" i="1"/>
              <a:t>Rn </a:t>
            </a:r>
            <a:r>
              <a:rPr lang="en-US" altLang="zh-CN"/>
              <a:t>will be PC  4 because of the pipeline in the processor.</a:t>
            </a:r>
          </a:p>
          <a:p>
            <a:endParaRPr lang="zh-CN" altLang="en-US"/>
          </a:p>
        </p:txBody>
      </p:sp>
      <p:sp>
        <p:nvSpPr>
          <p:cNvPr id="330756" name="灯片编号占位符 3"/>
          <p:cNvSpPr>
            <a:spLocks noGrp="1"/>
          </p:cNvSpPr>
          <p:nvPr>
            <p:ph type="sldNum" sz="quarter" idx="5"/>
          </p:nvPr>
        </p:nvSpPr>
        <p:spPr>
          <a:noFill/>
        </p:spPr>
        <p:txBody>
          <a:bodyPr/>
          <a:lstStyle/>
          <a:p>
            <a:fld id="{6ADFBAF6-C42B-4F87-A09A-EAAAAFB828D4}" type="slidenum">
              <a:rPr lang="zh-CN" altLang="en-US" smtClean="0"/>
              <a:pPr/>
              <a:t>141</a:t>
            </a:fld>
            <a:endParaRPr lang="en-US" altLang="zh-CN"/>
          </a:p>
        </p:txBody>
      </p:sp>
    </p:spTree>
    <p:extLst>
      <p:ext uri="{BB962C8B-B14F-4D97-AF65-F5344CB8AC3E}">
        <p14:creationId xmlns:p14="http://schemas.microsoft.com/office/powerpoint/2010/main" val="23766846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1"/>
          <p:cNvSpPr>
            <a:spLocks noGrp="1" noRot="1" noChangeAspect="1" noTextEdit="1"/>
          </p:cNvSpPr>
          <p:nvPr>
            <p:ph type="sldImg"/>
          </p:nvPr>
        </p:nvSpPr>
        <p:spPr>
          <a:xfrm>
            <a:off x="992188" y="768350"/>
            <a:ext cx="5114925" cy="3836988"/>
          </a:xfrm>
          <a:ln/>
        </p:spPr>
      </p:sp>
      <p:sp>
        <p:nvSpPr>
          <p:cNvPr id="331779" name="备注占位符 2"/>
          <p:cNvSpPr>
            <a:spLocks noGrp="1"/>
          </p:cNvSpPr>
          <p:nvPr>
            <p:ph type="body" idx="1"/>
          </p:nvPr>
        </p:nvSpPr>
        <p:spPr>
          <a:noFill/>
          <a:ln/>
        </p:spPr>
        <p:txBody>
          <a:bodyPr/>
          <a:lstStyle/>
          <a:p>
            <a:pPr eaLnBrk="1" hangingPunct="1">
              <a:lnSpc>
                <a:spcPct val="90000"/>
              </a:lnSpc>
            </a:pPr>
            <a:r>
              <a:rPr lang="en-US" altLang="zh-CN"/>
              <a:t>dest0</a:t>
            </a:r>
          </a:p>
          <a:p>
            <a:pPr eaLnBrk="1" hangingPunct="1">
              <a:lnSpc>
                <a:spcPct val="90000"/>
              </a:lnSpc>
            </a:pPr>
            <a:r>
              <a:rPr lang="en-US" altLang="zh-CN"/>
              <a:t>    ...                                                 ; Execute if r0 = 0</a:t>
            </a:r>
          </a:p>
          <a:p>
            <a:pPr eaLnBrk="1" hangingPunct="1">
              <a:lnSpc>
                <a:spcPct val="90000"/>
              </a:lnSpc>
            </a:pPr>
            <a:r>
              <a:rPr lang="en-US" altLang="zh-CN"/>
              <a:t>Dest1 </a:t>
            </a:r>
          </a:p>
          <a:p>
            <a:pPr eaLnBrk="1" hangingPunct="1">
              <a:lnSpc>
                <a:spcPct val="90000"/>
              </a:lnSpc>
            </a:pPr>
            <a:r>
              <a:rPr lang="en-US" altLang="zh-CN"/>
              <a:t>    ...                                                 ; Execute if r0 = 1</a:t>
            </a:r>
          </a:p>
          <a:p>
            <a:pPr eaLnBrk="1" hangingPunct="1">
              <a:lnSpc>
                <a:spcPct val="90000"/>
              </a:lnSpc>
            </a:pPr>
            <a:r>
              <a:rPr lang="en-US" altLang="zh-CN"/>
              <a:t>dest2</a:t>
            </a:r>
          </a:p>
          <a:p>
            <a:pPr eaLnBrk="1" hangingPunct="1">
              <a:lnSpc>
                <a:spcPct val="90000"/>
              </a:lnSpc>
            </a:pPr>
            <a:r>
              <a:rPr lang="en-US" altLang="zh-CN"/>
              <a:t>    ...                                                 ; Execute if r0 = 2</a:t>
            </a:r>
          </a:p>
          <a:p>
            <a:pPr eaLnBrk="1" hangingPunct="1">
              <a:lnSpc>
                <a:spcPct val="90000"/>
              </a:lnSpc>
            </a:pPr>
            <a:r>
              <a:rPr lang="en-US" altLang="zh-CN"/>
              <a:t>dest3</a:t>
            </a:r>
          </a:p>
          <a:p>
            <a:pPr eaLnBrk="1" hangingPunct="1">
              <a:lnSpc>
                <a:spcPct val="90000"/>
              </a:lnSpc>
            </a:pPr>
            <a:r>
              <a:rPr lang="en-US" altLang="zh-CN"/>
              <a:t>    ...                                                 ; Execute if r0 = 3</a:t>
            </a:r>
          </a:p>
        </p:txBody>
      </p:sp>
      <p:sp>
        <p:nvSpPr>
          <p:cNvPr id="331780" name="灯片编号占位符 3"/>
          <p:cNvSpPr>
            <a:spLocks noGrp="1"/>
          </p:cNvSpPr>
          <p:nvPr>
            <p:ph type="sldNum" sz="quarter" idx="5"/>
          </p:nvPr>
        </p:nvSpPr>
        <p:spPr>
          <a:noFill/>
        </p:spPr>
        <p:txBody>
          <a:bodyPr/>
          <a:lstStyle/>
          <a:p>
            <a:fld id="{92E30A5C-A004-4DF2-8E6F-55CDEBA18368}" type="slidenum">
              <a:rPr lang="zh-CN" altLang="en-US" smtClean="0"/>
              <a:pPr/>
              <a:t>142</a:t>
            </a:fld>
            <a:endParaRPr lang="en-US" altLang="zh-CN"/>
          </a:p>
        </p:txBody>
      </p:sp>
    </p:spTree>
    <p:extLst>
      <p:ext uri="{BB962C8B-B14F-4D97-AF65-F5344CB8AC3E}">
        <p14:creationId xmlns:p14="http://schemas.microsoft.com/office/powerpoint/2010/main" val="41797488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幻灯片图像占位符 1"/>
          <p:cNvSpPr>
            <a:spLocks noGrp="1" noRot="1" noChangeAspect="1" noTextEdit="1"/>
          </p:cNvSpPr>
          <p:nvPr>
            <p:ph type="sldImg"/>
          </p:nvPr>
        </p:nvSpPr>
        <p:spPr>
          <a:xfrm>
            <a:off x="992188" y="768350"/>
            <a:ext cx="5114925" cy="3836988"/>
          </a:xfrm>
          <a:ln/>
        </p:spPr>
      </p:sp>
      <p:sp>
        <p:nvSpPr>
          <p:cNvPr id="332803" name="备注占位符 2"/>
          <p:cNvSpPr>
            <a:spLocks noGrp="1"/>
          </p:cNvSpPr>
          <p:nvPr>
            <p:ph type="body" idx="1"/>
          </p:nvPr>
        </p:nvSpPr>
        <p:spPr>
          <a:noFill/>
          <a:ln/>
        </p:spPr>
        <p:txBody>
          <a:bodyPr/>
          <a:lstStyle/>
          <a:p>
            <a:endParaRPr lang="zh-CN" altLang="en-US"/>
          </a:p>
        </p:txBody>
      </p:sp>
      <p:sp>
        <p:nvSpPr>
          <p:cNvPr id="332804" name="灯片编号占位符 3"/>
          <p:cNvSpPr>
            <a:spLocks noGrp="1"/>
          </p:cNvSpPr>
          <p:nvPr>
            <p:ph type="sldNum" sz="quarter" idx="5"/>
          </p:nvPr>
        </p:nvSpPr>
        <p:spPr>
          <a:noFill/>
        </p:spPr>
        <p:txBody>
          <a:bodyPr/>
          <a:lstStyle/>
          <a:p>
            <a:fld id="{811591D0-59E2-4629-8E70-BF6A5D15AF2D}" type="slidenum">
              <a:rPr lang="zh-CN" altLang="en-US" smtClean="0"/>
              <a:pPr/>
              <a:t>143</a:t>
            </a:fld>
            <a:endParaRPr lang="en-US" altLang="zh-CN"/>
          </a:p>
        </p:txBody>
      </p:sp>
    </p:spTree>
    <p:extLst>
      <p:ext uri="{BB962C8B-B14F-4D97-AF65-F5344CB8AC3E}">
        <p14:creationId xmlns:p14="http://schemas.microsoft.com/office/powerpoint/2010/main" val="247610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xfrm>
            <a:off x="992188" y="768350"/>
            <a:ext cx="5114925" cy="3836988"/>
          </a:xfrm>
          <a:ln/>
        </p:spPr>
      </p:sp>
      <p:sp>
        <p:nvSpPr>
          <p:cNvPr id="196611" name="Rectangle 3"/>
          <p:cNvSpPr>
            <a:spLocks noGrp="1" noChangeArrowheads="1"/>
          </p:cNvSpPr>
          <p:nvPr>
            <p:ph type="body" idx="1"/>
          </p:nvPr>
        </p:nvSpPr>
        <p:spPr>
          <a:noFill/>
          <a:ln/>
        </p:spPr>
        <p:txBody>
          <a:bodyPr/>
          <a:lstStyle/>
          <a:p>
            <a:pPr marL="0" indent="0" eaLnBrk="1" hangingPunct="1">
              <a:spcBef>
                <a:spcPct val="50000"/>
              </a:spcBef>
              <a:buFontTx/>
              <a:buNone/>
            </a:pPr>
            <a:r>
              <a:rPr lang="zh-CN" altLang="en-US" sz="1200" dirty="0"/>
              <a:t>在寄存器中的数据可以通过</a:t>
            </a:r>
            <a:r>
              <a:rPr lang="en-US" altLang="zh-CN" sz="1200" dirty="0"/>
              <a:t>PUSH</a:t>
            </a:r>
            <a:r>
              <a:rPr lang="zh-CN" altLang="en-US" sz="1200" dirty="0"/>
              <a:t>操作保存到栈内存，并通过</a:t>
            </a:r>
            <a:r>
              <a:rPr lang="en-US" altLang="zh-CN" sz="1200" dirty="0"/>
              <a:t>POP</a:t>
            </a:r>
            <a:r>
              <a:rPr lang="zh-CN" altLang="en-US" sz="1200" dirty="0"/>
              <a:t>操作在稍后恢复到寄存器。正常情况下，</a:t>
            </a:r>
            <a:r>
              <a:rPr lang="en-US" altLang="zh-CN" sz="1200" dirty="0"/>
              <a:t>PUSH</a:t>
            </a:r>
            <a:r>
              <a:rPr lang="zh-CN" altLang="en-US" sz="1200" dirty="0"/>
              <a:t>与</a:t>
            </a:r>
            <a:r>
              <a:rPr lang="en-US" altLang="zh-CN" sz="1200" dirty="0"/>
              <a:t>POP</a:t>
            </a:r>
            <a:r>
              <a:rPr lang="zh-CN" altLang="en-US" sz="1200" dirty="0"/>
              <a:t>总是成对使用。</a:t>
            </a:r>
            <a:endParaRPr lang="en-US" altLang="zh-CN" sz="1200" dirty="0"/>
          </a:p>
          <a:p>
            <a:pPr marL="0" indent="0" eaLnBrk="1" hangingPunct="1">
              <a:spcBef>
                <a:spcPct val="50000"/>
              </a:spcBef>
              <a:buFontTx/>
              <a:buNone/>
            </a:pPr>
            <a:r>
              <a:rPr lang="zh-CN" altLang="en-US" sz="1200" dirty="0"/>
              <a:t>堆栈指针</a:t>
            </a:r>
            <a:r>
              <a:rPr lang="en-US" altLang="zh-CN" sz="1200" dirty="0"/>
              <a:t>SP</a:t>
            </a:r>
            <a:r>
              <a:rPr lang="zh-CN" altLang="en-US" sz="1200" dirty="0"/>
              <a:t>（</a:t>
            </a:r>
            <a:r>
              <a:rPr lang="en-US" altLang="zh-CN" sz="1200" dirty="0"/>
              <a:t>R13</a:t>
            </a:r>
            <a:r>
              <a:rPr lang="zh-CN" altLang="en-US" sz="1200" dirty="0"/>
              <a:t>），当</a:t>
            </a:r>
            <a:r>
              <a:rPr lang="en-US" altLang="zh-CN" sz="1200" dirty="0"/>
              <a:t>PUSH/POP</a:t>
            </a:r>
            <a:r>
              <a:rPr lang="zh-CN" altLang="en-US" sz="1200" dirty="0"/>
              <a:t>指令执行时，</a:t>
            </a:r>
            <a:r>
              <a:rPr lang="en-US" altLang="zh-CN" sz="1200" dirty="0"/>
              <a:t>SP</a:t>
            </a:r>
            <a:r>
              <a:rPr lang="zh-CN" altLang="en-US" sz="1200" dirty="0"/>
              <a:t>指针的值也跟着自减</a:t>
            </a:r>
            <a:r>
              <a:rPr lang="en-US" altLang="zh-CN" sz="1200" dirty="0"/>
              <a:t>/</a:t>
            </a:r>
            <a:r>
              <a:rPr lang="zh-CN" altLang="en-US" sz="1200" dirty="0"/>
              <a:t>自增。 </a:t>
            </a:r>
            <a:endParaRPr lang="en-US" altLang="zh-CN" sz="1200" dirty="0"/>
          </a:p>
          <a:p>
            <a:endParaRPr lang="zh-CN" altLang="en-US" b="1" dirty="0">
              <a:solidFill>
                <a:schemeClr val="tx2"/>
              </a:solidFill>
            </a:endParaRPr>
          </a:p>
        </p:txBody>
      </p:sp>
    </p:spTree>
    <p:extLst>
      <p:ext uri="{BB962C8B-B14F-4D97-AF65-F5344CB8AC3E}">
        <p14:creationId xmlns:p14="http://schemas.microsoft.com/office/powerpoint/2010/main" val="203715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992188" y="768350"/>
            <a:ext cx="5114925" cy="3836988"/>
          </a:xfrm>
          <a:ln/>
        </p:spPr>
      </p:sp>
      <p:sp>
        <p:nvSpPr>
          <p:cNvPr id="197635"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72698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992188" y="768350"/>
            <a:ext cx="5114925" cy="3836988"/>
          </a:xfrm>
          <a:ln/>
        </p:spPr>
      </p:sp>
      <p:sp>
        <p:nvSpPr>
          <p:cNvPr id="218115" name="Rectangle 3"/>
          <p:cNvSpPr>
            <a:spLocks noGrp="1" noChangeArrowheads="1"/>
          </p:cNvSpPr>
          <p:nvPr>
            <p:ph type="body" idx="1"/>
          </p:nvPr>
        </p:nvSpPr>
        <p:spPr>
          <a:noFill/>
          <a:ln/>
        </p:spPr>
        <p:txBody>
          <a:bodyPr/>
          <a:lstStyle/>
          <a:p>
            <a:pPr eaLnBrk="1" hangingPunct="1">
              <a:spcBef>
                <a:spcPct val="50000"/>
              </a:spcBef>
            </a:pPr>
            <a:endParaRPr lang="zh-CN" altLang="en-US" b="1"/>
          </a:p>
        </p:txBody>
      </p:sp>
    </p:spTree>
    <p:extLst>
      <p:ext uri="{BB962C8B-B14F-4D97-AF65-F5344CB8AC3E}">
        <p14:creationId xmlns:p14="http://schemas.microsoft.com/office/powerpoint/2010/main" val="3755457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xfrm>
            <a:off x="992188" y="768350"/>
            <a:ext cx="5114925" cy="3836988"/>
          </a:xfrm>
          <a:ln/>
        </p:spPr>
      </p:sp>
      <p:sp>
        <p:nvSpPr>
          <p:cNvPr id="198659" name="Rectangle 3"/>
          <p:cNvSpPr>
            <a:spLocks noGrp="1" noChangeArrowheads="1"/>
          </p:cNvSpPr>
          <p:nvPr>
            <p:ph type="body" idx="1"/>
          </p:nvPr>
        </p:nvSpPr>
        <p:spPr>
          <a:noFill/>
          <a:ln/>
        </p:spPr>
        <p:txBody>
          <a:bodyPr/>
          <a:lstStyle/>
          <a:p>
            <a:pPr eaLnBrk="1" hangingPunct="1">
              <a:spcBef>
                <a:spcPct val="50000"/>
              </a:spcBef>
            </a:pPr>
            <a:endParaRPr lang="zh-CN" altLang="en-US"/>
          </a:p>
        </p:txBody>
      </p:sp>
    </p:spTree>
    <p:extLst>
      <p:ext uri="{BB962C8B-B14F-4D97-AF65-F5344CB8AC3E}">
        <p14:creationId xmlns:p14="http://schemas.microsoft.com/office/powerpoint/2010/main" val="3765576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xfrm>
            <a:off x="992188" y="768350"/>
            <a:ext cx="5114925" cy="3836988"/>
          </a:xfrm>
          <a:ln/>
        </p:spPr>
      </p:sp>
      <p:sp>
        <p:nvSpPr>
          <p:cNvPr id="199683" name="Rectangle 3"/>
          <p:cNvSpPr>
            <a:spLocks noGrp="1" noChangeArrowheads="1"/>
          </p:cNvSpPr>
          <p:nvPr>
            <p:ph type="body" idx="1"/>
          </p:nvPr>
        </p:nvSpPr>
        <p:spPr>
          <a:noFill/>
          <a:ln/>
        </p:spPr>
        <p:txBody>
          <a:bodyPr/>
          <a:lstStyle/>
          <a:p>
            <a:pPr eaLnBrk="1" hangingPunct="1">
              <a:spcBef>
                <a:spcPct val="50000"/>
              </a:spcBef>
            </a:pPr>
            <a:r>
              <a:rPr lang="en-US" altLang="zh-CN" sz="1400" b="1"/>
              <a:t>R15</a:t>
            </a:r>
            <a:r>
              <a:rPr lang="zh-CN" altLang="en-US" sz="1400" b="1"/>
              <a:t> 可读可写的，读操作返回当前指令地址加</a:t>
            </a:r>
            <a:r>
              <a:rPr lang="en-US" altLang="zh-CN" sz="1400" b="1"/>
              <a:t>4</a:t>
            </a:r>
            <a:r>
              <a:rPr lang="zh-CN" altLang="en-US" sz="1400" b="1"/>
              <a:t>（由于设计的流水线特性及同</a:t>
            </a:r>
            <a:r>
              <a:rPr lang="en-US" altLang="zh-CN" sz="1400" b="1"/>
              <a:t>ARM7TDMI</a:t>
            </a:r>
            <a:r>
              <a:rPr lang="zh-CN" altLang="en-US" sz="1400" b="1"/>
              <a:t>处理器兼容的需要）</a:t>
            </a:r>
            <a:endParaRPr lang="en-US" altLang="zh-CN" sz="1000"/>
          </a:p>
          <a:p>
            <a:endParaRPr lang="zh-CN" altLang="en-US"/>
          </a:p>
        </p:txBody>
      </p:sp>
    </p:spTree>
    <p:extLst>
      <p:ext uri="{BB962C8B-B14F-4D97-AF65-F5344CB8AC3E}">
        <p14:creationId xmlns:p14="http://schemas.microsoft.com/office/powerpoint/2010/main" val="367901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992188" y="768350"/>
            <a:ext cx="5114925" cy="3836988"/>
          </a:xfrm>
          <a:ln/>
        </p:spPr>
      </p:sp>
      <p:sp>
        <p:nvSpPr>
          <p:cNvPr id="200707" name="Rectangle 3"/>
          <p:cNvSpPr>
            <a:spLocks noGrp="1" noChangeArrowheads="1"/>
          </p:cNvSpPr>
          <p:nvPr>
            <p:ph type="body" idx="1"/>
          </p:nvPr>
        </p:nvSpPr>
        <p:spPr>
          <a:noFill/>
          <a:ln/>
        </p:spPr>
        <p:txBody>
          <a:bodyPr/>
          <a:lstStyle/>
          <a:p>
            <a:pPr eaLnBrk="1" hangingPunct="1">
              <a:spcBef>
                <a:spcPct val="40000"/>
              </a:spcBef>
            </a:pPr>
            <a:endParaRPr lang="zh-CN" altLang="en-US" b="1" dirty="0"/>
          </a:p>
        </p:txBody>
      </p:sp>
    </p:spTree>
    <p:extLst>
      <p:ext uri="{BB962C8B-B14F-4D97-AF65-F5344CB8AC3E}">
        <p14:creationId xmlns:p14="http://schemas.microsoft.com/office/powerpoint/2010/main" val="737826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992188" y="768350"/>
            <a:ext cx="5114925" cy="3836988"/>
          </a:xfrm>
          <a:ln/>
        </p:spPr>
      </p:sp>
      <p:sp>
        <p:nvSpPr>
          <p:cNvPr id="201731" name="Rectangle 3"/>
          <p:cNvSpPr>
            <a:spLocks noGrp="1" noChangeArrowheads="1"/>
          </p:cNvSpPr>
          <p:nvPr>
            <p:ph type="body" idx="1"/>
          </p:nvPr>
        </p:nvSpPr>
        <p:spPr>
          <a:noFill/>
          <a:ln/>
        </p:spPr>
        <p:txBody>
          <a:bodyPr/>
          <a:lstStyle/>
          <a:p>
            <a:pPr eaLnBrk="1" hangingPunct="1">
              <a:spcBef>
                <a:spcPct val="50000"/>
              </a:spcBef>
            </a:pPr>
            <a:endParaRPr lang="zh-CN" altLang="en-US" b="1" dirty="0"/>
          </a:p>
        </p:txBody>
      </p:sp>
    </p:spTree>
    <p:extLst>
      <p:ext uri="{BB962C8B-B14F-4D97-AF65-F5344CB8AC3E}">
        <p14:creationId xmlns:p14="http://schemas.microsoft.com/office/powerpoint/2010/main" val="97390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992188" y="768350"/>
            <a:ext cx="5114925" cy="3836988"/>
          </a:xfrm>
          <a:ln/>
        </p:spPr>
      </p:sp>
      <p:sp>
        <p:nvSpPr>
          <p:cNvPr id="178179" name="Rectangle 3"/>
          <p:cNvSpPr>
            <a:spLocks noGrp="1" noChangeArrowheads="1"/>
          </p:cNvSpPr>
          <p:nvPr>
            <p:ph type="body" idx="1"/>
          </p:nvPr>
        </p:nvSpPr>
        <p:spPr>
          <a:noFill/>
          <a:ln/>
        </p:spPr>
        <p:txBody>
          <a:bodyPr/>
          <a:lstStyle/>
          <a:p>
            <a:endParaRPr lang="zh-CN" altLang="en-US" sz="1600" b="1" dirty="0">
              <a:solidFill>
                <a:srgbClr val="2A4F86"/>
              </a:solidFill>
              <a:latin typeface="Corbel" pitchFamily="34" charset="0"/>
            </a:endParaRPr>
          </a:p>
        </p:txBody>
      </p:sp>
    </p:spTree>
    <p:extLst>
      <p:ext uri="{BB962C8B-B14F-4D97-AF65-F5344CB8AC3E}">
        <p14:creationId xmlns:p14="http://schemas.microsoft.com/office/powerpoint/2010/main" val="356941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xfrm>
            <a:off x="992188" y="768350"/>
            <a:ext cx="5114925" cy="3836988"/>
          </a:xfrm>
          <a:ln/>
        </p:spPr>
      </p:sp>
      <p:sp>
        <p:nvSpPr>
          <p:cNvPr id="202755"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18168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xfrm>
            <a:off x="992188" y="768350"/>
            <a:ext cx="5114925" cy="3836988"/>
          </a:xfrm>
          <a:ln/>
        </p:spPr>
      </p:sp>
      <p:sp>
        <p:nvSpPr>
          <p:cNvPr id="203779" name="Rectangle 3"/>
          <p:cNvSpPr>
            <a:spLocks noGrp="1" noChangeArrowheads="1"/>
          </p:cNvSpPr>
          <p:nvPr>
            <p:ph type="body" idx="1"/>
          </p:nvPr>
        </p:nvSpPr>
        <p:spPr>
          <a:noFill/>
          <a:ln/>
        </p:spPr>
        <p:txBody>
          <a:bodyPr/>
          <a:lstStyle/>
          <a:p>
            <a:endParaRPr lang="zh-CN" altLang="en-US" sz="900" dirty="0"/>
          </a:p>
        </p:txBody>
      </p:sp>
    </p:spTree>
    <p:extLst>
      <p:ext uri="{BB962C8B-B14F-4D97-AF65-F5344CB8AC3E}">
        <p14:creationId xmlns:p14="http://schemas.microsoft.com/office/powerpoint/2010/main" val="323571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xfrm>
            <a:off x="992188" y="768350"/>
            <a:ext cx="5114925" cy="3836988"/>
          </a:xfrm>
          <a:ln/>
        </p:spPr>
      </p:sp>
      <p:sp>
        <p:nvSpPr>
          <p:cNvPr id="204803" name="Rectangle 3"/>
          <p:cNvSpPr>
            <a:spLocks noGrp="1" noChangeArrowheads="1"/>
          </p:cNvSpPr>
          <p:nvPr>
            <p:ph type="body" idx="1"/>
          </p:nvPr>
        </p:nvSpPr>
        <p:spPr>
          <a:noFill/>
          <a:ln/>
        </p:spPr>
        <p:txBody>
          <a:bodyPr/>
          <a:lstStyle/>
          <a:p>
            <a:pPr eaLnBrk="1" hangingPunct="1">
              <a:spcBef>
                <a:spcPct val="50000"/>
              </a:spcBef>
            </a:pPr>
            <a:endParaRPr lang="zh-CN" altLang="en-US" sz="900" dirty="0"/>
          </a:p>
        </p:txBody>
      </p:sp>
    </p:spTree>
    <p:extLst>
      <p:ext uri="{BB962C8B-B14F-4D97-AF65-F5344CB8AC3E}">
        <p14:creationId xmlns:p14="http://schemas.microsoft.com/office/powerpoint/2010/main" val="811636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992188" y="768350"/>
            <a:ext cx="5114925" cy="3836988"/>
          </a:xfrm>
          <a:ln/>
        </p:spPr>
      </p:sp>
      <p:sp>
        <p:nvSpPr>
          <p:cNvPr id="205827"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177865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xfrm>
            <a:off x="992188" y="768350"/>
            <a:ext cx="5114925" cy="3836988"/>
          </a:xfrm>
          <a:ln/>
        </p:spPr>
      </p:sp>
      <p:sp>
        <p:nvSpPr>
          <p:cNvPr id="206851" name="Rectangle 3"/>
          <p:cNvSpPr>
            <a:spLocks noGrp="1" noChangeArrowheads="1"/>
          </p:cNvSpPr>
          <p:nvPr>
            <p:ph type="body" idx="1"/>
          </p:nvPr>
        </p:nvSpPr>
        <p:spPr>
          <a:noFill/>
          <a:ln/>
        </p:spPr>
        <p:txBody>
          <a:bodyPr/>
          <a:lstStyle/>
          <a:p>
            <a:pPr eaLnBrk="1" hangingPunct="1">
              <a:spcBef>
                <a:spcPct val="50000"/>
              </a:spcBef>
            </a:pPr>
            <a:endParaRPr lang="zh-CN" altLang="en-US" sz="900" dirty="0"/>
          </a:p>
        </p:txBody>
      </p:sp>
    </p:spTree>
    <p:extLst>
      <p:ext uri="{BB962C8B-B14F-4D97-AF65-F5344CB8AC3E}">
        <p14:creationId xmlns:p14="http://schemas.microsoft.com/office/powerpoint/2010/main" val="190793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xfrm>
            <a:off x="992188" y="768350"/>
            <a:ext cx="5114925" cy="3836988"/>
          </a:xfrm>
          <a:ln/>
        </p:spPr>
      </p:sp>
      <p:sp>
        <p:nvSpPr>
          <p:cNvPr id="208899" name="Rectangle 3"/>
          <p:cNvSpPr>
            <a:spLocks noGrp="1" noChangeArrowheads="1"/>
          </p:cNvSpPr>
          <p:nvPr>
            <p:ph type="body" idx="1"/>
          </p:nvPr>
        </p:nvSpPr>
        <p:spPr>
          <a:noFill/>
          <a:ln/>
        </p:spPr>
        <p:txBody>
          <a:bodyPr/>
          <a:lstStyle/>
          <a:p>
            <a:pPr eaLnBrk="1" hangingPunct="1">
              <a:spcBef>
                <a:spcPct val="50000"/>
              </a:spcBef>
            </a:pPr>
            <a:endParaRPr lang="zh-CN" altLang="en-US" sz="900" i="1" dirty="0"/>
          </a:p>
        </p:txBody>
      </p:sp>
    </p:spTree>
    <p:extLst>
      <p:ext uri="{BB962C8B-B14F-4D97-AF65-F5344CB8AC3E}">
        <p14:creationId xmlns:p14="http://schemas.microsoft.com/office/powerpoint/2010/main" val="3867124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4F08794-2F78-415C-812E-0FE87C3CC62F}" type="slidenum">
              <a:rPr lang="zh-CN" altLang="en-US" smtClean="0"/>
              <a:pPr>
                <a:defRPr/>
              </a:pPr>
              <a:t>33</a:t>
            </a:fld>
            <a:endParaRPr lang="en-US" altLang="zh-CN"/>
          </a:p>
        </p:txBody>
      </p:sp>
    </p:spTree>
    <p:extLst>
      <p:ext uri="{BB962C8B-B14F-4D97-AF65-F5344CB8AC3E}">
        <p14:creationId xmlns:p14="http://schemas.microsoft.com/office/powerpoint/2010/main" val="2416844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xfrm>
            <a:off x="992188" y="768350"/>
            <a:ext cx="5114925" cy="3836988"/>
          </a:xfrm>
          <a:ln/>
        </p:spPr>
      </p:sp>
      <p:sp>
        <p:nvSpPr>
          <p:cNvPr id="211971"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989027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992188" y="768350"/>
            <a:ext cx="5114925" cy="3836988"/>
          </a:xfrm>
          <a:ln/>
        </p:spPr>
      </p:sp>
      <p:sp>
        <p:nvSpPr>
          <p:cNvPr id="212995" name="Rectangle 3"/>
          <p:cNvSpPr>
            <a:spLocks noGrp="1" noChangeArrowheads="1"/>
          </p:cNvSpPr>
          <p:nvPr>
            <p:ph type="body" idx="1"/>
          </p:nvPr>
        </p:nvSpPr>
        <p:spPr>
          <a:noFill/>
          <a:ln/>
        </p:spPr>
        <p:txBody>
          <a:bodyPr/>
          <a:lstStyle/>
          <a:p>
            <a:endParaRPr lang="zh-CN" altLang="en-US" b="1"/>
          </a:p>
        </p:txBody>
      </p:sp>
    </p:spTree>
    <p:extLst>
      <p:ext uri="{BB962C8B-B14F-4D97-AF65-F5344CB8AC3E}">
        <p14:creationId xmlns:p14="http://schemas.microsoft.com/office/powerpoint/2010/main" val="730613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xfrm>
            <a:off x="992188" y="768350"/>
            <a:ext cx="5114925" cy="3836988"/>
          </a:xfrm>
          <a:ln/>
        </p:spPr>
      </p:sp>
      <p:sp>
        <p:nvSpPr>
          <p:cNvPr id="210947"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98070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DA9BB06A-4D66-42D6-B0BC-FEEB3EE03F06}" type="slidenum">
              <a:rPr lang="zh-CN" altLang="en-US" smtClean="0"/>
              <a:pPr/>
              <a:t>3</a:t>
            </a:fld>
            <a:endParaRPr lang="en-US" altLang="zh-CN"/>
          </a:p>
        </p:txBody>
      </p:sp>
      <p:sp>
        <p:nvSpPr>
          <p:cNvPr id="180227" name="Rectangle 2"/>
          <p:cNvSpPr>
            <a:spLocks noGrp="1" noRot="1" noChangeAspect="1" noChangeArrowheads="1" noTextEdit="1"/>
          </p:cNvSpPr>
          <p:nvPr>
            <p:ph type="sldImg"/>
          </p:nvPr>
        </p:nvSpPr>
        <p:spPr>
          <a:xfrm>
            <a:off x="992188" y="768350"/>
            <a:ext cx="5114925" cy="3836988"/>
          </a:xfrm>
          <a:ln/>
        </p:spPr>
      </p:sp>
      <p:sp>
        <p:nvSpPr>
          <p:cNvPr id="180228" name="Rectangle 3"/>
          <p:cNvSpPr>
            <a:spLocks noGrp="1" noChangeArrowheads="1"/>
          </p:cNvSpPr>
          <p:nvPr>
            <p:ph type="body" idx="1"/>
          </p:nvPr>
        </p:nvSpPr>
        <p:spPr>
          <a:noFill/>
          <a:ln/>
        </p:spPr>
        <p:txBody>
          <a:bodyPr/>
          <a:lstStyle/>
          <a:p>
            <a:pPr>
              <a:lnSpc>
                <a:spcPct val="120000"/>
              </a:lnSpc>
              <a:spcBef>
                <a:spcPts val="600"/>
              </a:spcBef>
            </a:pPr>
            <a:r>
              <a:rPr lang="zh-CN" altLang="en-US"/>
              <a:t>嵌入式系统的三个基本要素</a:t>
            </a:r>
            <a:endParaRPr lang="en-US" altLang="zh-CN"/>
          </a:p>
          <a:p>
            <a:pPr lvl="1">
              <a:lnSpc>
                <a:spcPct val="120000"/>
              </a:lnSpc>
              <a:spcBef>
                <a:spcPts val="600"/>
              </a:spcBef>
            </a:pPr>
            <a:r>
              <a:rPr lang="zh-CN" altLang="en-US"/>
              <a:t>“嵌入性”、“专用性”、“计算机系统”</a:t>
            </a:r>
            <a:endParaRPr lang="zh-CN" altLang="en-US">
              <a:latin typeface="楷体_GB2312" pitchFamily="49" charset="-122"/>
            </a:endParaRPr>
          </a:p>
          <a:p>
            <a:endParaRPr lang="zh-CN" altLang="en-US"/>
          </a:p>
        </p:txBody>
      </p:sp>
    </p:spTree>
    <p:extLst>
      <p:ext uri="{BB962C8B-B14F-4D97-AF65-F5344CB8AC3E}">
        <p14:creationId xmlns:p14="http://schemas.microsoft.com/office/powerpoint/2010/main" val="1051076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992188" y="768350"/>
            <a:ext cx="5114925" cy="3836988"/>
          </a:xfrm>
          <a:ln/>
        </p:spPr>
      </p:sp>
      <p:sp>
        <p:nvSpPr>
          <p:cNvPr id="222211" name="Rectangle 3"/>
          <p:cNvSpPr>
            <a:spLocks noGrp="1" noChangeArrowheads="1"/>
          </p:cNvSpPr>
          <p:nvPr>
            <p:ph type="body" idx="1"/>
          </p:nvPr>
        </p:nvSpPr>
        <p:spPr>
          <a:noFill/>
          <a:ln/>
        </p:spPr>
        <p:txBody>
          <a:bodyPr/>
          <a:lstStyle/>
          <a:p>
            <a:endParaRPr lang="zh-CN" altLang="en-US" dirty="0">
              <a:solidFill>
                <a:srgbClr val="133984"/>
              </a:solidFill>
            </a:endParaRPr>
          </a:p>
        </p:txBody>
      </p:sp>
    </p:spTree>
    <p:extLst>
      <p:ext uri="{BB962C8B-B14F-4D97-AF65-F5344CB8AC3E}">
        <p14:creationId xmlns:p14="http://schemas.microsoft.com/office/powerpoint/2010/main" val="36523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992188" y="768350"/>
            <a:ext cx="5114925" cy="3836988"/>
          </a:xfrm>
          <a:ln/>
        </p:spPr>
      </p:sp>
      <p:sp>
        <p:nvSpPr>
          <p:cNvPr id="223235" name="Rectangle 3"/>
          <p:cNvSpPr>
            <a:spLocks noGrp="1" noChangeArrowheads="1"/>
          </p:cNvSpPr>
          <p:nvPr>
            <p:ph type="body" idx="1"/>
          </p:nvPr>
        </p:nvSpPr>
        <p:spPr>
          <a:noFill/>
          <a:ln/>
        </p:spPr>
        <p:txBody>
          <a:bodyPr/>
          <a:lstStyle/>
          <a:p>
            <a:endParaRPr lang="zh-CN" altLang="en-US" b="1"/>
          </a:p>
        </p:txBody>
      </p:sp>
    </p:spTree>
    <p:extLst>
      <p:ext uri="{BB962C8B-B14F-4D97-AF65-F5344CB8AC3E}">
        <p14:creationId xmlns:p14="http://schemas.microsoft.com/office/powerpoint/2010/main" val="2513757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xfrm>
            <a:off x="992188" y="768350"/>
            <a:ext cx="5114925" cy="3836988"/>
          </a:xfrm>
          <a:ln/>
        </p:spPr>
      </p:sp>
      <p:sp>
        <p:nvSpPr>
          <p:cNvPr id="215043"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718960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992188" y="768350"/>
            <a:ext cx="5114925" cy="3836988"/>
          </a:xfrm>
          <a:ln/>
        </p:spPr>
      </p:sp>
      <p:sp>
        <p:nvSpPr>
          <p:cNvPr id="216067" name="Rectangle 3"/>
          <p:cNvSpPr>
            <a:spLocks noGrp="1" noChangeArrowheads="1"/>
          </p:cNvSpPr>
          <p:nvPr>
            <p:ph type="body" idx="1"/>
          </p:nvPr>
        </p:nvSpPr>
        <p:spPr>
          <a:noFill/>
          <a:ln/>
        </p:spPr>
        <p:txBody>
          <a:bodyPr/>
          <a:lstStyle/>
          <a:p>
            <a:endParaRPr lang="zh-CN" altLang="en-US" sz="800"/>
          </a:p>
        </p:txBody>
      </p:sp>
    </p:spTree>
    <p:extLst>
      <p:ext uri="{BB962C8B-B14F-4D97-AF65-F5344CB8AC3E}">
        <p14:creationId xmlns:p14="http://schemas.microsoft.com/office/powerpoint/2010/main" val="358765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992188" y="768350"/>
            <a:ext cx="5114925" cy="3836988"/>
          </a:xfrm>
          <a:ln/>
        </p:spPr>
      </p:sp>
      <p:sp>
        <p:nvSpPr>
          <p:cNvPr id="224259"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472833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992188" y="768350"/>
            <a:ext cx="5114925" cy="3836988"/>
          </a:xfrm>
          <a:ln/>
        </p:spPr>
      </p:sp>
      <p:sp>
        <p:nvSpPr>
          <p:cNvPr id="225283" name="Rectangle 3"/>
          <p:cNvSpPr>
            <a:spLocks noGrp="1" noChangeArrowheads="1"/>
          </p:cNvSpPr>
          <p:nvPr>
            <p:ph type="body" idx="1"/>
          </p:nvPr>
        </p:nvSpPr>
        <p:spPr>
          <a:noFill/>
          <a:ln/>
        </p:spPr>
        <p:txBody>
          <a:bodyPr/>
          <a:lstStyle/>
          <a:p>
            <a:r>
              <a:rPr lang="en-US" altLang="zh-CN" b="1"/>
              <a:t>Initial Stack Pointer Value and Initial Program Counter (PC) Value Example</a:t>
            </a:r>
            <a:endParaRPr lang="zh-CN" altLang="en-US" b="1"/>
          </a:p>
        </p:txBody>
      </p:sp>
    </p:spTree>
    <p:extLst>
      <p:ext uri="{BB962C8B-B14F-4D97-AF65-F5344CB8AC3E}">
        <p14:creationId xmlns:p14="http://schemas.microsoft.com/office/powerpoint/2010/main" val="3390972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2C783-9A75-42D9-919E-79073C73B3FA}" type="slidenum">
              <a:rPr lang="zh-CN" altLang="en-US"/>
              <a:pPr/>
              <a:t>44</a:t>
            </a:fld>
            <a:endParaRPr lang="en-US" altLang="zh-CN"/>
          </a:p>
        </p:txBody>
      </p:sp>
      <p:sp>
        <p:nvSpPr>
          <p:cNvPr id="2096130" name="Rectangle 2"/>
          <p:cNvSpPr>
            <a:spLocks noGrp="1" noRot="1" noChangeAspect="1" noChangeArrowheads="1" noTextEdit="1"/>
          </p:cNvSpPr>
          <p:nvPr>
            <p:ph type="sldImg"/>
          </p:nvPr>
        </p:nvSpPr>
        <p:spPr>
          <a:xfrm>
            <a:off x="992188" y="768350"/>
            <a:ext cx="5114925" cy="3836988"/>
          </a:xfrm>
          <a:ln/>
        </p:spPr>
      </p:sp>
      <p:sp>
        <p:nvSpPr>
          <p:cNvPr id="2096131" name="Rectangle 3"/>
          <p:cNvSpPr>
            <a:spLocks noGrp="1" noChangeArrowheads="1"/>
          </p:cNvSpPr>
          <p:nvPr>
            <p:ph type="body" idx="1"/>
          </p:nvPr>
        </p:nvSpPr>
        <p:spPr/>
        <p:txBody>
          <a:bodyPr/>
          <a:lstStyle/>
          <a:p>
            <a:r>
              <a:rPr lang="en-US" altLang="zh-CN"/>
              <a:t>AHB/ASB</a:t>
            </a:r>
            <a:r>
              <a:rPr lang="zh-CN" altLang="en-US"/>
              <a:t>总线是并列的关系。</a:t>
            </a:r>
            <a:r>
              <a:rPr lang="en-US" altLang="zh-CN"/>
              <a:t>AHB/ASB</a:t>
            </a:r>
            <a:r>
              <a:rPr lang="zh-CN" altLang="en-US"/>
              <a:t>总线都是系统总线，都可以实现与高性能设备的高速连接。</a:t>
            </a:r>
            <a:r>
              <a:rPr lang="en-US" altLang="zh-CN"/>
              <a:t>ASB</a:t>
            </a:r>
            <a:r>
              <a:rPr lang="zh-CN" altLang="en-US"/>
              <a:t>总线是</a:t>
            </a:r>
            <a:r>
              <a:rPr lang="en-US" altLang="zh-CN"/>
              <a:t>ARM</a:t>
            </a:r>
            <a:r>
              <a:rPr lang="zh-CN" altLang="en-US"/>
              <a:t>的第一代系统总线 </a:t>
            </a:r>
          </a:p>
        </p:txBody>
      </p:sp>
    </p:spTree>
    <p:extLst>
      <p:ext uri="{BB962C8B-B14F-4D97-AF65-F5344CB8AC3E}">
        <p14:creationId xmlns:p14="http://schemas.microsoft.com/office/powerpoint/2010/main" val="1347813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2C783-9A75-42D9-919E-79073C73B3FA}" type="slidenum">
              <a:rPr lang="zh-CN" altLang="en-US"/>
              <a:pPr/>
              <a:t>45</a:t>
            </a:fld>
            <a:endParaRPr lang="en-US" altLang="zh-CN"/>
          </a:p>
        </p:txBody>
      </p:sp>
      <p:sp>
        <p:nvSpPr>
          <p:cNvPr id="2096130" name="Rectangle 2"/>
          <p:cNvSpPr>
            <a:spLocks noGrp="1" noRot="1" noChangeAspect="1" noChangeArrowheads="1" noTextEdit="1"/>
          </p:cNvSpPr>
          <p:nvPr>
            <p:ph type="sldImg"/>
          </p:nvPr>
        </p:nvSpPr>
        <p:spPr>
          <a:xfrm>
            <a:off x="992188" y="768350"/>
            <a:ext cx="5114925" cy="3836988"/>
          </a:xfrm>
          <a:ln/>
        </p:spPr>
      </p:sp>
      <p:sp>
        <p:nvSpPr>
          <p:cNvPr id="2096131" name="Rectangle 3"/>
          <p:cNvSpPr>
            <a:spLocks noGrp="1" noChangeArrowheads="1"/>
          </p:cNvSpPr>
          <p:nvPr>
            <p:ph type="body" idx="1"/>
          </p:nvPr>
        </p:nvSpPr>
        <p:spPr/>
        <p:txBody>
          <a:bodyPr/>
          <a:lstStyle/>
          <a:p>
            <a:r>
              <a:rPr lang="en-US" altLang="zh-CN"/>
              <a:t>AHB/ASB</a:t>
            </a:r>
            <a:r>
              <a:rPr lang="zh-CN" altLang="en-US"/>
              <a:t>总线是并列的关系。</a:t>
            </a:r>
            <a:r>
              <a:rPr lang="en-US" altLang="zh-CN"/>
              <a:t>AHB/ASB</a:t>
            </a:r>
            <a:r>
              <a:rPr lang="zh-CN" altLang="en-US"/>
              <a:t>总线都是系统总线，都可以实现与高性能设备的高速连接。</a:t>
            </a:r>
            <a:r>
              <a:rPr lang="en-US" altLang="zh-CN"/>
              <a:t>ASB</a:t>
            </a:r>
            <a:r>
              <a:rPr lang="zh-CN" altLang="en-US"/>
              <a:t>总线是</a:t>
            </a:r>
            <a:r>
              <a:rPr lang="en-US" altLang="zh-CN"/>
              <a:t>ARM</a:t>
            </a:r>
            <a:r>
              <a:rPr lang="zh-CN" altLang="en-US"/>
              <a:t>的第一代系统总线 </a:t>
            </a:r>
          </a:p>
        </p:txBody>
      </p:sp>
    </p:spTree>
    <p:extLst>
      <p:ext uri="{BB962C8B-B14F-4D97-AF65-F5344CB8AC3E}">
        <p14:creationId xmlns:p14="http://schemas.microsoft.com/office/powerpoint/2010/main" val="1348809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C51AD4-D314-4773-8599-C2E1F0215066}" type="slidenum">
              <a:rPr lang="zh-CN" altLang="en-US"/>
              <a:pPr/>
              <a:t>46</a:t>
            </a:fld>
            <a:endParaRPr lang="en-US" altLang="zh-CN"/>
          </a:p>
        </p:txBody>
      </p:sp>
      <p:sp>
        <p:nvSpPr>
          <p:cNvPr id="2098178" name="Rectangle 2"/>
          <p:cNvSpPr>
            <a:spLocks noGrp="1" noRot="1" noChangeAspect="1" noChangeArrowheads="1" noTextEdit="1"/>
          </p:cNvSpPr>
          <p:nvPr>
            <p:ph type="sldImg"/>
          </p:nvPr>
        </p:nvSpPr>
        <p:spPr>
          <a:xfrm>
            <a:off x="992188" y="768350"/>
            <a:ext cx="5114925" cy="3836988"/>
          </a:xfrm>
          <a:ln/>
        </p:spPr>
      </p:sp>
      <p:sp>
        <p:nvSpPr>
          <p:cNvPr id="2098179" name="Rectangle 3"/>
          <p:cNvSpPr>
            <a:spLocks noGrp="1" noChangeArrowheads="1"/>
          </p:cNvSpPr>
          <p:nvPr>
            <p:ph type="body" idx="1"/>
          </p:nvPr>
        </p:nvSpPr>
        <p:spPr/>
        <p:txBody>
          <a:bodyPr/>
          <a:lstStyle/>
          <a:p>
            <a:r>
              <a:rPr lang="en-US" altLang="zh-CN"/>
              <a:t>ARM9</a:t>
            </a:r>
            <a:r>
              <a:rPr lang="zh-CN" altLang="en-US"/>
              <a:t>可以看成一个高度浓缩的计算机系统，类似于分化出南桥芯片且有倍频的计算机构架 </a:t>
            </a:r>
          </a:p>
        </p:txBody>
      </p:sp>
    </p:spTree>
    <p:extLst>
      <p:ext uri="{BB962C8B-B14F-4D97-AF65-F5344CB8AC3E}">
        <p14:creationId xmlns:p14="http://schemas.microsoft.com/office/powerpoint/2010/main" val="1449632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992188" y="768350"/>
            <a:ext cx="5114925" cy="3836988"/>
          </a:xfrm>
          <a:ln/>
        </p:spPr>
      </p:sp>
      <p:sp>
        <p:nvSpPr>
          <p:cNvPr id="226307" name="Rectangle 3"/>
          <p:cNvSpPr>
            <a:spLocks noGrp="1" noChangeArrowheads="1"/>
          </p:cNvSpPr>
          <p:nvPr>
            <p:ph type="body" idx="1"/>
          </p:nvPr>
        </p:nvSpPr>
        <p:spPr>
          <a:noFill/>
          <a:ln/>
        </p:spPr>
        <p:txBody>
          <a:bodyPr/>
          <a:lstStyle/>
          <a:p>
            <a:r>
              <a:rPr lang="en-US" altLang="zh-CN" dirty="0"/>
              <a:t>Cortex-M3</a:t>
            </a:r>
            <a:r>
              <a:rPr lang="zh-CN" altLang="en-US" dirty="0"/>
              <a:t>和</a:t>
            </a:r>
            <a:r>
              <a:rPr lang="en-US" altLang="zh-CN" dirty="0"/>
              <a:t>Cortex-M4</a:t>
            </a:r>
            <a:r>
              <a:rPr lang="zh-CN" altLang="en-US" dirty="0"/>
              <a:t>处理本身不包含存储器（程序存储器、</a:t>
            </a:r>
            <a:r>
              <a:rPr lang="en-US" altLang="zh-CN" dirty="0"/>
              <a:t>SRAM</a:t>
            </a:r>
            <a:r>
              <a:rPr lang="zh-CN" altLang="en-US" dirty="0"/>
              <a:t>），它们具有通用的片上总线接口，因此，微控制器供应商可以将它们自己的存储器系统添加到系统中。</a:t>
            </a:r>
          </a:p>
        </p:txBody>
      </p:sp>
    </p:spTree>
    <p:extLst>
      <p:ext uri="{BB962C8B-B14F-4D97-AF65-F5344CB8AC3E}">
        <p14:creationId xmlns:p14="http://schemas.microsoft.com/office/powerpoint/2010/main" val="132805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5F9955CE-F380-42ED-AB10-4D7B22F0DDFD}" type="slidenum">
              <a:rPr lang="zh-CN" altLang="en-US" smtClean="0"/>
              <a:pPr/>
              <a:t>5</a:t>
            </a:fld>
            <a:endParaRPr lang="en-US" altLang="zh-CN"/>
          </a:p>
        </p:txBody>
      </p:sp>
      <p:sp>
        <p:nvSpPr>
          <p:cNvPr id="183299" name="Rectangle 2"/>
          <p:cNvSpPr>
            <a:spLocks noGrp="1" noRot="1" noChangeAspect="1" noChangeArrowheads="1" noTextEdit="1"/>
          </p:cNvSpPr>
          <p:nvPr>
            <p:ph type="sldImg"/>
          </p:nvPr>
        </p:nvSpPr>
        <p:spPr>
          <a:xfrm>
            <a:off x="992188" y="768350"/>
            <a:ext cx="5114925" cy="3836988"/>
          </a:xfrm>
          <a:ln/>
        </p:spPr>
      </p:sp>
      <p:sp>
        <p:nvSpPr>
          <p:cNvPr id="183300" name="Rectangle 3"/>
          <p:cNvSpPr>
            <a:spLocks noGrp="1" noChangeArrowheads="1"/>
          </p:cNvSpPr>
          <p:nvPr>
            <p:ph type="body" idx="1"/>
          </p:nvPr>
        </p:nvSpPr>
        <p:spPr>
          <a:noFill/>
          <a:ln/>
        </p:spPr>
        <p:txBody>
          <a:bodyPr/>
          <a:lstStyle/>
          <a:p>
            <a:r>
              <a:rPr lang="zh-CN" altLang="en-US" dirty="0"/>
              <a:t>嵌入式系统不盲目追求</a:t>
            </a:r>
            <a:r>
              <a:rPr lang="en-US" altLang="zh-CN" dirty="0"/>
              <a:t>CPU </a:t>
            </a:r>
            <a:r>
              <a:rPr lang="zh-CN" altLang="en-US" dirty="0"/>
              <a:t>速度</a:t>
            </a:r>
            <a:r>
              <a:rPr lang="en-US" altLang="zh-CN" dirty="0"/>
              <a:t>,</a:t>
            </a:r>
            <a:r>
              <a:rPr lang="zh-CN" altLang="en-US" dirty="0"/>
              <a:t>讲究芯片成本与功耗</a:t>
            </a:r>
            <a:r>
              <a:rPr lang="en-US" altLang="zh-CN" dirty="0"/>
              <a:t>,</a:t>
            </a:r>
            <a:r>
              <a:rPr lang="zh-CN" altLang="en-US" dirty="0"/>
              <a:t>功能的最佳匹配。 </a:t>
            </a:r>
          </a:p>
        </p:txBody>
      </p:sp>
    </p:spTree>
    <p:extLst>
      <p:ext uri="{BB962C8B-B14F-4D97-AF65-F5344CB8AC3E}">
        <p14:creationId xmlns:p14="http://schemas.microsoft.com/office/powerpoint/2010/main" val="3521376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992188" y="768350"/>
            <a:ext cx="5114925" cy="3836988"/>
          </a:xfrm>
          <a:ln/>
        </p:spPr>
      </p:sp>
      <p:sp>
        <p:nvSpPr>
          <p:cNvPr id="228355"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085031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992188" y="768350"/>
            <a:ext cx="5114925" cy="3836988"/>
          </a:xfrm>
          <a:ln/>
        </p:spPr>
      </p:sp>
      <p:sp>
        <p:nvSpPr>
          <p:cNvPr id="227331"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4122897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xfrm>
            <a:off x="992188" y="768350"/>
            <a:ext cx="5114925" cy="3836988"/>
          </a:xfrm>
          <a:ln/>
        </p:spPr>
      </p:sp>
      <p:sp>
        <p:nvSpPr>
          <p:cNvPr id="249859" name="Rectangle 3"/>
          <p:cNvSpPr>
            <a:spLocks noGrp="1" noChangeArrowheads="1"/>
          </p:cNvSpPr>
          <p:nvPr>
            <p:ph type="body" idx="1"/>
          </p:nvPr>
        </p:nvSpPr>
        <p:spPr>
          <a:noFill/>
          <a:ln/>
        </p:spPr>
        <p:txBody>
          <a:bodyPr/>
          <a:lstStyle/>
          <a:p>
            <a:pPr eaLnBrk="1" hangingPunct="1">
              <a:spcBef>
                <a:spcPct val="50000"/>
              </a:spcBef>
            </a:pPr>
            <a:r>
              <a:rPr lang="en-US" altLang="zh-CN" dirty="0"/>
              <a:t>REV</a:t>
            </a:r>
            <a:r>
              <a:rPr lang="zh-CN" altLang="en-US" dirty="0"/>
              <a:t>、</a:t>
            </a:r>
            <a:r>
              <a:rPr lang="en-US" altLang="zh-CN" dirty="0"/>
              <a:t>REVSH</a:t>
            </a:r>
            <a:r>
              <a:rPr lang="zh-CN" altLang="en-US" dirty="0"/>
              <a:t>、</a:t>
            </a:r>
            <a:r>
              <a:rPr lang="en-US" altLang="zh-CN" dirty="0"/>
              <a:t>REV16</a:t>
            </a:r>
            <a:endParaRPr lang="zh-CN" altLang="en-US" dirty="0"/>
          </a:p>
        </p:txBody>
      </p:sp>
    </p:spTree>
    <p:extLst>
      <p:ext uri="{BB962C8B-B14F-4D97-AF65-F5344CB8AC3E}">
        <p14:creationId xmlns:p14="http://schemas.microsoft.com/office/powerpoint/2010/main" val="4006056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992188" y="768350"/>
            <a:ext cx="5114925" cy="3836988"/>
          </a:xfrm>
          <a:ln/>
        </p:spPr>
      </p:sp>
      <p:sp>
        <p:nvSpPr>
          <p:cNvPr id="241667" name="Rectangle 3"/>
          <p:cNvSpPr>
            <a:spLocks noGrp="1" noChangeArrowheads="1"/>
          </p:cNvSpPr>
          <p:nvPr>
            <p:ph type="body" idx="1"/>
          </p:nvPr>
        </p:nvSpPr>
        <p:spPr>
          <a:noFill/>
          <a:ln/>
        </p:spPr>
        <p:txBody>
          <a:bodyPr/>
          <a:lstStyle/>
          <a:p>
            <a:pPr marL="0" indent="0" eaLnBrk="1" hangingPunct="1">
              <a:spcBef>
                <a:spcPct val="50000"/>
              </a:spcBef>
              <a:buFontTx/>
              <a:buNone/>
            </a:pPr>
            <a:r>
              <a:rPr lang="zh-CN" altLang="en-US" sz="1200" dirty="0"/>
              <a:t>所谓对齐：</a:t>
            </a:r>
          </a:p>
          <a:p>
            <a:pPr marL="0" indent="0" eaLnBrk="1" hangingPunct="1">
              <a:spcBef>
                <a:spcPct val="50000"/>
              </a:spcBef>
              <a:buFontTx/>
              <a:buNone/>
            </a:pPr>
            <a:r>
              <a:rPr lang="zh-CN" altLang="en-US" sz="1200" dirty="0"/>
              <a:t>以字（</a:t>
            </a:r>
            <a:r>
              <a:rPr lang="en-US" altLang="zh-CN" sz="1200" dirty="0"/>
              <a:t>32</a:t>
            </a:r>
            <a:r>
              <a:rPr lang="zh-CN" altLang="en-US" sz="1200" dirty="0"/>
              <a:t>位）为单位的传送，地址最低两位必须为</a:t>
            </a:r>
            <a:r>
              <a:rPr lang="en-US" altLang="zh-CN" sz="1200" dirty="0"/>
              <a:t>0</a:t>
            </a:r>
            <a:r>
              <a:rPr lang="zh-CN" altLang="en-US" sz="1200" dirty="0"/>
              <a:t>；</a:t>
            </a:r>
          </a:p>
          <a:p>
            <a:pPr marL="0" indent="0" eaLnBrk="1" hangingPunct="1">
              <a:spcBef>
                <a:spcPct val="50000"/>
              </a:spcBef>
              <a:buFontTx/>
              <a:buNone/>
            </a:pPr>
            <a:r>
              <a:rPr lang="zh-CN" altLang="en-US" sz="1200" dirty="0"/>
              <a:t>以半字（</a:t>
            </a:r>
            <a:r>
              <a:rPr lang="en-US" altLang="zh-CN" sz="1200" dirty="0"/>
              <a:t>16</a:t>
            </a:r>
            <a:r>
              <a:rPr lang="zh-CN" altLang="en-US" sz="1200" dirty="0"/>
              <a:t>位）为单位的传送，地址最低位必须为</a:t>
            </a:r>
            <a:r>
              <a:rPr lang="en-US" altLang="zh-CN" sz="1200" dirty="0"/>
              <a:t>0</a:t>
            </a:r>
            <a:r>
              <a:rPr lang="zh-CN" altLang="en-US" sz="1200" dirty="0"/>
              <a:t>；</a:t>
            </a:r>
          </a:p>
          <a:p>
            <a:pPr marL="0" indent="0" eaLnBrk="1" hangingPunct="1">
              <a:spcBef>
                <a:spcPct val="50000"/>
              </a:spcBef>
              <a:buFontTx/>
              <a:buNone/>
            </a:pPr>
            <a:r>
              <a:rPr lang="zh-CN" altLang="en-US" sz="1200" dirty="0"/>
              <a:t>以字节（</a:t>
            </a:r>
            <a:r>
              <a:rPr lang="en-US" altLang="zh-CN" sz="1200" dirty="0"/>
              <a:t>8</a:t>
            </a:r>
            <a:r>
              <a:rPr lang="zh-CN" altLang="en-US" sz="1200" dirty="0"/>
              <a:t>位）为单位的传送，无所谓对不对齐</a:t>
            </a:r>
          </a:p>
          <a:p>
            <a:pPr eaLnBrk="1" hangingPunct="1">
              <a:spcBef>
                <a:spcPct val="40000"/>
              </a:spcBef>
            </a:pPr>
            <a:r>
              <a:rPr lang="en-US" altLang="zh-CN" b="1" dirty="0">
                <a:solidFill>
                  <a:srgbClr val="851385"/>
                </a:solidFill>
              </a:rPr>
              <a:t> Example:</a:t>
            </a:r>
          </a:p>
          <a:p>
            <a:pPr eaLnBrk="1" hangingPunct="1">
              <a:spcBef>
                <a:spcPct val="40000"/>
              </a:spcBef>
            </a:pPr>
            <a:r>
              <a:rPr lang="en-US" altLang="zh-CN" dirty="0"/>
              <a:t>1. Set address 0x20000000 to a value of 0x3355AACC.</a:t>
            </a:r>
          </a:p>
          <a:p>
            <a:pPr eaLnBrk="1" hangingPunct="1">
              <a:spcBef>
                <a:spcPct val="40000"/>
              </a:spcBef>
            </a:pPr>
            <a:r>
              <a:rPr lang="en-US" altLang="zh-CN" dirty="0"/>
              <a:t>2. Read address 0x22000008. This read access is remapped into read access to 0x20000000. The return value is 1 (bit[2] of 0x3355AACC).</a:t>
            </a:r>
          </a:p>
          <a:p>
            <a:pPr eaLnBrk="1" hangingPunct="1">
              <a:spcBef>
                <a:spcPct val="40000"/>
              </a:spcBef>
            </a:pPr>
            <a:r>
              <a:rPr lang="en-US" altLang="zh-CN" dirty="0"/>
              <a:t>3. Write 0x0 to 0x22000008. </a:t>
            </a:r>
          </a:p>
          <a:p>
            <a:pPr eaLnBrk="1" hangingPunct="1">
              <a:spcBef>
                <a:spcPct val="40000"/>
              </a:spcBef>
            </a:pPr>
            <a:r>
              <a:rPr lang="en-US" altLang="zh-CN" dirty="0"/>
              <a:t>4. Now read 0x20000000. That gives you a return value of 0x3355AAC8 (bit[2] cleared).</a:t>
            </a:r>
          </a:p>
          <a:p>
            <a:pPr eaLnBrk="1" hangingPunct="1">
              <a:spcBef>
                <a:spcPct val="40000"/>
              </a:spcBef>
            </a:pPr>
            <a:endParaRPr lang="en-US" altLang="zh-CN" dirty="0"/>
          </a:p>
          <a:p>
            <a:pPr eaLnBrk="1" hangingPunct="1">
              <a:spcBef>
                <a:spcPct val="50000"/>
              </a:spcBef>
            </a:pPr>
            <a:r>
              <a:rPr lang="en-US" altLang="zh-CN" sz="1500" b="1" dirty="0"/>
              <a:t>8.4.6 Unaligned Transfers</a:t>
            </a:r>
          </a:p>
          <a:p>
            <a:pPr eaLnBrk="1" hangingPunct="1">
              <a:spcBef>
                <a:spcPct val="50000"/>
              </a:spcBef>
            </a:pPr>
            <a:r>
              <a:rPr lang="en-US" altLang="zh-CN" dirty="0"/>
              <a:t>The Cortex-M3 supports unaligned transfers on single accesses. Data memory accesses can be defined as aligned or unaligned.</a:t>
            </a:r>
          </a:p>
          <a:p>
            <a:endParaRPr lang="zh-CN" altLang="en-US" dirty="0"/>
          </a:p>
        </p:txBody>
      </p:sp>
    </p:spTree>
    <p:extLst>
      <p:ext uri="{BB962C8B-B14F-4D97-AF65-F5344CB8AC3E}">
        <p14:creationId xmlns:p14="http://schemas.microsoft.com/office/powerpoint/2010/main" val="2162019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noTextEdit="1"/>
          </p:cNvSpPr>
          <p:nvPr>
            <p:ph type="sldImg"/>
          </p:nvPr>
        </p:nvSpPr>
        <p:spPr>
          <a:xfrm>
            <a:off x="992188" y="768350"/>
            <a:ext cx="5114925" cy="3836988"/>
          </a:xfrm>
          <a:ln/>
        </p:spPr>
      </p:sp>
      <p:sp>
        <p:nvSpPr>
          <p:cNvPr id="244739" name="Rectangle 3"/>
          <p:cNvSpPr>
            <a:spLocks noGrp="1" noChangeArrowheads="1"/>
          </p:cNvSpPr>
          <p:nvPr>
            <p:ph type="body" idx="1"/>
          </p:nvPr>
        </p:nvSpPr>
        <p:spPr>
          <a:noFill/>
          <a:ln/>
        </p:spPr>
        <p:txBody>
          <a:bodyPr/>
          <a:lstStyle/>
          <a:p>
            <a:pPr eaLnBrk="1" hangingPunct="1">
              <a:spcBef>
                <a:spcPct val="50000"/>
              </a:spcBef>
            </a:pPr>
            <a:r>
              <a:rPr lang="en-US" altLang="zh-CN" dirty="0"/>
              <a:t>There are a number of </a:t>
            </a:r>
            <a:r>
              <a:rPr lang="en-US" altLang="zh-CN" b="1" dirty="0">
                <a:solidFill>
                  <a:srgbClr val="851385"/>
                </a:solidFill>
              </a:rPr>
              <a:t>limitations</a:t>
            </a:r>
            <a:r>
              <a:rPr lang="en-US" altLang="zh-CN" b="1" dirty="0"/>
              <a:t>:</a:t>
            </a:r>
          </a:p>
          <a:p>
            <a:pPr eaLnBrk="1" hangingPunct="1">
              <a:spcBef>
                <a:spcPct val="50000"/>
              </a:spcBef>
            </a:pPr>
            <a:r>
              <a:rPr lang="en-US" altLang="zh-CN" dirty="0"/>
              <a:t>1. Not supported in Load/Store multiple instructions.</a:t>
            </a:r>
          </a:p>
          <a:p>
            <a:pPr eaLnBrk="1" hangingPunct="1">
              <a:spcBef>
                <a:spcPct val="50000"/>
              </a:spcBef>
            </a:pPr>
            <a:r>
              <a:rPr lang="en-US" altLang="zh-CN" dirty="0"/>
              <a:t>2. Stack operations (PUSH/POP) must be aligned.</a:t>
            </a:r>
          </a:p>
          <a:p>
            <a:pPr eaLnBrk="1" hangingPunct="1">
              <a:spcBef>
                <a:spcPct val="50000"/>
              </a:spcBef>
            </a:pPr>
            <a:r>
              <a:rPr lang="en-US" altLang="zh-CN" dirty="0"/>
              <a:t>3. Exclusive accesses must be aligned</a:t>
            </a:r>
            <a:r>
              <a:rPr lang="zh-CN" altLang="en-US" dirty="0"/>
              <a:t>。</a:t>
            </a:r>
          </a:p>
          <a:p>
            <a:pPr eaLnBrk="1" hangingPunct="1">
              <a:spcBef>
                <a:spcPct val="50000"/>
              </a:spcBef>
            </a:pPr>
            <a:r>
              <a:rPr lang="en-US" altLang="zh-CN" dirty="0"/>
              <a:t>4. Unaligned transfers are not supported in bit-band operations.</a:t>
            </a:r>
          </a:p>
          <a:p>
            <a:pPr eaLnBrk="1" hangingPunct="1">
              <a:spcBef>
                <a:spcPct val="50000"/>
              </a:spcBef>
            </a:pPr>
            <a:endParaRPr lang="en-US" altLang="zh-CN" dirty="0"/>
          </a:p>
          <a:p>
            <a:pPr eaLnBrk="1" hangingPunct="1">
              <a:spcBef>
                <a:spcPct val="50000"/>
              </a:spcBef>
            </a:pPr>
            <a:r>
              <a:rPr lang="en-US" altLang="zh-CN" dirty="0"/>
              <a:t>When unaligned transfers are used, they are actually converted into multiple aligned transfers by the processor’s bus interface unit.</a:t>
            </a:r>
            <a:endParaRPr lang="zh-CN" altLang="en-US" dirty="0"/>
          </a:p>
          <a:p>
            <a:endParaRPr lang="zh-CN" altLang="en-US" dirty="0"/>
          </a:p>
        </p:txBody>
      </p:sp>
    </p:spTree>
    <p:extLst>
      <p:ext uri="{BB962C8B-B14F-4D97-AF65-F5344CB8AC3E}">
        <p14:creationId xmlns:p14="http://schemas.microsoft.com/office/powerpoint/2010/main" val="1463801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992188" y="768350"/>
            <a:ext cx="5114925" cy="3836988"/>
          </a:xfrm>
          <a:ln/>
        </p:spPr>
      </p:sp>
      <p:sp>
        <p:nvSpPr>
          <p:cNvPr id="235523"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3199417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992188" y="768350"/>
            <a:ext cx="5114925" cy="3836988"/>
          </a:xfrm>
          <a:ln/>
        </p:spPr>
      </p:sp>
      <p:sp>
        <p:nvSpPr>
          <p:cNvPr id="237571" name="Rectangle 3"/>
          <p:cNvSpPr>
            <a:spLocks noGrp="1" noChangeArrowheads="1"/>
          </p:cNvSpPr>
          <p:nvPr>
            <p:ph type="body" idx="1"/>
          </p:nvPr>
        </p:nvSpPr>
        <p:spPr>
          <a:noFill/>
          <a:ln/>
        </p:spPr>
        <p:txBody>
          <a:bodyPr/>
          <a:lstStyle/>
          <a:p>
            <a:r>
              <a:rPr lang="en-US" altLang="zh-CN">
                <a:solidFill>
                  <a:srgbClr val="133984"/>
                </a:solidFill>
              </a:rPr>
              <a:t>To set bit 2 in word data in address 0x20000000:</a:t>
            </a:r>
            <a:endParaRPr lang="zh-CN" altLang="en-US">
              <a:solidFill>
                <a:srgbClr val="133984"/>
              </a:solidFill>
            </a:endParaRPr>
          </a:p>
        </p:txBody>
      </p:sp>
    </p:spTree>
    <p:extLst>
      <p:ext uri="{BB962C8B-B14F-4D97-AF65-F5344CB8AC3E}">
        <p14:creationId xmlns:p14="http://schemas.microsoft.com/office/powerpoint/2010/main" val="1502765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992188" y="768350"/>
            <a:ext cx="5114925" cy="3836988"/>
          </a:xfrm>
          <a:ln/>
        </p:spPr>
      </p:sp>
      <p:sp>
        <p:nvSpPr>
          <p:cNvPr id="238595" name="Rectangle 3"/>
          <p:cNvSpPr>
            <a:spLocks noGrp="1" noChangeArrowheads="1"/>
          </p:cNvSpPr>
          <p:nvPr>
            <p:ph type="body" idx="1"/>
          </p:nvPr>
        </p:nvSpPr>
        <p:spPr>
          <a:noFill/>
          <a:ln/>
        </p:spPr>
        <p:txBody>
          <a:bodyPr/>
          <a:lstStyle/>
          <a:p>
            <a:r>
              <a:rPr lang="en-US" altLang="zh-CN" b="1"/>
              <a:t>Read from the Bit-Band Alias</a:t>
            </a:r>
            <a:endParaRPr lang="zh-CN" altLang="en-US" b="1"/>
          </a:p>
        </p:txBody>
      </p:sp>
    </p:spTree>
    <p:extLst>
      <p:ext uri="{BB962C8B-B14F-4D97-AF65-F5344CB8AC3E}">
        <p14:creationId xmlns:p14="http://schemas.microsoft.com/office/powerpoint/2010/main" val="974044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xfrm>
            <a:off x="992188" y="768350"/>
            <a:ext cx="5114925" cy="3836988"/>
          </a:xfrm>
          <a:ln/>
        </p:spPr>
      </p:sp>
      <p:sp>
        <p:nvSpPr>
          <p:cNvPr id="239619"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4211910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xfrm>
            <a:off x="992188" y="768350"/>
            <a:ext cx="5114925" cy="3836988"/>
          </a:xfrm>
          <a:ln/>
        </p:spPr>
      </p:sp>
      <p:sp>
        <p:nvSpPr>
          <p:cNvPr id="240643"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76246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992188" y="768350"/>
            <a:ext cx="5114925" cy="3836988"/>
          </a:xfrm>
          <a:ln/>
        </p:spPr>
      </p:sp>
      <p:sp>
        <p:nvSpPr>
          <p:cNvPr id="186371" name="Rectangle 3"/>
          <p:cNvSpPr>
            <a:spLocks noGrp="1" noChangeArrowheads="1"/>
          </p:cNvSpPr>
          <p:nvPr>
            <p:ph type="body" idx="1"/>
          </p:nvPr>
        </p:nvSpPr>
        <p:spPr>
          <a:noFill/>
          <a:ln/>
        </p:spPr>
        <p:txBody>
          <a:bodyPr/>
          <a:lstStyle/>
          <a:p>
            <a:pPr eaLnBrk="1" hangingPunct="1">
              <a:spcBef>
                <a:spcPct val="50000"/>
              </a:spcBef>
            </a:pPr>
            <a:r>
              <a:rPr lang="en-US" altLang="zh-CN" sz="1500" b="1" dirty="0"/>
              <a:t>8.1.5 Processors in Embedded Systems</a:t>
            </a:r>
          </a:p>
          <a:p>
            <a:pPr eaLnBrk="1" hangingPunct="1">
              <a:spcBef>
                <a:spcPct val="50000"/>
              </a:spcBef>
            </a:pPr>
            <a:r>
              <a:rPr lang="en-US" altLang="zh-CN" dirty="0"/>
              <a:t>Embedded processors can be broken into two broad categories: ordinary </a:t>
            </a:r>
            <a:r>
              <a:rPr lang="en-US" altLang="zh-CN" b="1" i="1" dirty="0">
                <a:solidFill>
                  <a:srgbClr val="FF3300"/>
                </a:solidFill>
              </a:rPr>
              <a:t>microprocessors</a:t>
            </a:r>
            <a:r>
              <a:rPr lang="en-US" altLang="zh-CN" dirty="0"/>
              <a:t> (</a:t>
            </a:r>
            <a:r>
              <a:rPr lang="en-US" altLang="zh-CN" dirty="0" err="1"/>
              <a:t>μP</a:t>
            </a:r>
            <a:r>
              <a:rPr lang="en-US" altLang="zh-CN" dirty="0"/>
              <a:t>) and </a:t>
            </a:r>
            <a:r>
              <a:rPr lang="en-US" altLang="zh-CN" b="1" i="1" dirty="0">
                <a:solidFill>
                  <a:srgbClr val="FF3300"/>
                </a:solidFill>
              </a:rPr>
              <a:t>microcontrollers</a:t>
            </a:r>
            <a:r>
              <a:rPr lang="en-US" altLang="zh-CN" dirty="0"/>
              <a:t> (</a:t>
            </a:r>
            <a:r>
              <a:rPr lang="en-US" altLang="zh-CN" dirty="0" err="1"/>
              <a:t>μC</a:t>
            </a:r>
            <a:r>
              <a:rPr lang="en-US" altLang="zh-CN" dirty="0"/>
              <a:t>).</a:t>
            </a:r>
          </a:p>
          <a:p>
            <a:pPr eaLnBrk="1" hangingPunct="1">
              <a:spcBef>
                <a:spcPct val="50000"/>
              </a:spcBef>
            </a:pPr>
            <a:r>
              <a:rPr lang="en-US" altLang="zh-CN" dirty="0"/>
              <a:t>1. A fairly large number of basic CPU architectures are used.</a:t>
            </a:r>
          </a:p>
          <a:p>
            <a:pPr eaLnBrk="1" hangingPunct="1">
              <a:spcBef>
                <a:spcPct val="50000"/>
              </a:spcBef>
            </a:pPr>
            <a:r>
              <a:rPr lang="en-US" altLang="zh-CN" dirty="0"/>
              <a:t>Von Neumann as well as Harvard architectures.</a:t>
            </a:r>
          </a:p>
          <a:p>
            <a:pPr eaLnBrk="1" hangingPunct="1">
              <a:spcBef>
                <a:spcPct val="50000"/>
              </a:spcBef>
            </a:pPr>
            <a:r>
              <a:rPr lang="en-US" altLang="zh-CN" dirty="0"/>
              <a:t>RISC as well as non-RISC and VLIW.</a:t>
            </a:r>
          </a:p>
          <a:p>
            <a:pPr eaLnBrk="1" hangingPunct="1">
              <a:spcBef>
                <a:spcPct val="50000"/>
              </a:spcBef>
            </a:pPr>
            <a:endParaRPr lang="en-US" altLang="zh-CN" dirty="0"/>
          </a:p>
          <a:p>
            <a:pPr eaLnBrk="1" hangingPunct="1">
              <a:spcBef>
                <a:spcPct val="50000"/>
              </a:spcBef>
            </a:pPr>
            <a:r>
              <a:rPr lang="en-US" altLang="zh-CN" dirty="0"/>
              <a:t>2. Word lengths vary from 4-bit to 64-bits and beyond (mainly in DSP processors). </a:t>
            </a:r>
          </a:p>
          <a:p>
            <a:pPr eaLnBrk="1" hangingPunct="1">
              <a:spcBef>
                <a:spcPct val="50000"/>
              </a:spcBef>
            </a:pPr>
            <a:endParaRPr lang="en-US" altLang="zh-CN" dirty="0"/>
          </a:p>
          <a:p>
            <a:pPr eaLnBrk="1" hangingPunct="1">
              <a:spcBef>
                <a:spcPct val="50000"/>
              </a:spcBef>
            </a:pPr>
            <a:r>
              <a:rPr lang="en-US" altLang="zh-CN" dirty="0"/>
              <a:t>3. Most architectures come in a large number of different variants and shapes.</a:t>
            </a:r>
          </a:p>
          <a:p>
            <a:endParaRPr lang="zh-CN" altLang="en-US" dirty="0"/>
          </a:p>
        </p:txBody>
      </p:sp>
    </p:spTree>
    <p:extLst>
      <p:ext uri="{BB962C8B-B14F-4D97-AF65-F5344CB8AC3E}">
        <p14:creationId xmlns:p14="http://schemas.microsoft.com/office/powerpoint/2010/main" val="628284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7A82B5-6D35-454F-B85F-514687C2E824}" type="slidenum">
              <a:rPr lang="zh-CN" altLang="en-US" smtClean="0"/>
              <a:t>65</a:t>
            </a:fld>
            <a:endParaRPr lang="zh-CN" altLang="en-US"/>
          </a:p>
        </p:txBody>
      </p:sp>
    </p:spTree>
    <p:extLst>
      <p:ext uri="{BB962C8B-B14F-4D97-AF65-F5344CB8AC3E}">
        <p14:creationId xmlns:p14="http://schemas.microsoft.com/office/powerpoint/2010/main" val="3720336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7A82B5-6D35-454F-B85F-514687C2E824}" type="slidenum">
              <a:rPr lang="zh-CN" altLang="en-US" smtClean="0"/>
              <a:t>66</a:t>
            </a:fld>
            <a:endParaRPr lang="zh-CN" altLang="en-US"/>
          </a:p>
        </p:txBody>
      </p:sp>
    </p:spTree>
    <p:extLst>
      <p:ext uri="{BB962C8B-B14F-4D97-AF65-F5344CB8AC3E}">
        <p14:creationId xmlns:p14="http://schemas.microsoft.com/office/powerpoint/2010/main" val="1968589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7A82B5-6D35-454F-B85F-514687C2E824}" type="slidenum">
              <a:rPr lang="zh-CN" altLang="en-US" smtClean="0"/>
              <a:t>67</a:t>
            </a:fld>
            <a:endParaRPr lang="zh-CN" altLang="en-US"/>
          </a:p>
        </p:txBody>
      </p:sp>
    </p:spTree>
    <p:extLst>
      <p:ext uri="{BB962C8B-B14F-4D97-AF65-F5344CB8AC3E}">
        <p14:creationId xmlns:p14="http://schemas.microsoft.com/office/powerpoint/2010/main" val="2946434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7A82B5-6D35-454F-B85F-514687C2E824}" type="slidenum">
              <a:rPr lang="zh-CN" altLang="en-US" smtClean="0"/>
              <a:t>68</a:t>
            </a:fld>
            <a:endParaRPr lang="zh-CN" altLang="en-US"/>
          </a:p>
        </p:txBody>
      </p:sp>
    </p:spTree>
    <p:extLst>
      <p:ext uri="{BB962C8B-B14F-4D97-AF65-F5344CB8AC3E}">
        <p14:creationId xmlns:p14="http://schemas.microsoft.com/office/powerpoint/2010/main" val="3544699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992188" y="768350"/>
            <a:ext cx="5114925" cy="3836988"/>
          </a:xfrm>
          <a:ln/>
        </p:spPr>
      </p:sp>
      <p:sp>
        <p:nvSpPr>
          <p:cNvPr id="231427" name="Rectangle 3"/>
          <p:cNvSpPr>
            <a:spLocks noGrp="1" noChangeArrowheads="1"/>
          </p:cNvSpPr>
          <p:nvPr>
            <p:ph type="body" idx="1"/>
          </p:nvPr>
        </p:nvSpPr>
        <p:spPr>
          <a:noFill/>
          <a:ln/>
        </p:spPr>
        <p:txBody>
          <a:bodyPr/>
          <a:lstStyle/>
          <a:p>
            <a:pPr eaLnBrk="1" hangingPunct="1">
              <a:spcBef>
                <a:spcPct val="50000"/>
              </a:spcBef>
            </a:pPr>
            <a:r>
              <a:rPr lang="en-US" altLang="zh-CN"/>
              <a:t>Bufferable,</a:t>
            </a:r>
            <a:r>
              <a:rPr lang="zh-CN" altLang="en-US"/>
              <a:t>可缓冲：当处理器继续执行下一条指令时，对存储器的写操作可由写缓冲执行。</a:t>
            </a:r>
            <a:endParaRPr lang="en-US" altLang="zh-CN"/>
          </a:p>
          <a:p>
            <a:pPr eaLnBrk="1" hangingPunct="1">
              <a:spcBef>
                <a:spcPct val="50000"/>
              </a:spcBef>
            </a:pPr>
            <a:r>
              <a:rPr lang="en-US" altLang="zh-CN"/>
              <a:t>Cacheable</a:t>
            </a:r>
            <a:r>
              <a:rPr lang="zh-CN" altLang="en-US"/>
              <a:t>，可缓存：读存储器所得到的数据可被复制到存储器缓存，以便下次再访问时可以从缓存中取出这个数值，可以加快程序执行。</a:t>
            </a:r>
            <a:endParaRPr lang="en-US" altLang="zh-CN"/>
          </a:p>
          <a:p>
            <a:pPr eaLnBrk="1" hangingPunct="1">
              <a:spcBef>
                <a:spcPct val="50000"/>
              </a:spcBef>
            </a:pPr>
            <a:r>
              <a:rPr lang="en-US" altLang="zh-CN"/>
              <a:t>Excutable,</a:t>
            </a:r>
            <a:r>
              <a:rPr lang="zh-CN" altLang="en-US"/>
              <a:t>可执行：处理器可以从本存储器区域取出并执行程序代码。</a:t>
            </a:r>
            <a:endParaRPr lang="en-US" altLang="zh-CN"/>
          </a:p>
          <a:p>
            <a:pPr eaLnBrk="1" hangingPunct="1">
              <a:spcBef>
                <a:spcPct val="50000"/>
              </a:spcBef>
            </a:pPr>
            <a:r>
              <a:rPr lang="en-US" altLang="zh-CN"/>
              <a:t>Sharable</a:t>
            </a:r>
            <a:r>
              <a:rPr lang="zh-CN" altLang="en-US"/>
              <a:t>，可共享：这种存储器区域的数据可被多个总线主设备共用。</a:t>
            </a:r>
          </a:p>
        </p:txBody>
      </p:sp>
    </p:spTree>
    <p:extLst>
      <p:ext uri="{BB962C8B-B14F-4D97-AF65-F5344CB8AC3E}">
        <p14:creationId xmlns:p14="http://schemas.microsoft.com/office/powerpoint/2010/main" val="1873358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992188" y="768350"/>
            <a:ext cx="5114925" cy="3836988"/>
          </a:xfrm>
          <a:ln/>
        </p:spPr>
      </p:sp>
      <p:sp>
        <p:nvSpPr>
          <p:cNvPr id="232451" name="Rectangle 3"/>
          <p:cNvSpPr>
            <a:spLocks noGrp="1" noChangeArrowheads="1"/>
          </p:cNvSpPr>
          <p:nvPr>
            <p:ph type="body" idx="1"/>
          </p:nvPr>
        </p:nvSpPr>
        <p:spPr>
          <a:noFill/>
          <a:ln/>
        </p:spPr>
        <p:txBody>
          <a:bodyPr/>
          <a:lstStyle/>
          <a:p>
            <a:endParaRPr lang="zh-CN" altLang="en-US" sz="600"/>
          </a:p>
        </p:txBody>
      </p:sp>
    </p:spTree>
    <p:extLst>
      <p:ext uri="{BB962C8B-B14F-4D97-AF65-F5344CB8AC3E}">
        <p14:creationId xmlns:p14="http://schemas.microsoft.com/office/powerpoint/2010/main" val="783021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992188" y="768350"/>
            <a:ext cx="5114925" cy="3836988"/>
          </a:xfrm>
          <a:ln/>
        </p:spPr>
      </p:sp>
      <p:sp>
        <p:nvSpPr>
          <p:cNvPr id="233475"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653828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992188" y="768350"/>
            <a:ext cx="5114925" cy="3836988"/>
          </a:xfrm>
          <a:ln/>
        </p:spPr>
      </p:sp>
      <p:sp>
        <p:nvSpPr>
          <p:cNvPr id="234499" name="Rectangle 3"/>
          <p:cNvSpPr>
            <a:spLocks noGrp="1" noChangeArrowheads="1"/>
          </p:cNvSpPr>
          <p:nvPr>
            <p:ph type="body" idx="1"/>
          </p:nvPr>
        </p:nvSpPr>
        <p:spPr>
          <a:noFill/>
          <a:ln/>
        </p:spPr>
        <p:txBody>
          <a:bodyPr/>
          <a:lstStyle/>
          <a:p>
            <a:pPr eaLnBrk="1" hangingPunct="1">
              <a:lnSpc>
                <a:spcPct val="80000"/>
              </a:lnSpc>
            </a:pPr>
            <a:endParaRPr lang="zh-CN" altLang="en-US" sz="800" dirty="0"/>
          </a:p>
        </p:txBody>
      </p:sp>
    </p:spTree>
    <p:extLst>
      <p:ext uri="{BB962C8B-B14F-4D97-AF65-F5344CB8AC3E}">
        <p14:creationId xmlns:p14="http://schemas.microsoft.com/office/powerpoint/2010/main" val="21182282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xfrm>
            <a:off x="992188" y="768350"/>
            <a:ext cx="5114925" cy="3836988"/>
          </a:xfrm>
          <a:ln/>
        </p:spPr>
      </p:sp>
      <p:sp>
        <p:nvSpPr>
          <p:cNvPr id="254979" name="备注占位符 2"/>
          <p:cNvSpPr>
            <a:spLocks noGrp="1"/>
          </p:cNvSpPr>
          <p:nvPr>
            <p:ph type="body" idx="1"/>
          </p:nvPr>
        </p:nvSpPr>
        <p:spPr>
          <a:noFill/>
          <a:ln/>
        </p:spPr>
        <p:txBody>
          <a:bodyPr/>
          <a:lstStyle/>
          <a:p>
            <a:pPr eaLnBrk="1" hangingPunct="1">
              <a:spcBef>
                <a:spcPct val="50000"/>
              </a:spcBef>
            </a:pPr>
            <a:r>
              <a:rPr lang="zh-CN" altLang="en-US" sz="1200" dirty="0"/>
              <a:t>在嵌入式技术中微处理器通常都配置有存储器管理单元</a:t>
            </a:r>
            <a:r>
              <a:rPr lang="en-US" altLang="zh-CN" sz="1200" dirty="0"/>
              <a:t>MMU</a:t>
            </a:r>
            <a:r>
              <a:rPr lang="zh-CN" altLang="en-US" sz="1200" dirty="0"/>
              <a:t>，以提高应用的稳定可靠性。</a:t>
            </a:r>
            <a:endParaRPr lang="en-US" altLang="zh-CN" sz="1200" dirty="0"/>
          </a:p>
          <a:p>
            <a:endParaRPr lang="zh-CN" altLang="en-US" dirty="0"/>
          </a:p>
        </p:txBody>
      </p:sp>
      <p:sp>
        <p:nvSpPr>
          <p:cNvPr id="254980" name="灯片编号占位符 3"/>
          <p:cNvSpPr txBox="1">
            <a:spLocks noGrp="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4D455196-D09D-4667-BE17-75DC78ACE2AD}" type="slidenum">
              <a:rPr lang="zh-CN" altLang="en-US" sz="1300">
                <a:solidFill>
                  <a:schemeClr val="tx1"/>
                </a:solidFill>
                <a:ea typeface="宋体" pitchFamily="2" charset="-122"/>
              </a:rPr>
              <a:pPr algn="r" defTabSz="990600"/>
              <a:t>73</a:t>
            </a:fld>
            <a:endParaRPr lang="en-US" altLang="zh-CN" sz="1300">
              <a:solidFill>
                <a:schemeClr val="tx1"/>
              </a:solidFill>
              <a:ea typeface="宋体" pitchFamily="2" charset="-122"/>
            </a:endParaRPr>
          </a:p>
        </p:txBody>
      </p:sp>
    </p:spTree>
    <p:extLst>
      <p:ext uri="{BB962C8B-B14F-4D97-AF65-F5344CB8AC3E}">
        <p14:creationId xmlns:p14="http://schemas.microsoft.com/office/powerpoint/2010/main" val="21145072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992188" y="768350"/>
            <a:ext cx="5114925" cy="3836988"/>
          </a:xfrm>
          <a:ln/>
        </p:spPr>
      </p:sp>
      <p:sp>
        <p:nvSpPr>
          <p:cNvPr id="266243"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101734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4F08794-2F78-415C-812E-0FE87C3CC62F}" type="slidenum">
              <a:rPr lang="zh-CN" altLang="en-US" smtClean="0"/>
              <a:pPr>
                <a:defRPr/>
              </a:pPr>
              <a:t>11</a:t>
            </a:fld>
            <a:endParaRPr lang="en-US" altLang="zh-CN"/>
          </a:p>
        </p:txBody>
      </p:sp>
    </p:spTree>
    <p:extLst>
      <p:ext uri="{BB962C8B-B14F-4D97-AF65-F5344CB8AC3E}">
        <p14:creationId xmlns:p14="http://schemas.microsoft.com/office/powerpoint/2010/main" val="1220437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992188" y="768350"/>
            <a:ext cx="5114925" cy="3836988"/>
          </a:xfrm>
          <a:ln/>
        </p:spPr>
      </p:sp>
      <p:sp>
        <p:nvSpPr>
          <p:cNvPr id="267267" name="Rectangle 3"/>
          <p:cNvSpPr>
            <a:spLocks noGrp="1" noChangeArrowheads="1"/>
          </p:cNvSpPr>
          <p:nvPr>
            <p:ph type="body" idx="1"/>
          </p:nvPr>
        </p:nvSpPr>
        <p:spPr>
          <a:noFill/>
          <a:ln/>
        </p:spPr>
        <p:txBody>
          <a:bodyPr/>
          <a:lstStyle/>
          <a:p>
            <a:pPr eaLnBrk="1" hangingPunct="1">
              <a:spcBef>
                <a:spcPct val="50000"/>
              </a:spcBef>
            </a:pPr>
            <a:r>
              <a:rPr lang="en-US" altLang="zh-CN" sz="1400" b="1">
                <a:solidFill>
                  <a:srgbClr val="7F4D78"/>
                </a:solidFill>
              </a:rPr>
              <a:t> </a:t>
            </a:r>
            <a:endParaRPr lang="zh-CN" altLang="en-US"/>
          </a:p>
        </p:txBody>
      </p:sp>
    </p:spTree>
    <p:extLst>
      <p:ext uri="{BB962C8B-B14F-4D97-AF65-F5344CB8AC3E}">
        <p14:creationId xmlns:p14="http://schemas.microsoft.com/office/powerpoint/2010/main" val="806120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992188" y="768350"/>
            <a:ext cx="5114925" cy="3836988"/>
          </a:xfrm>
          <a:ln/>
        </p:spPr>
      </p:sp>
      <p:sp>
        <p:nvSpPr>
          <p:cNvPr id="268291" name="Rectangle 3"/>
          <p:cNvSpPr>
            <a:spLocks noGrp="1" noChangeArrowheads="1"/>
          </p:cNvSpPr>
          <p:nvPr>
            <p:ph type="body" idx="1"/>
          </p:nvPr>
        </p:nvSpPr>
        <p:spPr>
          <a:noFill/>
          <a:ln/>
        </p:spPr>
        <p:txBody>
          <a:bodyPr/>
          <a:lstStyle/>
          <a:p>
            <a:pPr eaLnBrk="1" hangingPunct="1">
              <a:lnSpc>
                <a:spcPct val="100000"/>
              </a:lnSpc>
              <a:spcBef>
                <a:spcPct val="50000"/>
              </a:spcBef>
              <a:buClr>
                <a:srgbClr val="C00000"/>
              </a:buClr>
              <a:buSzPct val="70000"/>
              <a:buFont typeface="Wingdings" panose="05000000000000000000" pitchFamily="2" charset="2"/>
              <a:buChar char="n"/>
            </a:pPr>
            <a:endParaRPr lang="zh-CN" altLang="en-US" dirty="0"/>
          </a:p>
        </p:txBody>
      </p:sp>
    </p:spTree>
    <p:extLst>
      <p:ext uri="{BB962C8B-B14F-4D97-AF65-F5344CB8AC3E}">
        <p14:creationId xmlns:p14="http://schemas.microsoft.com/office/powerpoint/2010/main" val="4011272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992188" y="768350"/>
            <a:ext cx="5114925" cy="3836988"/>
          </a:xfrm>
          <a:ln/>
        </p:spPr>
      </p:sp>
      <p:sp>
        <p:nvSpPr>
          <p:cNvPr id="269315" name="Rectangle 3"/>
          <p:cNvSpPr>
            <a:spLocks noGrp="1" noChangeArrowheads="1"/>
          </p:cNvSpPr>
          <p:nvPr>
            <p:ph type="body" idx="1"/>
          </p:nvPr>
        </p:nvSpPr>
        <p:spPr>
          <a:noFill/>
          <a:ln/>
        </p:spPr>
        <p:txBody>
          <a:bodyPr/>
          <a:lstStyle/>
          <a:p>
            <a:endParaRPr lang="zh-CN" altLang="en-US" sz="900" dirty="0"/>
          </a:p>
        </p:txBody>
      </p:sp>
    </p:spTree>
    <p:extLst>
      <p:ext uri="{BB962C8B-B14F-4D97-AF65-F5344CB8AC3E}">
        <p14:creationId xmlns:p14="http://schemas.microsoft.com/office/powerpoint/2010/main" val="1111110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xfrm>
            <a:off x="992188" y="768350"/>
            <a:ext cx="5114925" cy="3836988"/>
          </a:xfrm>
          <a:ln/>
        </p:spPr>
      </p:sp>
      <p:sp>
        <p:nvSpPr>
          <p:cNvPr id="270339"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471325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992188" y="768350"/>
            <a:ext cx="5114925" cy="3836988"/>
          </a:xfrm>
          <a:ln/>
        </p:spPr>
      </p:sp>
      <p:sp>
        <p:nvSpPr>
          <p:cNvPr id="271363" name="Rectangle 3"/>
          <p:cNvSpPr>
            <a:spLocks noGrp="1" noChangeArrowheads="1"/>
          </p:cNvSpPr>
          <p:nvPr>
            <p:ph type="body" idx="1"/>
          </p:nvPr>
        </p:nvSpPr>
        <p:spPr>
          <a:noFill/>
          <a:ln/>
        </p:spPr>
        <p:txBody>
          <a:bodyPr/>
          <a:lstStyle/>
          <a:p>
            <a:pPr eaLnBrk="1" hangingPunct="1">
              <a:spcBef>
                <a:spcPct val="50000"/>
              </a:spcBef>
            </a:pPr>
            <a:endParaRPr lang="zh-CN" altLang="en-US"/>
          </a:p>
        </p:txBody>
      </p:sp>
    </p:spTree>
    <p:extLst>
      <p:ext uri="{BB962C8B-B14F-4D97-AF65-F5344CB8AC3E}">
        <p14:creationId xmlns:p14="http://schemas.microsoft.com/office/powerpoint/2010/main" val="3451427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xfrm>
            <a:off x="992188" y="768350"/>
            <a:ext cx="5114925" cy="3836988"/>
          </a:xfrm>
          <a:ln/>
        </p:spPr>
      </p:sp>
      <p:sp>
        <p:nvSpPr>
          <p:cNvPr id="272387" name="Rectangle 3"/>
          <p:cNvSpPr>
            <a:spLocks noGrp="1" noChangeArrowheads="1"/>
          </p:cNvSpPr>
          <p:nvPr>
            <p:ph type="body" idx="1"/>
          </p:nvPr>
        </p:nvSpPr>
        <p:spPr>
          <a:noFill/>
          <a:ln/>
        </p:spPr>
        <p:txBody>
          <a:bodyPr/>
          <a:lstStyle/>
          <a:p>
            <a:r>
              <a:rPr lang="en-US" altLang="zh-CN" sz="1300" b="1" dirty="0"/>
              <a:t>8.6.2 Instruction List</a:t>
            </a:r>
          </a:p>
          <a:p>
            <a:r>
              <a:rPr lang="en-US" altLang="zh-CN" b="1" dirty="0"/>
              <a:t>16-Bit Data Processing Instructions</a:t>
            </a:r>
          </a:p>
          <a:p>
            <a:pPr eaLnBrk="1" hangingPunct="1"/>
            <a:r>
              <a:rPr lang="en-US" altLang="zh-CN" sz="700" dirty="0"/>
              <a:t>Instruction	                 Function</a:t>
            </a:r>
          </a:p>
          <a:p>
            <a:pPr eaLnBrk="1" hangingPunct="1"/>
            <a:r>
              <a:rPr lang="en-US" altLang="zh-CN" sz="700" dirty="0"/>
              <a:t>ADC	                          Add with carry</a:t>
            </a:r>
          </a:p>
          <a:p>
            <a:pPr eaLnBrk="1" hangingPunct="1"/>
            <a:r>
              <a:rPr lang="en-US" altLang="zh-CN" sz="700" dirty="0"/>
              <a:t>ADD	                          </a:t>
            </a:r>
            <a:r>
              <a:rPr lang="en-US" altLang="zh-CN" sz="700" dirty="0" err="1"/>
              <a:t>Add</a:t>
            </a:r>
            <a:endParaRPr lang="en-US" altLang="zh-CN" sz="700" dirty="0"/>
          </a:p>
          <a:p>
            <a:pPr eaLnBrk="1" hangingPunct="1"/>
            <a:r>
              <a:rPr lang="en-US" altLang="zh-CN" sz="700" dirty="0"/>
              <a:t>AND	                          Logical AND</a:t>
            </a:r>
          </a:p>
          <a:p>
            <a:pPr eaLnBrk="1" hangingPunct="1"/>
            <a:r>
              <a:rPr lang="en-US" altLang="zh-CN" sz="700" dirty="0"/>
              <a:t>BIC	                          Bit clear (Logical AND one value with the logic inversion of another value)</a:t>
            </a:r>
          </a:p>
          <a:p>
            <a:pPr eaLnBrk="1" hangingPunct="1"/>
            <a:r>
              <a:rPr lang="en-US" altLang="zh-CN" sz="700" dirty="0"/>
              <a:t>CMN	                          Compare negative (compare one data with two’s complement of another data and update flags)</a:t>
            </a:r>
          </a:p>
          <a:p>
            <a:pPr eaLnBrk="1" hangingPunct="1"/>
            <a:r>
              <a:rPr lang="en-US" altLang="zh-CN" sz="700" dirty="0"/>
              <a:t>CMP	                          Compare (compare two data and update flags)</a:t>
            </a:r>
          </a:p>
          <a:p>
            <a:pPr eaLnBrk="1" hangingPunct="1"/>
            <a:r>
              <a:rPr lang="en-US" altLang="zh-CN" sz="700" dirty="0"/>
              <a:t>CPY	                          Copy (available from architecture v6; move a value from one high or low register to</a:t>
            </a:r>
          </a:p>
          <a:p>
            <a:pPr eaLnBrk="1" hangingPunct="1"/>
            <a:r>
              <a:rPr lang="en-US" altLang="zh-CN" sz="700" dirty="0"/>
              <a:t>                                   another high or low register)</a:t>
            </a:r>
          </a:p>
          <a:p>
            <a:pPr eaLnBrk="1" hangingPunct="1"/>
            <a:r>
              <a:rPr lang="en-US" altLang="zh-CN" sz="700" dirty="0"/>
              <a:t>LSL	                          Logical shift left</a:t>
            </a:r>
          </a:p>
          <a:p>
            <a:pPr eaLnBrk="1" hangingPunct="1"/>
            <a:r>
              <a:rPr lang="en-US" altLang="zh-CN" sz="700" dirty="0"/>
              <a:t>LSR	                          Logical shift right</a:t>
            </a:r>
          </a:p>
          <a:p>
            <a:pPr eaLnBrk="1" hangingPunct="1"/>
            <a:r>
              <a:rPr lang="en-US" altLang="zh-CN" sz="700" dirty="0"/>
              <a:t>MOV	                          Move (can be used for register-to-register transfers or loading immediate data)</a:t>
            </a:r>
          </a:p>
          <a:p>
            <a:pPr eaLnBrk="1" hangingPunct="1"/>
            <a:r>
              <a:rPr lang="en-US" altLang="zh-CN" sz="700" dirty="0"/>
              <a:t>MUL	                          Multiply</a:t>
            </a:r>
            <a:endParaRPr lang="zh-CN" altLang="en-US" sz="700" dirty="0"/>
          </a:p>
        </p:txBody>
      </p:sp>
    </p:spTree>
    <p:extLst>
      <p:ext uri="{BB962C8B-B14F-4D97-AF65-F5344CB8AC3E}">
        <p14:creationId xmlns:p14="http://schemas.microsoft.com/office/powerpoint/2010/main" val="12227228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992188" y="768350"/>
            <a:ext cx="5114925" cy="3836988"/>
          </a:xfrm>
          <a:ln/>
        </p:spPr>
      </p:sp>
      <p:sp>
        <p:nvSpPr>
          <p:cNvPr id="273411" name="Rectangle 3"/>
          <p:cNvSpPr>
            <a:spLocks noGrp="1" noChangeArrowheads="1"/>
          </p:cNvSpPr>
          <p:nvPr>
            <p:ph type="body" idx="1"/>
          </p:nvPr>
        </p:nvSpPr>
        <p:spPr>
          <a:noFill/>
          <a:ln/>
        </p:spPr>
        <p:txBody>
          <a:bodyPr/>
          <a:lstStyle/>
          <a:p>
            <a:pPr eaLnBrk="1" hangingPunct="1"/>
            <a:r>
              <a:rPr lang="en-US" altLang="zh-CN" sz="700"/>
              <a:t>MVN	                       Move NOT (obtain logical inverted value)</a:t>
            </a:r>
          </a:p>
          <a:p>
            <a:pPr eaLnBrk="1" hangingPunct="1"/>
            <a:r>
              <a:rPr lang="en-US" altLang="zh-CN" sz="700"/>
              <a:t>NEG	                       Negate (obtain two’s complement value)</a:t>
            </a:r>
          </a:p>
          <a:p>
            <a:pPr eaLnBrk="1" hangingPunct="1"/>
            <a:r>
              <a:rPr lang="en-US" altLang="zh-CN" sz="700"/>
              <a:t>ORR	                       Logical OR</a:t>
            </a:r>
          </a:p>
          <a:p>
            <a:pPr eaLnBrk="1" hangingPunct="1"/>
            <a:r>
              <a:rPr lang="en-US" altLang="zh-CN" sz="700"/>
              <a:t>ROR	                       Rotate right</a:t>
            </a:r>
          </a:p>
          <a:p>
            <a:pPr eaLnBrk="1" hangingPunct="1"/>
            <a:r>
              <a:rPr lang="en-US" altLang="zh-CN" sz="700"/>
              <a:t>SBC	                       Subtract with carry</a:t>
            </a:r>
          </a:p>
          <a:p>
            <a:pPr eaLnBrk="1" hangingPunct="1"/>
            <a:r>
              <a:rPr lang="en-US" altLang="zh-CN" sz="700"/>
              <a:t>SUB	                       Subtract</a:t>
            </a:r>
          </a:p>
          <a:p>
            <a:pPr eaLnBrk="1" hangingPunct="1"/>
            <a:r>
              <a:rPr lang="en-US" altLang="zh-CN" sz="700"/>
              <a:t>TST	                       Test (use as logical AND; Z flag is updated but AND result is not stored)</a:t>
            </a:r>
          </a:p>
          <a:p>
            <a:pPr eaLnBrk="1" hangingPunct="1"/>
            <a:r>
              <a:rPr lang="en-US" altLang="zh-CN" sz="700"/>
              <a:t>REV	                       Reverse the byte order in a 32-bit register (available from architecture v6)</a:t>
            </a:r>
          </a:p>
          <a:p>
            <a:pPr eaLnBrk="1" hangingPunct="1"/>
            <a:r>
              <a:rPr lang="en-US" altLang="zh-CN" sz="700"/>
              <a:t>SXTB	                       Signed extend byte (available from architecture v6)</a:t>
            </a:r>
          </a:p>
          <a:p>
            <a:pPr eaLnBrk="1" hangingPunct="1"/>
            <a:r>
              <a:rPr lang="en-US" altLang="zh-CN" sz="700"/>
              <a:t>SXTH	                       Signed extend half word (available from architecture v6)</a:t>
            </a:r>
          </a:p>
          <a:p>
            <a:pPr eaLnBrk="1" hangingPunct="1"/>
            <a:r>
              <a:rPr lang="en-US" altLang="zh-CN" sz="700"/>
              <a:t>UXTB	                       Unsigned extend byte (available from architecture v6)</a:t>
            </a:r>
          </a:p>
          <a:p>
            <a:pPr eaLnBrk="1" hangingPunct="1"/>
            <a:r>
              <a:rPr lang="en-US" altLang="zh-CN" sz="700"/>
              <a:t>UXTH	                       Unsigned extend half word (available from architecture v6)</a:t>
            </a:r>
            <a:endParaRPr lang="zh-CN" altLang="en-US" sz="700"/>
          </a:p>
        </p:txBody>
      </p:sp>
    </p:spTree>
    <p:extLst>
      <p:ext uri="{BB962C8B-B14F-4D97-AF65-F5344CB8AC3E}">
        <p14:creationId xmlns:p14="http://schemas.microsoft.com/office/powerpoint/2010/main" val="7012397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xfrm>
            <a:off x="992188" y="768350"/>
            <a:ext cx="5114925" cy="3836988"/>
          </a:xfrm>
          <a:ln/>
        </p:spPr>
      </p:sp>
      <p:sp>
        <p:nvSpPr>
          <p:cNvPr id="274435" name="Rectangle 3"/>
          <p:cNvSpPr>
            <a:spLocks noGrp="1" noChangeArrowheads="1"/>
          </p:cNvSpPr>
          <p:nvPr>
            <p:ph type="body" idx="1"/>
          </p:nvPr>
        </p:nvSpPr>
        <p:spPr>
          <a:noFill/>
          <a:ln/>
        </p:spPr>
        <p:txBody>
          <a:bodyPr/>
          <a:lstStyle/>
          <a:p>
            <a:r>
              <a:rPr lang="en-US" altLang="zh-CN" b="1"/>
              <a:t>16-Bit Branch Instructions</a:t>
            </a:r>
          </a:p>
          <a:p>
            <a:pPr eaLnBrk="1" hangingPunct="1"/>
            <a:r>
              <a:rPr lang="en-US" altLang="zh-CN" sz="900"/>
              <a:t>Instruction	           Function</a:t>
            </a:r>
          </a:p>
          <a:p>
            <a:pPr eaLnBrk="1" hangingPunct="1"/>
            <a:r>
              <a:rPr lang="en-US" altLang="zh-CN" sz="900"/>
              <a:t>B	                    Branch</a:t>
            </a:r>
          </a:p>
          <a:p>
            <a:pPr eaLnBrk="1" hangingPunct="1"/>
            <a:r>
              <a:rPr lang="en-US" altLang="zh-CN" sz="900"/>
              <a:t>B&lt;cond&gt;	           Conditional branch</a:t>
            </a:r>
          </a:p>
          <a:p>
            <a:pPr eaLnBrk="1" hangingPunct="1"/>
            <a:r>
              <a:rPr lang="en-US" altLang="zh-CN" sz="900"/>
              <a:t>BL	                    Branch with link; call a subroutine and store the return address in LR</a:t>
            </a:r>
          </a:p>
          <a:p>
            <a:pPr eaLnBrk="1" hangingPunct="1"/>
            <a:r>
              <a:rPr lang="en-US" altLang="zh-CN" sz="900"/>
              <a:t>BLX	                    Branch with link and change state (BLX &lt;reg&gt; only)</a:t>
            </a:r>
          </a:p>
          <a:p>
            <a:pPr eaLnBrk="1" hangingPunct="1"/>
            <a:r>
              <a:rPr lang="en-US" altLang="zh-CN" sz="900"/>
              <a:t>CBZ	                    Compare and branch if zero (architecture v7)</a:t>
            </a:r>
          </a:p>
          <a:p>
            <a:pPr eaLnBrk="1" hangingPunct="1"/>
            <a:r>
              <a:rPr lang="en-US" altLang="zh-CN" sz="900"/>
              <a:t>CBNZ	                    Compare and branch if nonzero (architecture v7)</a:t>
            </a:r>
          </a:p>
          <a:p>
            <a:pPr eaLnBrk="1" hangingPunct="1"/>
            <a:r>
              <a:rPr lang="en-US" altLang="zh-CN" sz="900"/>
              <a:t>IT	                    IF-THEN (architecture v7)</a:t>
            </a:r>
            <a:endParaRPr lang="zh-CN" altLang="en-US" sz="900"/>
          </a:p>
        </p:txBody>
      </p:sp>
    </p:spTree>
    <p:extLst>
      <p:ext uri="{BB962C8B-B14F-4D97-AF65-F5344CB8AC3E}">
        <p14:creationId xmlns:p14="http://schemas.microsoft.com/office/powerpoint/2010/main" val="4017736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xfrm>
            <a:off x="992188" y="768350"/>
            <a:ext cx="5114925" cy="3836988"/>
          </a:xfrm>
          <a:ln/>
        </p:spPr>
      </p:sp>
      <p:sp>
        <p:nvSpPr>
          <p:cNvPr id="275459" name="Rectangle 3"/>
          <p:cNvSpPr>
            <a:spLocks noGrp="1" noChangeArrowheads="1"/>
          </p:cNvSpPr>
          <p:nvPr>
            <p:ph type="body" idx="1"/>
          </p:nvPr>
        </p:nvSpPr>
        <p:spPr>
          <a:noFill/>
          <a:ln/>
        </p:spPr>
        <p:txBody>
          <a:bodyPr/>
          <a:lstStyle/>
          <a:p>
            <a:r>
              <a:rPr lang="en-US" altLang="zh-CN" b="1"/>
              <a:t>16-Bit Load and Store Instructions</a:t>
            </a:r>
          </a:p>
          <a:p>
            <a:pPr eaLnBrk="1" hangingPunct="1"/>
            <a:r>
              <a:rPr lang="en-US" altLang="zh-CN" sz="800"/>
              <a:t>Instruction	                  Function</a:t>
            </a:r>
          </a:p>
          <a:p>
            <a:pPr eaLnBrk="1" hangingPunct="1"/>
            <a:r>
              <a:rPr lang="en-US" altLang="zh-CN" sz="800"/>
              <a:t>LDR	                           Load word from memory to register</a:t>
            </a:r>
          </a:p>
          <a:p>
            <a:pPr eaLnBrk="1" hangingPunct="1"/>
            <a:r>
              <a:rPr lang="en-US" altLang="zh-CN" sz="800"/>
              <a:t>LDRH	                           Load half word from memory to register</a:t>
            </a:r>
          </a:p>
          <a:p>
            <a:pPr eaLnBrk="1" hangingPunct="1"/>
            <a:r>
              <a:rPr lang="en-US" altLang="zh-CN" sz="800"/>
              <a:t>LDRB	                           Load byte from memory to register</a:t>
            </a:r>
          </a:p>
          <a:p>
            <a:pPr eaLnBrk="1" hangingPunct="1"/>
            <a:r>
              <a:rPr lang="en-US" altLang="zh-CN" sz="800"/>
              <a:t>STR	                           Store word from register to memory</a:t>
            </a:r>
          </a:p>
          <a:p>
            <a:pPr eaLnBrk="1" hangingPunct="1"/>
            <a:r>
              <a:rPr lang="en-US" altLang="zh-CN" sz="800"/>
              <a:t>STRH	                           Store half word from register to memory</a:t>
            </a:r>
          </a:p>
          <a:p>
            <a:pPr eaLnBrk="1" hangingPunct="1"/>
            <a:r>
              <a:rPr lang="en-US" altLang="zh-CN" sz="800"/>
              <a:t>STRB	                           Store byte from register to memory</a:t>
            </a:r>
          </a:p>
          <a:p>
            <a:pPr eaLnBrk="1" hangingPunct="1"/>
            <a:r>
              <a:rPr lang="en-US" altLang="zh-CN" sz="800"/>
              <a:t>LDMIA	                  Load multiple increment after</a:t>
            </a:r>
          </a:p>
          <a:p>
            <a:pPr eaLnBrk="1" hangingPunct="1"/>
            <a:r>
              <a:rPr lang="en-US" altLang="zh-CN" sz="800"/>
              <a:t>STMIA	                  Store multiple increment after</a:t>
            </a:r>
          </a:p>
          <a:p>
            <a:pPr eaLnBrk="1" hangingPunct="1"/>
            <a:r>
              <a:rPr lang="en-US" altLang="zh-CN" sz="800"/>
              <a:t>PUSH	                  Push multiple registers</a:t>
            </a:r>
          </a:p>
          <a:p>
            <a:pPr eaLnBrk="1" hangingPunct="1"/>
            <a:r>
              <a:rPr lang="en-US" altLang="zh-CN" sz="800"/>
              <a:t>POP	                           Pop multiple registers</a:t>
            </a:r>
            <a:endParaRPr lang="zh-CN" altLang="en-US" sz="800"/>
          </a:p>
        </p:txBody>
      </p:sp>
    </p:spTree>
    <p:extLst>
      <p:ext uri="{BB962C8B-B14F-4D97-AF65-F5344CB8AC3E}">
        <p14:creationId xmlns:p14="http://schemas.microsoft.com/office/powerpoint/2010/main" val="12923222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xfrm>
            <a:off x="992188" y="768350"/>
            <a:ext cx="5114925" cy="3836988"/>
          </a:xfrm>
          <a:ln/>
        </p:spPr>
      </p:sp>
      <p:sp>
        <p:nvSpPr>
          <p:cNvPr id="276483" name="Rectangle 3"/>
          <p:cNvSpPr>
            <a:spLocks noGrp="1" noChangeArrowheads="1"/>
          </p:cNvSpPr>
          <p:nvPr>
            <p:ph type="body" idx="1"/>
          </p:nvPr>
        </p:nvSpPr>
        <p:spPr>
          <a:noFill/>
          <a:ln/>
        </p:spPr>
        <p:txBody>
          <a:bodyPr/>
          <a:lstStyle/>
          <a:p>
            <a:r>
              <a:rPr lang="en-US" altLang="zh-CN" b="1"/>
              <a:t>Other 16-Bit Instructions</a:t>
            </a:r>
          </a:p>
          <a:p>
            <a:pPr eaLnBrk="1" hangingPunct="1"/>
            <a:r>
              <a:rPr lang="en-US" altLang="zh-CN" sz="800"/>
              <a:t>Instruction	                        Function</a:t>
            </a:r>
          </a:p>
          <a:p>
            <a:pPr eaLnBrk="1" hangingPunct="1"/>
            <a:r>
              <a:rPr lang="en-US" altLang="zh-CN" sz="800"/>
              <a:t>SVC	                                 System service call</a:t>
            </a:r>
          </a:p>
          <a:p>
            <a:pPr eaLnBrk="1" hangingPunct="1"/>
            <a:r>
              <a:rPr lang="en-US" altLang="zh-CN" sz="800"/>
              <a:t>BKPT	                                 Breakpoint; if debug is enabled, will enter debug mode (halted), or if debug monitor exception is enabled, will invoke the debug exception; otherwise it will invoke</a:t>
            </a:r>
          </a:p>
          <a:p>
            <a:pPr eaLnBrk="1" hangingPunct="1"/>
            <a:r>
              <a:rPr lang="zh-CN" altLang="en-US" sz="800"/>
              <a:t>                                          </a:t>
            </a:r>
            <a:r>
              <a:rPr lang="en-US" altLang="zh-CN" sz="800"/>
              <a:t>a fault exception</a:t>
            </a:r>
            <a:endParaRPr lang="zh-CN" altLang="en-US" sz="800"/>
          </a:p>
          <a:p>
            <a:pPr eaLnBrk="1" hangingPunct="1"/>
            <a:r>
              <a:rPr lang="en-US" altLang="zh-CN" sz="800"/>
              <a:t>NOP	                                 No operation</a:t>
            </a:r>
          </a:p>
          <a:p>
            <a:pPr eaLnBrk="1" hangingPunct="1"/>
            <a:r>
              <a:rPr lang="en-US" altLang="zh-CN" sz="800"/>
              <a:t>CPSIE	                        Enable PRIMASK (CPSIE i)/FAULTMASK (CPSIE f ) register (set the register to 0)</a:t>
            </a:r>
          </a:p>
          <a:p>
            <a:pPr eaLnBrk="1" hangingPunct="1"/>
            <a:r>
              <a:rPr lang="en-US" altLang="zh-CN" sz="800"/>
              <a:t>CPSID	                        Disable PRIMASK (CPSID i)/ FAULTMASK (CPSID f ) register (set the register to 1)</a:t>
            </a:r>
            <a:endParaRPr lang="zh-CN" altLang="en-US" sz="800"/>
          </a:p>
        </p:txBody>
      </p:sp>
    </p:spTree>
    <p:extLst>
      <p:ext uri="{BB962C8B-B14F-4D97-AF65-F5344CB8AC3E}">
        <p14:creationId xmlns:p14="http://schemas.microsoft.com/office/powerpoint/2010/main" val="1325057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992188" y="768350"/>
            <a:ext cx="5114925" cy="3836988"/>
          </a:xfrm>
          <a:ln/>
        </p:spPr>
      </p:sp>
      <p:sp>
        <p:nvSpPr>
          <p:cNvPr id="190467" name="Rectangle 3"/>
          <p:cNvSpPr>
            <a:spLocks noGrp="1" noChangeArrowheads="1"/>
          </p:cNvSpPr>
          <p:nvPr>
            <p:ph type="body" idx="1"/>
          </p:nvPr>
        </p:nvSpPr>
        <p:spPr>
          <a:noFill/>
          <a:ln/>
        </p:spPr>
        <p:txBody>
          <a:bodyPr/>
          <a:lstStyle/>
          <a:p>
            <a:pPr eaLnBrk="1" hangingPunct="1"/>
            <a:r>
              <a:rPr lang="en-US" altLang="zh-CN" b="1" dirty="0"/>
              <a:t>32</a:t>
            </a:r>
            <a:r>
              <a:rPr lang="zh-CN" altLang="en-US" b="1" dirty="0"/>
              <a:t>位</a:t>
            </a:r>
            <a:r>
              <a:rPr lang="en-US" altLang="zh-CN" b="1" dirty="0"/>
              <a:t>ALU</a:t>
            </a:r>
            <a:r>
              <a:rPr lang="zh-CN" altLang="en-US" b="1" dirty="0"/>
              <a:t>包括单周期</a:t>
            </a:r>
            <a:r>
              <a:rPr lang="en-US" altLang="zh-CN" b="1" dirty="0"/>
              <a:t>32</a:t>
            </a:r>
            <a:r>
              <a:rPr lang="zh-CN" altLang="en-US" b="1" dirty="0"/>
              <a:t>位乘法器和硬件除法器</a:t>
            </a:r>
            <a:endParaRPr lang="en-US" altLang="zh-CN" b="1" dirty="0"/>
          </a:p>
          <a:p>
            <a:pPr eaLnBrk="1" hangingPunct="1"/>
            <a:endParaRPr lang="en-US" altLang="zh-CN" b="1" dirty="0"/>
          </a:p>
          <a:p>
            <a:endParaRPr lang="zh-CN" altLang="en-US" dirty="0"/>
          </a:p>
        </p:txBody>
      </p:sp>
    </p:spTree>
    <p:extLst>
      <p:ext uri="{BB962C8B-B14F-4D97-AF65-F5344CB8AC3E}">
        <p14:creationId xmlns:p14="http://schemas.microsoft.com/office/powerpoint/2010/main" val="3478476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992188" y="768350"/>
            <a:ext cx="5114925" cy="3836988"/>
          </a:xfrm>
          <a:ln/>
        </p:spPr>
      </p:sp>
      <p:sp>
        <p:nvSpPr>
          <p:cNvPr id="277507" name="Rectangle 3"/>
          <p:cNvSpPr>
            <a:spLocks noGrp="1" noChangeArrowheads="1"/>
          </p:cNvSpPr>
          <p:nvPr>
            <p:ph type="body" idx="1"/>
          </p:nvPr>
        </p:nvSpPr>
        <p:spPr>
          <a:noFill/>
          <a:ln/>
        </p:spPr>
        <p:txBody>
          <a:bodyPr/>
          <a:lstStyle/>
          <a:p>
            <a:r>
              <a:rPr lang="en-US" altLang="zh-CN" b="1"/>
              <a:t>32-Bit Data Processing Instructions</a:t>
            </a:r>
          </a:p>
          <a:p>
            <a:pPr eaLnBrk="1" hangingPunct="1"/>
            <a:r>
              <a:rPr lang="en-US" altLang="zh-CN" sz="800"/>
              <a:t>Instruction	          Function</a:t>
            </a:r>
          </a:p>
          <a:p>
            <a:pPr eaLnBrk="1" hangingPunct="1"/>
            <a:r>
              <a:rPr lang="en-US" altLang="zh-CN" sz="800"/>
              <a:t>ADC	                   Add with carry</a:t>
            </a:r>
          </a:p>
          <a:p>
            <a:pPr eaLnBrk="1" hangingPunct="1"/>
            <a:r>
              <a:rPr lang="en-US" altLang="zh-CN" sz="800"/>
              <a:t>ADD	                   Add</a:t>
            </a:r>
          </a:p>
          <a:p>
            <a:pPr eaLnBrk="1" hangingPunct="1"/>
            <a:r>
              <a:rPr lang="en-US" altLang="zh-CN" sz="800"/>
              <a:t>ADDW	          Add wide (#immed_12)</a:t>
            </a:r>
          </a:p>
          <a:p>
            <a:pPr eaLnBrk="1" hangingPunct="1"/>
            <a:r>
              <a:rPr lang="en-US" altLang="zh-CN" sz="800"/>
              <a:t>AND	                   Logical AND</a:t>
            </a:r>
          </a:p>
          <a:p>
            <a:pPr eaLnBrk="1" hangingPunct="1"/>
            <a:r>
              <a:rPr lang="en-US" altLang="zh-CN" sz="800"/>
              <a:t>ASR	                   Arithmetic shift right</a:t>
            </a:r>
          </a:p>
          <a:p>
            <a:pPr eaLnBrk="1" hangingPunct="1"/>
            <a:r>
              <a:rPr lang="en-US" altLang="zh-CN" sz="800"/>
              <a:t>BIC	                   Bit clear (logical AND one value with the logic inversion of another value)</a:t>
            </a:r>
          </a:p>
          <a:p>
            <a:pPr eaLnBrk="1" hangingPunct="1"/>
            <a:r>
              <a:rPr lang="en-US" altLang="zh-CN" sz="800"/>
              <a:t>BFC	                   Bit field clear</a:t>
            </a:r>
          </a:p>
          <a:p>
            <a:pPr eaLnBrk="1" hangingPunct="1"/>
            <a:r>
              <a:rPr lang="en-US" altLang="zh-CN" sz="800"/>
              <a:t>CMP	                   Compare (compare two data and update flags)</a:t>
            </a:r>
          </a:p>
          <a:p>
            <a:pPr eaLnBrk="1" hangingPunct="1"/>
            <a:r>
              <a:rPr lang="en-US" altLang="zh-CN" sz="800"/>
              <a:t>CLZ	                   Count lead zero</a:t>
            </a:r>
          </a:p>
          <a:p>
            <a:pPr eaLnBrk="1" hangingPunct="1"/>
            <a:r>
              <a:rPr lang="en-US" altLang="zh-CN" sz="800"/>
              <a:t>EOR	                   Exclusive OR</a:t>
            </a:r>
          </a:p>
          <a:p>
            <a:pPr eaLnBrk="1" hangingPunct="1"/>
            <a:r>
              <a:rPr lang="en-US" altLang="zh-CN" sz="800"/>
              <a:t>LSL	                   Logical shift left</a:t>
            </a:r>
          </a:p>
          <a:p>
            <a:pPr eaLnBrk="1" hangingPunct="1"/>
            <a:r>
              <a:rPr lang="en-US" altLang="zh-CN" sz="800"/>
              <a:t>LSR	                   Logical shift right</a:t>
            </a:r>
          </a:p>
          <a:p>
            <a:pPr eaLnBrk="1" hangingPunct="1"/>
            <a:r>
              <a:rPr lang="en-US" altLang="zh-CN" sz="800"/>
              <a:t>MLA	                   Multiply accumulate</a:t>
            </a:r>
            <a:endParaRPr lang="zh-CN" altLang="en-US" sz="800"/>
          </a:p>
        </p:txBody>
      </p:sp>
    </p:spTree>
    <p:extLst>
      <p:ext uri="{BB962C8B-B14F-4D97-AF65-F5344CB8AC3E}">
        <p14:creationId xmlns:p14="http://schemas.microsoft.com/office/powerpoint/2010/main" val="2405361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992188" y="768350"/>
            <a:ext cx="5114925" cy="3836988"/>
          </a:xfrm>
          <a:ln/>
        </p:spPr>
      </p:sp>
      <p:sp>
        <p:nvSpPr>
          <p:cNvPr id="278531" name="Rectangle 3"/>
          <p:cNvSpPr>
            <a:spLocks noGrp="1" noChangeArrowheads="1"/>
          </p:cNvSpPr>
          <p:nvPr>
            <p:ph type="body" idx="1"/>
          </p:nvPr>
        </p:nvSpPr>
        <p:spPr>
          <a:noFill/>
          <a:ln/>
        </p:spPr>
        <p:txBody>
          <a:bodyPr/>
          <a:lstStyle/>
          <a:p>
            <a:pPr eaLnBrk="1" hangingPunct="1"/>
            <a:r>
              <a:rPr lang="en-US" altLang="zh-CN" sz="800"/>
              <a:t>MSL	              Multiply and subtract</a:t>
            </a:r>
          </a:p>
          <a:p>
            <a:pPr eaLnBrk="1" hangingPunct="1"/>
            <a:r>
              <a:rPr lang="en-US" altLang="zh-CN" sz="800"/>
              <a:t>MOV	              Move</a:t>
            </a:r>
          </a:p>
          <a:p>
            <a:pPr eaLnBrk="1" hangingPunct="1"/>
            <a:r>
              <a:rPr lang="en-US" altLang="zh-CN" sz="800"/>
              <a:t>MVN	              Move negative</a:t>
            </a:r>
          </a:p>
          <a:p>
            <a:pPr eaLnBrk="1" hangingPunct="1"/>
            <a:r>
              <a:rPr lang="en-US" altLang="zh-CN" sz="800"/>
              <a:t>MUL	              Multiply</a:t>
            </a:r>
          </a:p>
          <a:p>
            <a:pPr eaLnBrk="1" hangingPunct="1"/>
            <a:r>
              <a:rPr lang="en-US" altLang="zh-CN" sz="800"/>
              <a:t>ORR	              Logical OR</a:t>
            </a:r>
          </a:p>
          <a:p>
            <a:pPr eaLnBrk="1" hangingPunct="1"/>
            <a:r>
              <a:rPr lang="en-US" altLang="zh-CN" sz="800"/>
              <a:t>ORN	              Logical OR NOT</a:t>
            </a:r>
          </a:p>
          <a:p>
            <a:pPr eaLnBrk="1" hangingPunct="1"/>
            <a:r>
              <a:rPr lang="en-US" altLang="zh-CN" sz="800"/>
              <a:t>RBIT	              Reverse bit</a:t>
            </a:r>
          </a:p>
          <a:p>
            <a:pPr eaLnBrk="1" hangingPunct="1"/>
            <a:r>
              <a:rPr lang="en-US" altLang="zh-CN" sz="800"/>
              <a:t>REV	              Byte reserve word</a:t>
            </a:r>
          </a:p>
          <a:p>
            <a:pPr eaLnBrk="1" hangingPunct="1"/>
            <a:r>
              <a:rPr lang="en-US" altLang="zh-CN" sz="800"/>
              <a:t>ROR	              Rotate right register</a:t>
            </a:r>
          </a:p>
          <a:p>
            <a:pPr eaLnBrk="1" hangingPunct="1"/>
            <a:r>
              <a:rPr lang="en-US" altLang="zh-CN" sz="800"/>
              <a:t>RSB	              Reverse subtract</a:t>
            </a:r>
          </a:p>
          <a:p>
            <a:pPr eaLnBrk="1" hangingPunct="1"/>
            <a:r>
              <a:rPr lang="en-US" altLang="zh-CN" sz="800"/>
              <a:t>RRX	              Rotate right extended</a:t>
            </a:r>
          </a:p>
          <a:p>
            <a:pPr eaLnBrk="1" hangingPunct="1"/>
            <a:r>
              <a:rPr lang="en-US" altLang="zh-CN" sz="800"/>
              <a:t>SBFX	              Signed bit field extract</a:t>
            </a:r>
          </a:p>
          <a:p>
            <a:pPr eaLnBrk="1" hangingPunct="1"/>
            <a:r>
              <a:rPr lang="en-US" altLang="zh-CN" sz="800"/>
              <a:t>SDIV	              Signed divide</a:t>
            </a:r>
            <a:endParaRPr lang="zh-CN" altLang="en-US" sz="800"/>
          </a:p>
        </p:txBody>
      </p:sp>
    </p:spTree>
    <p:extLst>
      <p:ext uri="{BB962C8B-B14F-4D97-AF65-F5344CB8AC3E}">
        <p14:creationId xmlns:p14="http://schemas.microsoft.com/office/powerpoint/2010/main" val="33602837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xfrm>
            <a:off x="992188" y="768350"/>
            <a:ext cx="5114925" cy="3836988"/>
          </a:xfrm>
          <a:ln/>
        </p:spPr>
      </p:sp>
      <p:sp>
        <p:nvSpPr>
          <p:cNvPr id="279555" name="Rectangle 3"/>
          <p:cNvSpPr>
            <a:spLocks noGrp="1" noChangeArrowheads="1"/>
          </p:cNvSpPr>
          <p:nvPr>
            <p:ph type="body" idx="1"/>
          </p:nvPr>
        </p:nvSpPr>
        <p:spPr>
          <a:noFill/>
          <a:ln/>
        </p:spPr>
        <p:txBody>
          <a:bodyPr/>
          <a:lstStyle/>
          <a:p>
            <a:pPr eaLnBrk="1" hangingPunct="1"/>
            <a:r>
              <a:rPr lang="en-US" altLang="zh-CN" sz="800" dirty="0"/>
              <a:t>SMLAL	       Signed multiply accumulate long</a:t>
            </a:r>
          </a:p>
          <a:p>
            <a:pPr eaLnBrk="1" hangingPunct="1"/>
            <a:r>
              <a:rPr lang="en-US" altLang="zh-CN" sz="800" dirty="0"/>
              <a:t>SMULL	       Signed multiply long</a:t>
            </a:r>
          </a:p>
          <a:p>
            <a:pPr eaLnBrk="1" hangingPunct="1"/>
            <a:r>
              <a:rPr lang="en-US" altLang="zh-CN" sz="800" dirty="0"/>
              <a:t>SSAT	                Signed saturate</a:t>
            </a:r>
          </a:p>
          <a:p>
            <a:pPr eaLnBrk="1" hangingPunct="1"/>
            <a:r>
              <a:rPr lang="en-US" altLang="zh-CN" sz="800" dirty="0"/>
              <a:t>SBC	                Subtract with carry</a:t>
            </a:r>
          </a:p>
          <a:p>
            <a:pPr eaLnBrk="1" hangingPunct="1"/>
            <a:r>
              <a:rPr lang="en-US" altLang="zh-CN" sz="800" dirty="0"/>
              <a:t>SUB	                Subtract</a:t>
            </a:r>
          </a:p>
          <a:p>
            <a:pPr eaLnBrk="1" hangingPunct="1"/>
            <a:r>
              <a:rPr lang="en-US" altLang="zh-CN" sz="800" dirty="0"/>
              <a:t>SUBW	       Subtract wide (#immed_12)</a:t>
            </a:r>
          </a:p>
          <a:p>
            <a:pPr eaLnBrk="1" hangingPunct="1"/>
            <a:r>
              <a:rPr lang="en-US" altLang="zh-CN" sz="800" dirty="0"/>
              <a:t>SXTB	                Sign extend byte</a:t>
            </a:r>
          </a:p>
          <a:p>
            <a:pPr eaLnBrk="1" hangingPunct="1"/>
            <a:r>
              <a:rPr lang="en-US" altLang="zh-CN" sz="800" dirty="0"/>
              <a:t>TEQ	                Test equivalent (use as logical exclusive OR; flags are updated but result is not stored)</a:t>
            </a:r>
          </a:p>
          <a:p>
            <a:pPr eaLnBrk="1" hangingPunct="1"/>
            <a:r>
              <a:rPr lang="en-US" altLang="zh-CN" sz="800" dirty="0"/>
              <a:t>TST	                Test (use as logical AND; Z flag is updated but AND result is not stored)</a:t>
            </a:r>
          </a:p>
          <a:p>
            <a:pPr eaLnBrk="1" hangingPunct="1"/>
            <a:r>
              <a:rPr lang="en-US" altLang="zh-CN" sz="800" dirty="0"/>
              <a:t>UBFX	                Unsigned bit field extract</a:t>
            </a:r>
          </a:p>
          <a:p>
            <a:pPr eaLnBrk="1" hangingPunct="1"/>
            <a:r>
              <a:rPr lang="en-US" altLang="zh-CN" sz="800" dirty="0"/>
              <a:t>USAT	                Unsigned saturate</a:t>
            </a:r>
          </a:p>
          <a:p>
            <a:pPr eaLnBrk="1" hangingPunct="1"/>
            <a:r>
              <a:rPr lang="en-US" altLang="zh-CN" sz="800" dirty="0"/>
              <a:t>UXTB	                Unsigned extend byte</a:t>
            </a:r>
          </a:p>
          <a:p>
            <a:pPr eaLnBrk="1" hangingPunct="1"/>
            <a:r>
              <a:rPr lang="en-US" altLang="zh-CN" sz="800" dirty="0"/>
              <a:t>UXTH	                Unsigned extend half word</a:t>
            </a:r>
            <a:endParaRPr lang="zh-CN" altLang="en-US" sz="800" dirty="0"/>
          </a:p>
        </p:txBody>
      </p:sp>
    </p:spTree>
    <p:extLst>
      <p:ext uri="{BB962C8B-B14F-4D97-AF65-F5344CB8AC3E}">
        <p14:creationId xmlns:p14="http://schemas.microsoft.com/office/powerpoint/2010/main" val="23714658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992188" y="768350"/>
            <a:ext cx="5114925" cy="3836988"/>
          </a:xfrm>
          <a:ln/>
        </p:spPr>
      </p:sp>
      <p:sp>
        <p:nvSpPr>
          <p:cNvPr id="280579" name="Rectangle 3"/>
          <p:cNvSpPr>
            <a:spLocks noGrp="1" noChangeArrowheads="1"/>
          </p:cNvSpPr>
          <p:nvPr>
            <p:ph type="body" idx="1"/>
          </p:nvPr>
        </p:nvSpPr>
        <p:spPr>
          <a:noFill/>
          <a:ln/>
        </p:spPr>
        <p:txBody>
          <a:bodyPr/>
          <a:lstStyle/>
          <a:p>
            <a:r>
              <a:rPr lang="en-US" altLang="zh-CN" b="1"/>
              <a:t>32-Bit Load and Store Instructions</a:t>
            </a:r>
          </a:p>
          <a:p>
            <a:pPr eaLnBrk="1" hangingPunct="1"/>
            <a:r>
              <a:rPr lang="en-US" altLang="zh-CN" sz="800"/>
              <a:t>Instruction  	                   Function</a:t>
            </a:r>
          </a:p>
          <a:p>
            <a:pPr eaLnBrk="1" hangingPunct="1"/>
            <a:r>
              <a:rPr lang="en-US" altLang="zh-CN" sz="800"/>
              <a:t>LDR	                            Load word data from memory to register</a:t>
            </a:r>
          </a:p>
          <a:p>
            <a:pPr eaLnBrk="1" hangingPunct="1"/>
            <a:r>
              <a:rPr lang="en-US" altLang="zh-CN" sz="800"/>
              <a:t>LDRB	                            Load byte data from memory to register</a:t>
            </a:r>
          </a:p>
          <a:p>
            <a:pPr eaLnBrk="1" hangingPunct="1"/>
            <a:r>
              <a:rPr lang="en-US" altLang="zh-CN" sz="800"/>
              <a:t>LDRH	                            Load half word data from memory to register</a:t>
            </a:r>
          </a:p>
          <a:p>
            <a:pPr eaLnBrk="1" hangingPunct="1"/>
            <a:r>
              <a:rPr lang="en-US" altLang="zh-CN" sz="800"/>
              <a:t>LDRSB	                   Load byte data from memory, sign extend it, and put it to register</a:t>
            </a:r>
          </a:p>
          <a:p>
            <a:pPr eaLnBrk="1" hangingPunct="1"/>
            <a:r>
              <a:rPr lang="en-US" altLang="zh-CN" sz="800"/>
              <a:t>LDRSH	                   Load half word data from memory, sign extend it, and put it to register</a:t>
            </a:r>
          </a:p>
          <a:p>
            <a:pPr eaLnBrk="1" hangingPunct="1"/>
            <a:r>
              <a:rPr lang="en-US" altLang="zh-CN" sz="800"/>
              <a:t>LDM	                            LDM Load multiple data from memory to registers</a:t>
            </a:r>
          </a:p>
          <a:p>
            <a:pPr eaLnBrk="1" hangingPunct="1"/>
            <a:r>
              <a:rPr lang="en-US" altLang="zh-CN" sz="800"/>
              <a:t>LDRD	                            LDRD Load double word data from memory to registers</a:t>
            </a:r>
          </a:p>
          <a:p>
            <a:pPr eaLnBrk="1" hangingPunct="1"/>
            <a:r>
              <a:rPr lang="en-US" altLang="zh-CN" sz="800"/>
              <a:t>STR	                            STR Store word to memory</a:t>
            </a:r>
          </a:p>
          <a:p>
            <a:pPr eaLnBrk="1" hangingPunct="1"/>
            <a:r>
              <a:rPr lang="en-US" altLang="zh-CN" sz="800"/>
              <a:t>STM	                            Store multiple words from registers to memory</a:t>
            </a:r>
          </a:p>
          <a:p>
            <a:pPr eaLnBrk="1" hangingPunct="1"/>
            <a:r>
              <a:rPr lang="en-US" altLang="zh-CN" sz="800"/>
              <a:t>STRD	                            Store double word data from registers to memory</a:t>
            </a:r>
          </a:p>
          <a:p>
            <a:pPr eaLnBrk="1" hangingPunct="1"/>
            <a:r>
              <a:rPr lang="en-US" altLang="zh-CN" sz="800"/>
              <a:t>PUSH	                   Push multiple registers</a:t>
            </a:r>
          </a:p>
          <a:p>
            <a:pPr eaLnBrk="1" hangingPunct="1"/>
            <a:r>
              <a:rPr lang="en-US" altLang="zh-CN" sz="800"/>
              <a:t>POP	                            Pop multiple registers</a:t>
            </a:r>
            <a:endParaRPr lang="zh-CN" altLang="en-US" sz="800"/>
          </a:p>
        </p:txBody>
      </p:sp>
    </p:spTree>
    <p:extLst>
      <p:ext uri="{BB962C8B-B14F-4D97-AF65-F5344CB8AC3E}">
        <p14:creationId xmlns:p14="http://schemas.microsoft.com/office/powerpoint/2010/main" val="3047404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xfrm>
            <a:off x="992188" y="768350"/>
            <a:ext cx="5114925" cy="3836988"/>
          </a:xfrm>
          <a:ln/>
        </p:spPr>
      </p:sp>
      <p:sp>
        <p:nvSpPr>
          <p:cNvPr id="281603" name="Rectangle 3"/>
          <p:cNvSpPr>
            <a:spLocks noGrp="1" noChangeArrowheads="1"/>
          </p:cNvSpPr>
          <p:nvPr>
            <p:ph type="body" idx="1"/>
          </p:nvPr>
        </p:nvSpPr>
        <p:spPr>
          <a:noFill/>
          <a:ln/>
        </p:spPr>
        <p:txBody>
          <a:bodyPr/>
          <a:lstStyle/>
          <a:p>
            <a:r>
              <a:rPr lang="en-US" altLang="zh-CN" b="1" dirty="0"/>
              <a:t>32-Bit Branch Instructions</a:t>
            </a:r>
          </a:p>
          <a:p>
            <a:pPr eaLnBrk="1" hangingPunct="1"/>
            <a:r>
              <a:rPr lang="en-US" altLang="zh-CN" sz="800" dirty="0"/>
              <a:t>Instruction	             Function</a:t>
            </a:r>
          </a:p>
          <a:p>
            <a:pPr eaLnBrk="1" hangingPunct="1"/>
            <a:r>
              <a:rPr lang="en-US" altLang="zh-CN" sz="800" dirty="0"/>
              <a:t>B	                      Branch</a:t>
            </a:r>
          </a:p>
          <a:p>
            <a:pPr eaLnBrk="1" hangingPunct="1"/>
            <a:r>
              <a:rPr lang="en-US" altLang="zh-CN" sz="800" dirty="0"/>
              <a:t>BL	                      Branch and link</a:t>
            </a:r>
          </a:p>
          <a:p>
            <a:pPr eaLnBrk="1" hangingPunct="1"/>
            <a:r>
              <a:rPr lang="en-US" altLang="zh-CN" sz="800" dirty="0"/>
              <a:t>TBB	                      Table branch byte; forward branch using a table of single byte offset</a:t>
            </a:r>
          </a:p>
          <a:p>
            <a:pPr eaLnBrk="1" hangingPunct="1"/>
            <a:r>
              <a:rPr lang="en-US" altLang="zh-CN" sz="800" dirty="0"/>
              <a:t>TBH	                      Table branch half word; forward branch using a table of half word offset</a:t>
            </a:r>
          </a:p>
          <a:p>
            <a:pPr eaLnBrk="1" hangingPunct="1"/>
            <a:r>
              <a:rPr lang="en-US" altLang="zh-CN" b="1" dirty="0"/>
              <a:t>Other 32-Bit Instructions</a:t>
            </a:r>
          </a:p>
          <a:p>
            <a:pPr eaLnBrk="1" hangingPunct="1"/>
            <a:r>
              <a:rPr lang="en-US" altLang="zh-CN" sz="800" dirty="0"/>
              <a:t>Instruction	              Function</a:t>
            </a:r>
          </a:p>
          <a:p>
            <a:pPr eaLnBrk="1" hangingPunct="1"/>
            <a:r>
              <a:rPr lang="en-US" altLang="zh-CN" sz="800" dirty="0"/>
              <a:t>LDREX  	              Exclusive load word</a:t>
            </a:r>
          </a:p>
          <a:p>
            <a:pPr eaLnBrk="1" hangingPunct="1"/>
            <a:r>
              <a:rPr lang="en-US" altLang="zh-CN" sz="800" dirty="0"/>
              <a:t>STREX	              Exclusive store word</a:t>
            </a:r>
            <a:endParaRPr lang="zh-CN" altLang="en-US" sz="800" dirty="0"/>
          </a:p>
        </p:txBody>
      </p:sp>
    </p:spTree>
    <p:extLst>
      <p:ext uri="{BB962C8B-B14F-4D97-AF65-F5344CB8AC3E}">
        <p14:creationId xmlns:p14="http://schemas.microsoft.com/office/powerpoint/2010/main" val="115761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xfrm>
            <a:off x="992188" y="768350"/>
            <a:ext cx="5114925" cy="3836988"/>
          </a:xfrm>
          <a:ln/>
        </p:spPr>
      </p:sp>
      <p:sp>
        <p:nvSpPr>
          <p:cNvPr id="282627" name="Rectangle 3"/>
          <p:cNvSpPr>
            <a:spLocks noGrp="1" noChangeArrowheads="1"/>
          </p:cNvSpPr>
          <p:nvPr>
            <p:ph type="body" idx="1"/>
          </p:nvPr>
        </p:nvSpPr>
        <p:spPr>
          <a:noFill/>
          <a:ln/>
        </p:spPr>
        <p:txBody>
          <a:bodyPr/>
          <a:lstStyle/>
          <a:p>
            <a:pPr eaLnBrk="1" hangingPunct="1"/>
            <a:r>
              <a:rPr lang="en-US" altLang="zh-CN" sz="800"/>
              <a:t>CLREX 	         Clear the local exclusive access record of local processor</a:t>
            </a:r>
          </a:p>
          <a:p>
            <a:pPr eaLnBrk="1" hangingPunct="1"/>
            <a:r>
              <a:rPr lang="en-US" altLang="zh-CN" sz="800"/>
              <a:t>MRS	                  Move special register to general-purpose register</a:t>
            </a:r>
          </a:p>
          <a:p>
            <a:pPr eaLnBrk="1" hangingPunct="1"/>
            <a:r>
              <a:rPr lang="en-US" altLang="zh-CN" sz="800"/>
              <a:t>MSR	                  Move to special register from general-purpose register</a:t>
            </a:r>
          </a:p>
          <a:p>
            <a:pPr eaLnBrk="1" hangingPunct="1"/>
            <a:r>
              <a:rPr lang="en-US" altLang="zh-CN" sz="800"/>
              <a:t>NOP	                  No operation</a:t>
            </a:r>
          </a:p>
          <a:p>
            <a:pPr eaLnBrk="1" hangingPunct="1"/>
            <a:r>
              <a:rPr lang="en-US" altLang="zh-CN" sz="800"/>
              <a:t>SEV	                  Send event</a:t>
            </a:r>
          </a:p>
          <a:p>
            <a:pPr eaLnBrk="1" hangingPunct="1"/>
            <a:r>
              <a:rPr lang="en-US" altLang="zh-CN" sz="800"/>
              <a:t>WFE	                  Sleep and wake for event</a:t>
            </a:r>
          </a:p>
          <a:p>
            <a:pPr eaLnBrk="1" hangingPunct="1"/>
            <a:r>
              <a:rPr lang="en-US" altLang="zh-CN" sz="800"/>
              <a:t>WFI	                  Sleep and wake for interrupt</a:t>
            </a:r>
          </a:p>
          <a:p>
            <a:pPr eaLnBrk="1" hangingPunct="1"/>
            <a:r>
              <a:rPr lang="en-US" altLang="zh-CN" sz="800"/>
              <a:t>ISB	                  Instruction synchronization barrier</a:t>
            </a:r>
          </a:p>
          <a:p>
            <a:pPr eaLnBrk="1" hangingPunct="1"/>
            <a:r>
              <a:rPr lang="en-US" altLang="zh-CN" sz="800"/>
              <a:t>DSB	                  Data synchronization barrier</a:t>
            </a:r>
          </a:p>
          <a:p>
            <a:pPr eaLnBrk="1" hangingPunct="1"/>
            <a:r>
              <a:rPr lang="en-US" altLang="zh-CN" sz="800"/>
              <a:t>DMB	                  Data memory barrier</a:t>
            </a:r>
            <a:endParaRPr lang="zh-CN" altLang="en-US" sz="800"/>
          </a:p>
        </p:txBody>
      </p:sp>
    </p:spTree>
    <p:extLst>
      <p:ext uri="{BB962C8B-B14F-4D97-AF65-F5344CB8AC3E}">
        <p14:creationId xmlns:p14="http://schemas.microsoft.com/office/powerpoint/2010/main" val="943055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xfrm>
            <a:off x="992188" y="768350"/>
            <a:ext cx="5114925" cy="3836988"/>
          </a:xfrm>
          <a:ln/>
        </p:spPr>
      </p:sp>
      <p:sp>
        <p:nvSpPr>
          <p:cNvPr id="283651" name="Rectangle 3"/>
          <p:cNvSpPr>
            <a:spLocks noGrp="1" noChangeArrowheads="1"/>
          </p:cNvSpPr>
          <p:nvPr>
            <p:ph type="body" idx="1"/>
          </p:nvPr>
        </p:nvSpPr>
        <p:spPr>
          <a:noFill/>
          <a:ln/>
        </p:spPr>
        <p:txBody>
          <a:bodyPr/>
          <a:lstStyle/>
          <a:p>
            <a:pPr eaLnBrk="1" hangingPunct="1">
              <a:spcBef>
                <a:spcPct val="50000"/>
              </a:spcBef>
            </a:pPr>
            <a:r>
              <a:rPr lang="en-US" altLang="zh-CN" sz="1500" b="1" dirty="0"/>
              <a:t>8.6.3 Instruction Descriptions</a:t>
            </a:r>
          </a:p>
          <a:p>
            <a:pPr eaLnBrk="1" hangingPunct="1">
              <a:spcBef>
                <a:spcPct val="50000"/>
              </a:spcBef>
            </a:pPr>
            <a:r>
              <a:rPr lang="en-US" altLang="zh-CN" sz="1400" b="1" dirty="0"/>
              <a:t>8.6.3.1 Assembler Language: Moving Data</a:t>
            </a:r>
          </a:p>
          <a:p>
            <a:pPr eaLnBrk="1" hangingPunct="1">
              <a:spcBef>
                <a:spcPct val="50000"/>
              </a:spcBef>
            </a:pPr>
            <a:r>
              <a:rPr lang="en-US" altLang="zh-CN" dirty="0"/>
              <a:t>Data transfers can be of one of the following types:</a:t>
            </a:r>
          </a:p>
          <a:p>
            <a:pPr eaLnBrk="1" hangingPunct="1">
              <a:spcBef>
                <a:spcPct val="50000"/>
              </a:spcBef>
            </a:pPr>
            <a:r>
              <a:rPr lang="en-US" altLang="zh-CN" dirty="0"/>
              <a:t>               1. Moving data between register and register</a:t>
            </a:r>
          </a:p>
          <a:p>
            <a:pPr eaLnBrk="1" hangingPunct="1">
              <a:spcBef>
                <a:spcPct val="50000"/>
              </a:spcBef>
            </a:pPr>
            <a:endParaRPr lang="en-US" altLang="zh-CN" dirty="0"/>
          </a:p>
          <a:p>
            <a:pPr eaLnBrk="1" hangingPunct="1">
              <a:spcBef>
                <a:spcPct val="50000"/>
              </a:spcBef>
            </a:pPr>
            <a:r>
              <a:rPr lang="en-US" altLang="zh-CN" dirty="0"/>
              <a:t>               2. Moving data between memory and register</a:t>
            </a:r>
          </a:p>
          <a:p>
            <a:pPr eaLnBrk="1" hangingPunct="1">
              <a:spcBef>
                <a:spcPct val="50000"/>
              </a:spcBef>
            </a:pPr>
            <a:endParaRPr lang="en-US" altLang="zh-CN" dirty="0"/>
          </a:p>
          <a:p>
            <a:pPr eaLnBrk="1" hangingPunct="1">
              <a:spcBef>
                <a:spcPct val="50000"/>
              </a:spcBef>
            </a:pPr>
            <a:r>
              <a:rPr lang="en-US" altLang="zh-CN" dirty="0"/>
              <a:t>               3. Moving data between special register and register</a:t>
            </a:r>
          </a:p>
          <a:p>
            <a:pPr eaLnBrk="1" hangingPunct="1">
              <a:spcBef>
                <a:spcPct val="50000"/>
              </a:spcBef>
            </a:pPr>
            <a:endParaRPr lang="en-US" altLang="zh-CN" dirty="0"/>
          </a:p>
          <a:p>
            <a:pPr eaLnBrk="1" hangingPunct="1">
              <a:spcBef>
                <a:spcPct val="50000"/>
              </a:spcBef>
            </a:pPr>
            <a:r>
              <a:rPr lang="en-US" altLang="zh-CN" dirty="0"/>
              <a:t>               4. Moving an immediate data value into a register</a:t>
            </a:r>
            <a:endParaRPr lang="en-US" altLang="zh-CN" sz="1000" dirty="0"/>
          </a:p>
          <a:p>
            <a:endParaRPr lang="zh-CN" altLang="en-US" dirty="0"/>
          </a:p>
        </p:txBody>
      </p:sp>
    </p:spTree>
    <p:extLst>
      <p:ext uri="{BB962C8B-B14F-4D97-AF65-F5344CB8AC3E}">
        <p14:creationId xmlns:p14="http://schemas.microsoft.com/office/powerpoint/2010/main" val="30763852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xfrm>
            <a:off x="992188" y="768350"/>
            <a:ext cx="5114925" cy="3836988"/>
          </a:xfrm>
          <a:ln/>
        </p:spPr>
      </p:sp>
      <p:sp>
        <p:nvSpPr>
          <p:cNvPr id="284675" name="Rectangle 3"/>
          <p:cNvSpPr>
            <a:spLocks noGrp="1" noChangeArrowheads="1"/>
          </p:cNvSpPr>
          <p:nvPr>
            <p:ph type="body" idx="1"/>
          </p:nvPr>
        </p:nvSpPr>
        <p:spPr>
          <a:noFill/>
          <a:ln/>
        </p:spPr>
        <p:txBody>
          <a:bodyPr/>
          <a:lstStyle/>
          <a:p>
            <a:r>
              <a:rPr lang="en-US" altLang="zh-CN">
                <a:solidFill>
                  <a:srgbClr val="133984"/>
                </a:solidFill>
              </a:rPr>
              <a:t>The basic instructions for accessing memory are Load and Store.</a:t>
            </a:r>
          </a:p>
          <a:p>
            <a:r>
              <a:rPr lang="en-US" altLang="zh-CN" b="1"/>
              <a:t>Commonly Used Memory Access Instructions</a:t>
            </a:r>
          </a:p>
          <a:p>
            <a:pPr eaLnBrk="1" hangingPunct="1"/>
            <a:r>
              <a:rPr lang="en-US" altLang="zh-CN" sz="800"/>
              <a:t>Example	                                      Description</a:t>
            </a:r>
          </a:p>
          <a:p>
            <a:pPr eaLnBrk="1" hangingPunct="1"/>
            <a:r>
              <a:rPr lang="en-US" altLang="zh-CN" sz="800"/>
              <a:t>LDRB Rd, [Rn, #offset] 	                    Read byte from memory location Rn + offset</a:t>
            </a:r>
          </a:p>
          <a:p>
            <a:pPr eaLnBrk="1" hangingPunct="1"/>
            <a:r>
              <a:rPr lang="en-US" altLang="zh-CN" sz="800"/>
              <a:t>LDRH Rd, [Rn, #offset] 	                    Read half-word from memory location Rn + offset</a:t>
            </a:r>
          </a:p>
          <a:p>
            <a:pPr eaLnBrk="1" hangingPunct="1"/>
            <a:r>
              <a:rPr lang="en-US" altLang="zh-CN" sz="800"/>
              <a:t>LDR Rd, [Rn, #offset] 	                    Read word from memory location Rn + offset</a:t>
            </a:r>
          </a:p>
          <a:p>
            <a:pPr eaLnBrk="1" hangingPunct="1"/>
            <a:r>
              <a:rPr lang="en-US" altLang="zh-CN" sz="800"/>
              <a:t>LDRD Rd1,Rd2, [Rn, #offset] 	           Read double word from memory location Rn + offset</a:t>
            </a:r>
          </a:p>
          <a:p>
            <a:pPr eaLnBrk="1" hangingPunct="1"/>
            <a:r>
              <a:rPr lang="en-US" altLang="zh-CN" sz="800"/>
              <a:t>STRB Rd, [Rn, #offset] 	                    Store byte to memory location Rn + offset</a:t>
            </a:r>
          </a:p>
          <a:p>
            <a:pPr eaLnBrk="1" hangingPunct="1"/>
            <a:r>
              <a:rPr lang="en-US" altLang="zh-CN" sz="800"/>
              <a:t>STRH Rd, [Rn, #offset] 	                    Store half word to memory location Rn + offset</a:t>
            </a:r>
          </a:p>
          <a:p>
            <a:pPr eaLnBrk="1" hangingPunct="1"/>
            <a:r>
              <a:rPr lang="en-US" altLang="zh-CN" sz="800"/>
              <a:t>STR Rd, [Rn, #offset] 	                    Store word to memory location Rn + offset</a:t>
            </a:r>
          </a:p>
          <a:p>
            <a:pPr eaLnBrk="1" hangingPunct="1"/>
            <a:r>
              <a:rPr lang="en-US" altLang="zh-CN" sz="800"/>
              <a:t>STRD Rd1,Rd2, [Rn, #offset] 	           Store double word to memory location Rn + offset</a:t>
            </a:r>
            <a:endParaRPr lang="zh-CN" altLang="en-US" sz="800"/>
          </a:p>
        </p:txBody>
      </p:sp>
    </p:spTree>
    <p:extLst>
      <p:ext uri="{BB962C8B-B14F-4D97-AF65-F5344CB8AC3E}">
        <p14:creationId xmlns:p14="http://schemas.microsoft.com/office/powerpoint/2010/main" val="3996435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xfrm>
            <a:off x="992188" y="768350"/>
            <a:ext cx="5114925" cy="3836988"/>
          </a:xfrm>
          <a:ln/>
        </p:spPr>
      </p:sp>
      <p:sp>
        <p:nvSpPr>
          <p:cNvPr id="285699" name="Rectangle 3"/>
          <p:cNvSpPr>
            <a:spLocks noGrp="1" noChangeArrowheads="1"/>
          </p:cNvSpPr>
          <p:nvPr>
            <p:ph type="body" idx="1"/>
          </p:nvPr>
        </p:nvSpPr>
        <p:spPr>
          <a:noFill/>
          <a:ln/>
        </p:spPr>
        <p:txBody>
          <a:bodyPr/>
          <a:lstStyle/>
          <a:p>
            <a:pPr eaLnBrk="1" hangingPunct="1"/>
            <a:r>
              <a:rPr lang="en-US" altLang="zh-CN" dirty="0"/>
              <a:t>Multiple Load and Store operations:</a:t>
            </a:r>
          </a:p>
          <a:p>
            <a:pPr eaLnBrk="1" hangingPunct="1"/>
            <a:r>
              <a:rPr lang="en-US" altLang="zh-CN" dirty="0"/>
              <a:t>LDM (Load Multiple); STM (Store Multiple).</a:t>
            </a:r>
          </a:p>
          <a:p>
            <a:r>
              <a:rPr lang="en-US" altLang="zh-CN" b="1" dirty="0"/>
              <a:t>Multiple Memory Access Instructions</a:t>
            </a:r>
          </a:p>
          <a:p>
            <a:pPr eaLnBrk="1" hangingPunct="1"/>
            <a:r>
              <a:rPr lang="en-US" altLang="zh-CN" sz="800" dirty="0"/>
              <a:t>Example 	                                       Description</a:t>
            </a:r>
          </a:p>
          <a:p>
            <a:pPr eaLnBrk="1" hangingPunct="1"/>
            <a:r>
              <a:rPr lang="en-US" altLang="zh-CN" sz="800" dirty="0"/>
              <a:t>LDMIA Rd!, &lt;</a:t>
            </a:r>
            <a:r>
              <a:rPr lang="en-US" altLang="zh-CN" sz="800" dirty="0" err="1"/>
              <a:t>reg</a:t>
            </a:r>
            <a:r>
              <a:rPr lang="en-US" altLang="zh-CN" sz="800" dirty="0"/>
              <a:t> list&gt; 	                     Read multiple words from memory location specified by Rd.</a:t>
            </a:r>
          </a:p>
          <a:p>
            <a:pPr eaLnBrk="1" hangingPunct="1"/>
            <a:r>
              <a:rPr lang="en-US" altLang="zh-CN" sz="800" dirty="0"/>
              <a:t>STMIA Rd!, &lt;</a:t>
            </a:r>
            <a:r>
              <a:rPr lang="en-US" altLang="zh-CN" sz="800" dirty="0" err="1"/>
              <a:t>reg</a:t>
            </a:r>
            <a:r>
              <a:rPr lang="en-US" altLang="zh-CN" sz="800" dirty="0"/>
              <a:t> list&gt; 	                     Store multiple words to memory location specified by Rd. </a:t>
            </a:r>
          </a:p>
          <a:p>
            <a:pPr eaLnBrk="1" hangingPunct="1"/>
            <a:r>
              <a:rPr lang="en-US" altLang="zh-CN" sz="800" dirty="0"/>
              <a:t>LDMIA.W Rd(!),&lt;</a:t>
            </a:r>
            <a:r>
              <a:rPr lang="en-US" altLang="zh-CN" sz="800" dirty="0" err="1"/>
              <a:t>reg</a:t>
            </a:r>
            <a:r>
              <a:rPr lang="en-US" altLang="zh-CN" sz="800" dirty="0"/>
              <a:t> list&gt; 	            Read multiple words from memory location specified by Rd. </a:t>
            </a:r>
          </a:p>
          <a:p>
            <a:pPr eaLnBrk="1" hangingPunct="1"/>
            <a:r>
              <a:rPr lang="en-US" altLang="zh-CN" sz="800" dirty="0"/>
              <a:t>LDMDB.W Rd(!), &lt;</a:t>
            </a:r>
            <a:r>
              <a:rPr lang="en-US" altLang="zh-CN" sz="800" dirty="0" err="1"/>
              <a:t>reg</a:t>
            </a:r>
            <a:r>
              <a:rPr lang="en-US" altLang="zh-CN" sz="800" dirty="0"/>
              <a:t> list&gt; 	            Read multiple words from memory location specified by Rd. </a:t>
            </a:r>
          </a:p>
          <a:p>
            <a:pPr eaLnBrk="1" hangingPunct="1"/>
            <a:r>
              <a:rPr lang="en-US" altLang="zh-CN" sz="800" dirty="0"/>
              <a:t>STMIA.W Rd(!), &lt;</a:t>
            </a:r>
            <a:r>
              <a:rPr lang="en-US" altLang="zh-CN" sz="800" dirty="0" err="1"/>
              <a:t>reg</a:t>
            </a:r>
            <a:r>
              <a:rPr lang="en-US" altLang="zh-CN" sz="800" dirty="0"/>
              <a:t> list&gt; 	            Write multiple words to memory location specified by Rd. </a:t>
            </a:r>
          </a:p>
          <a:p>
            <a:pPr eaLnBrk="1" hangingPunct="1"/>
            <a:r>
              <a:rPr lang="en-US" altLang="zh-CN" sz="800" dirty="0"/>
              <a:t>STMDB.W Rd(!), &lt;</a:t>
            </a:r>
            <a:r>
              <a:rPr lang="en-US" altLang="zh-CN" sz="800" dirty="0" err="1"/>
              <a:t>reg</a:t>
            </a:r>
            <a:r>
              <a:rPr lang="en-US" altLang="zh-CN" sz="800" dirty="0"/>
              <a:t> list&gt; 	            Write multiple words to memory location specified by Rd. </a:t>
            </a:r>
            <a:endParaRPr lang="zh-CN" altLang="en-US" sz="800" dirty="0"/>
          </a:p>
        </p:txBody>
      </p:sp>
    </p:spTree>
    <p:extLst>
      <p:ext uri="{BB962C8B-B14F-4D97-AF65-F5344CB8AC3E}">
        <p14:creationId xmlns:p14="http://schemas.microsoft.com/office/powerpoint/2010/main" val="39206938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992188" y="768350"/>
            <a:ext cx="5114925" cy="3836988"/>
          </a:xfrm>
          <a:ln/>
        </p:spPr>
      </p:sp>
      <p:sp>
        <p:nvSpPr>
          <p:cNvPr id="286723" name="Rectangle 3"/>
          <p:cNvSpPr>
            <a:spLocks noGrp="1" noChangeArrowheads="1"/>
          </p:cNvSpPr>
          <p:nvPr>
            <p:ph type="body" idx="1"/>
          </p:nvPr>
        </p:nvSpPr>
        <p:spPr>
          <a:noFill/>
          <a:ln/>
        </p:spPr>
        <p:txBody>
          <a:bodyPr/>
          <a:lstStyle/>
          <a:p>
            <a:pPr eaLnBrk="1" hangingPunct="1">
              <a:spcBef>
                <a:spcPct val="50000"/>
              </a:spcBef>
            </a:pPr>
            <a:r>
              <a:rPr lang="en-US" altLang="zh-CN" sz="1400"/>
              <a:t>The exclamation mark (!) specifies whether the register </a:t>
            </a:r>
            <a:r>
              <a:rPr lang="en-US" altLang="zh-CN" sz="1400" i="1"/>
              <a:t>Rd </a:t>
            </a:r>
            <a:r>
              <a:rPr lang="en-US" altLang="zh-CN" sz="1400"/>
              <a:t>should be updated after the instruction is completed. </a:t>
            </a:r>
          </a:p>
          <a:p>
            <a:pPr eaLnBrk="1" hangingPunct="1">
              <a:spcBef>
                <a:spcPct val="50000"/>
              </a:spcBef>
            </a:pPr>
            <a:r>
              <a:rPr lang="en-US" altLang="zh-CN" sz="1400"/>
              <a:t>If R8 equals 0x8000: </a:t>
            </a:r>
          </a:p>
          <a:p>
            <a:pPr eaLnBrk="1" hangingPunct="1">
              <a:spcBef>
                <a:spcPct val="50000"/>
              </a:spcBef>
            </a:pPr>
            <a:r>
              <a:rPr lang="en-US" altLang="zh-CN"/>
              <a:t>  STMIA.W   R8!,     {R0-R3}      ; R8 changed to 0x8010 after store  </a:t>
            </a:r>
          </a:p>
          <a:p>
            <a:pPr eaLnBrk="1" hangingPunct="1"/>
            <a:r>
              <a:rPr lang="en-US" altLang="zh-CN"/>
              <a:t>                                                   ; (increment by 4 words)</a:t>
            </a:r>
          </a:p>
          <a:p>
            <a:pPr eaLnBrk="1" hangingPunct="1"/>
            <a:r>
              <a:rPr lang="en-US" altLang="zh-CN"/>
              <a:t>  STMIA.W   R8 ,     {R0-R3}      ; R8 unchanged after store</a:t>
            </a:r>
          </a:p>
          <a:p>
            <a:pPr eaLnBrk="1" hangingPunct="1">
              <a:spcBef>
                <a:spcPct val="50000"/>
              </a:spcBef>
            </a:pPr>
            <a:r>
              <a:rPr lang="en-US" altLang="zh-CN" sz="1400"/>
              <a:t>ARM processors support memory accesses with pre-indexing and post-indexing.</a:t>
            </a:r>
          </a:p>
          <a:p>
            <a:pPr eaLnBrk="1" hangingPunct="1">
              <a:spcBef>
                <a:spcPct val="50000"/>
              </a:spcBef>
            </a:pPr>
            <a:r>
              <a:rPr lang="en-US" altLang="zh-CN"/>
              <a:t>  LDR.W       R0,     [R1, #offset]!      ; Read memory[R1+offset], with R1</a:t>
            </a:r>
          </a:p>
          <a:p>
            <a:pPr eaLnBrk="1" hangingPunct="1"/>
            <a:r>
              <a:rPr lang="en-US" altLang="zh-CN"/>
              <a:t>                                                          ; update to R1+offset</a:t>
            </a:r>
          </a:p>
          <a:p>
            <a:pPr eaLnBrk="1" hangingPunct="1">
              <a:spcBef>
                <a:spcPct val="50000"/>
              </a:spcBef>
            </a:pPr>
            <a:r>
              <a:rPr lang="en-US" altLang="zh-CN" sz="1400"/>
              <a:t>The use of the ! indicates the update of base register R1. </a:t>
            </a:r>
          </a:p>
          <a:p>
            <a:endParaRPr lang="zh-CN" altLang="en-US"/>
          </a:p>
        </p:txBody>
      </p:sp>
    </p:spTree>
    <p:extLst>
      <p:ext uri="{BB962C8B-B14F-4D97-AF65-F5344CB8AC3E}">
        <p14:creationId xmlns:p14="http://schemas.microsoft.com/office/powerpoint/2010/main" val="393919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noTextEdit="1"/>
          </p:cNvSpPr>
          <p:nvPr>
            <p:ph type="sldImg"/>
          </p:nvPr>
        </p:nvSpPr>
        <p:spPr>
          <a:xfrm>
            <a:off x="992188" y="768350"/>
            <a:ext cx="5114925" cy="3836988"/>
          </a:xfrm>
          <a:ln/>
        </p:spPr>
      </p:sp>
      <p:sp>
        <p:nvSpPr>
          <p:cNvPr id="191491"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034926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xfrm>
            <a:off x="992188" y="768350"/>
            <a:ext cx="5114925" cy="3836988"/>
          </a:xfrm>
          <a:ln/>
        </p:spPr>
      </p:sp>
      <p:sp>
        <p:nvSpPr>
          <p:cNvPr id="287747" name="Rectangle 3"/>
          <p:cNvSpPr>
            <a:spLocks noGrp="1" noChangeArrowheads="1"/>
          </p:cNvSpPr>
          <p:nvPr>
            <p:ph type="body" idx="1"/>
          </p:nvPr>
        </p:nvSpPr>
        <p:spPr>
          <a:noFill/>
          <a:ln/>
        </p:spPr>
        <p:txBody>
          <a:bodyPr/>
          <a:lstStyle/>
          <a:p>
            <a:r>
              <a:rPr lang="en-US" altLang="zh-CN" b="1"/>
              <a:t>Examples of Pre-Indexing Memory Access Instructions</a:t>
            </a:r>
          </a:p>
          <a:p>
            <a:pPr eaLnBrk="1" hangingPunct="1"/>
            <a:r>
              <a:rPr lang="en-US" altLang="zh-CN" sz="900"/>
              <a:t>Example 	                                            Description</a:t>
            </a:r>
          </a:p>
          <a:p>
            <a:pPr eaLnBrk="1" hangingPunct="1"/>
            <a:r>
              <a:rPr lang="en-US" altLang="zh-CN" sz="900"/>
              <a:t>LDR.W Rd, [Rn, #offset]! </a:t>
            </a:r>
          </a:p>
          <a:p>
            <a:pPr eaLnBrk="1" hangingPunct="1"/>
            <a:r>
              <a:rPr lang="en-US" altLang="zh-CN" sz="900"/>
              <a:t>LDRB.W Rd, [Rn, #offset]! </a:t>
            </a:r>
          </a:p>
          <a:p>
            <a:pPr eaLnBrk="1" hangingPunct="1"/>
            <a:r>
              <a:rPr lang="en-US" altLang="zh-CN" sz="900"/>
              <a:t>LDRH.W Rd, [Rn, #offset]!</a:t>
            </a:r>
          </a:p>
          <a:p>
            <a:pPr eaLnBrk="1" hangingPunct="1"/>
            <a:r>
              <a:rPr lang="en-US" altLang="zh-CN" sz="900"/>
              <a:t>LDRD.W Rd1,Rd2,[Rn, #offset]!                Pre-indexing load instructions for various sizes (word, byte, half word, and double word)</a:t>
            </a:r>
          </a:p>
          <a:p>
            <a:pPr eaLnBrk="1" hangingPunct="1"/>
            <a:r>
              <a:rPr lang="en-US" altLang="zh-CN" sz="900"/>
              <a:t>	</a:t>
            </a:r>
            <a:endParaRPr lang="zh-CN" altLang="en-US" sz="900"/>
          </a:p>
          <a:p>
            <a:pPr eaLnBrk="1" hangingPunct="1"/>
            <a:r>
              <a:rPr lang="en-US" altLang="zh-CN" sz="900"/>
              <a:t>LDRSB.W Rd, [Rn, #offset]! </a:t>
            </a:r>
          </a:p>
          <a:p>
            <a:pPr eaLnBrk="1" hangingPunct="1"/>
            <a:r>
              <a:rPr lang="en-US" altLang="zh-CN" sz="900"/>
              <a:t>LDRSH.W Rd, [Rn, #offset]! 	                 Pre-indexing load instructions for various sizes with sign extend (byte, half word)</a:t>
            </a:r>
          </a:p>
          <a:p>
            <a:pPr eaLnBrk="1" hangingPunct="1"/>
            <a:endParaRPr lang="en-US" altLang="zh-CN" sz="900"/>
          </a:p>
          <a:p>
            <a:pPr eaLnBrk="1" hangingPunct="1"/>
            <a:r>
              <a:rPr lang="en-US" altLang="zh-CN" sz="900"/>
              <a:t>STR.W Rd, [Rn, #offset]! </a:t>
            </a:r>
          </a:p>
          <a:p>
            <a:pPr eaLnBrk="1" hangingPunct="1"/>
            <a:r>
              <a:rPr lang="en-US" altLang="zh-CN" sz="900"/>
              <a:t>STRB.W Rd, [Rn, #offset]! </a:t>
            </a:r>
          </a:p>
          <a:p>
            <a:pPr eaLnBrk="1" hangingPunct="1"/>
            <a:r>
              <a:rPr lang="en-US" altLang="zh-CN" sz="900"/>
              <a:t>STRH.W Rd, [Rn, #offset]!</a:t>
            </a:r>
          </a:p>
          <a:p>
            <a:pPr eaLnBrk="1" hangingPunct="1"/>
            <a:r>
              <a:rPr lang="en-US" altLang="zh-CN" sz="900"/>
              <a:t>STRD.W Rd1, Rd2,[Rn, #offset]!	Pre-indexing store instructions for various sizes (word, byte, half word, and double word)</a:t>
            </a:r>
          </a:p>
          <a:p>
            <a:endParaRPr lang="zh-CN" altLang="en-US" b="1"/>
          </a:p>
        </p:txBody>
      </p:sp>
    </p:spTree>
    <p:extLst>
      <p:ext uri="{BB962C8B-B14F-4D97-AF65-F5344CB8AC3E}">
        <p14:creationId xmlns:p14="http://schemas.microsoft.com/office/powerpoint/2010/main" val="2286157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xfrm>
            <a:off x="992188" y="768350"/>
            <a:ext cx="5114925" cy="3836988"/>
          </a:xfrm>
          <a:ln/>
        </p:spPr>
      </p:sp>
      <p:sp>
        <p:nvSpPr>
          <p:cNvPr id="288771" name="Rectangle 3"/>
          <p:cNvSpPr>
            <a:spLocks noGrp="1" noChangeArrowheads="1"/>
          </p:cNvSpPr>
          <p:nvPr>
            <p:ph type="body" idx="1"/>
          </p:nvPr>
        </p:nvSpPr>
        <p:spPr>
          <a:noFill/>
          <a:ln/>
        </p:spPr>
        <p:txBody>
          <a:bodyPr/>
          <a:lstStyle/>
          <a:p>
            <a:pPr eaLnBrk="1" hangingPunct="1">
              <a:spcBef>
                <a:spcPct val="50000"/>
              </a:spcBef>
            </a:pPr>
            <a:r>
              <a:rPr lang="en-US" altLang="zh-CN" sz="1400"/>
              <a:t>Post-indexing memory access:</a:t>
            </a:r>
          </a:p>
          <a:p>
            <a:pPr eaLnBrk="1" hangingPunct="1">
              <a:spcBef>
                <a:spcPct val="50000"/>
              </a:spcBef>
            </a:pPr>
            <a:r>
              <a:rPr lang="en-US" altLang="zh-CN" sz="1400"/>
              <a:t>  </a:t>
            </a:r>
            <a:r>
              <a:rPr lang="en-US" altLang="zh-CN"/>
              <a:t>LDR.W    R0, [R1],   #offset       ; Read memory[R1], with R1  </a:t>
            </a:r>
          </a:p>
          <a:p>
            <a:pPr eaLnBrk="1" hangingPunct="1"/>
            <a:r>
              <a:rPr lang="en-US" altLang="zh-CN"/>
              <a:t>                                                     ; updated to R1+offset</a:t>
            </a:r>
          </a:p>
          <a:p>
            <a:r>
              <a:rPr lang="en-US" altLang="zh-CN" b="1"/>
              <a:t>Table 4.17 Examples of Post-Indexing Memory Access Instructions</a:t>
            </a:r>
          </a:p>
          <a:p>
            <a:pPr eaLnBrk="1" hangingPunct="1"/>
            <a:r>
              <a:rPr lang="en-US" altLang="zh-CN" sz="800"/>
              <a:t>Example 	                                                Description</a:t>
            </a:r>
          </a:p>
          <a:p>
            <a:pPr eaLnBrk="1" hangingPunct="1"/>
            <a:r>
              <a:rPr lang="en-US" altLang="zh-CN" sz="800"/>
              <a:t>LDR.W Rd, [Rn, #offset]</a:t>
            </a:r>
          </a:p>
          <a:p>
            <a:pPr eaLnBrk="1" hangingPunct="1"/>
            <a:r>
              <a:rPr lang="en-US" altLang="zh-CN" sz="800"/>
              <a:t>LDRB.W Rd, [Rn, #offset] </a:t>
            </a:r>
          </a:p>
          <a:p>
            <a:pPr eaLnBrk="1" hangingPunct="1"/>
            <a:r>
              <a:rPr lang="en-US" altLang="zh-CN" sz="800"/>
              <a:t>LDRH.W Rd, [Rn, #offset]</a:t>
            </a:r>
          </a:p>
          <a:p>
            <a:pPr eaLnBrk="1" hangingPunct="1"/>
            <a:r>
              <a:rPr lang="en-US" altLang="zh-CN" sz="800"/>
              <a:t>LDRD.W Rd1,Rd2,[Rn, #offset]	                     Post-indexing load instructions for various sizes (word, byte, half word, and double word)</a:t>
            </a:r>
          </a:p>
          <a:p>
            <a:pPr eaLnBrk="1" hangingPunct="1"/>
            <a:endParaRPr lang="zh-CN" altLang="en-US" sz="800"/>
          </a:p>
          <a:p>
            <a:pPr eaLnBrk="1" hangingPunct="1"/>
            <a:r>
              <a:rPr lang="en-US" altLang="zh-CN" sz="800"/>
              <a:t>LDRSB.W Rd, [Rn, #offset] </a:t>
            </a:r>
          </a:p>
          <a:p>
            <a:pPr eaLnBrk="1" hangingPunct="1"/>
            <a:r>
              <a:rPr lang="en-US" altLang="zh-CN" sz="800"/>
              <a:t>LDRSH.W Rd, [Rn, #offset]	                     Post-indexing load instructions for various sizes with sign extend (byte, half word)</a:t>
            </a:r>
          </a:p>
          <a:p>
            <a:pPr eaLnBrk="1" hangingPunct="1"/>
            <a:endParaRPr lang="en-US" altLang="zh-CN" sz="800"/>
          </a:p>
          <a:p>
            <a:pPr eaLnBrk="1" hangingPunct="1"/>
            <a:r>
              <a:rPr lang="en-US" altLang="zh-CN" sz="800"/>
              <a:t>STR.W Rd, [Rn, #offset]</a:t>
            </a:r>
          </a:p>
          <a:p>
            <a:pPr eaLnBrk="1" hangingPunct="1"/>
            <a:r>
              <a:rPr lang="en-US" altLang="zh-CN" sz="800"/>
              <a:t>STRB.W Rd, [Rn, #offset] </a:t>
            </a:r>
          </a:p>
          <a:p>
            <a:pPr eaLnBrk="1" hangingPunct="1"/>
            <a:r>
              <a:rPr lang="en-US" altLang="zh-CN" sz="800"/>
              <a:t>STRH.W Rd, [Rn, #offset]</a:t>
            </a:r>
          </a:p>
          <a:p>
            <a:pPr eaLnBrk="1" hangingPunct="1"/>
            <a:r>
              <a:rPr lang="en-US" altLang="zh-CN" sz="800"/>
              <a:t>STRD.W Rd1, Rd2,[Rn, #offset]	            Post-indexing store instructions for various sizes (word, byte, half word, and double word)</a:t>
            </a:r>
          </a:p>
          <a:p>
            <a:endParaRPr lang="zh-CN" altLang="en-US" b="1"/>
          </a:p>
        </p:txBody>
      </p:sp>
    </p:spTree>
    <p:extLst>
      <p:ext uri="{BB962C8B-B14F-4D97-AF65-F5344CB8AC3E}">
        <p14:creationId xmlns:p14="http://schemas.microsoft.com/office/powerpoint/2010/main" val="13348195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xfrm>
            <a:off x="992188" y="768350"/>
            <a:ext cx="5114925" cy="3836988"/>
          </a:xfrm>
          <a:ln/>
        </p:spPr>
      </p:sp>
      <p:sp>
        <p:nvSpPr>
          <p:cNvPr id="289795" name="Rectangle 3"/>
          <p:cNvSpPr>
            <a:spLocks noGrp="1" noChangeArrowheads="1"/>
          </p:cNvSpPr>
          <p:nvPr>
            <p:ph type="body" idx="1"/>
          </p:nvPr>
        </p:nvSpPr>
        <p:spPr>
          <a:noFill/>
          <a:ln/>
        </p:spPr>
        <p:txBody>
          <a:bodyPr/>
          <a:lstStyle/>
          <a:p>
            <a:pPr eaLnBrk="1" hangingPunct="1">
              <a:spcBef>
                <a:spcPct val="50000"/>
              </a:spcBef>
            </a:pPr>
            <a:r>
              <a:rPr lang="en-US" altLang="zh-CN" sz="1400"/>
              <a:t>Usually a PUSH instruction will have a corresponding POP with the same register list, but this is not always necessary.</a:t>
            </a:r>
          </a:p>
          <a:p>
            <a:pPr eaLnBrk="1" hangingPunct="1">
              <a:spcBef>
                <a:spcPct val="50000"/>
              </a:spcBef>
            </a:pPr>
            <a:r>
              <a:rPr lang="en-US" altLang="zh-CN" sz="1400"/>
              <a:t>  </a:t>
            </a:r>
            <a:r>
              <a:rPr lang="en-US" altLang="zh-CN"/>
              <a:t>PUSH    {R0-R3, LR}     ; Save register contents at beginning of subroutine </a:t>
            </a:r>
          </a:p>
          <a:p>
            <a:pPr eaLnBrk="1" hangingPunct="1"/>
            <a:r>
              <a:rPr lang="en-US" altLang="zh-CN"/>
              <a:t>  ....                                  ; Processing </a:t>
            </a:r>
          </a:p>
          <a:p>
            <a:pPr eaLnBrk="1" hangingPunct="1"/>
            <a:r>
              <a:rPr lang="en-US" altLang="zh-CN"/>
              <a:t>  POP      {R0-R3, PC}     ; restore registers and return</a:t>
            </a:r>
          </a:p>
          <a:p>
            <a:pPr eaLnBrk="1" hangingPunct="1">
              <a:spcBef>
                <a:spcPct val="50000"/>
              </a:spcBef>
            </a:pPr>
            <a:r>
              <a:rPr lang="en-US" altLang="zh-CN" sz="1400"/>
              <a:t>Moving immediate data into a register:</a:t>
            </a:r>
          </a:p>
          <a:p>
            <a:pPr eaLnBrk="1" hangingPunct="1">
              <a:spcBef>
                <a:spcPct val="50000"/>
              </a:spcBef>
            </a:pPr>
            <a:r>
              <a:rPr lang="en-US" altLang="zh-CN" sz="1400"/>
              <a:t>  </a:t>
            </a:r>
            <a:r>
              <a:rPr lang="en-US" altLang="zh-CN"/>
              <a:t>MOV R0,   #0x12      ; Set R0 to 0x12</a:t>
            </a:r>
          </a:p>
          <a:p>
            <a:pPr eaLnBrk="1" hangingPunct="1">
              <a:spcBef>
                <a:spcPct val="50000"/>
              </a:spcBef>
            </a:pPr>
            <a:r>
              <a:rPr lang="en-US" altLang="zh-CN" sz="1400"/>
              <a:t>For a larger value (over 8 bits), you might need to use a Thumb-2 move instruction.</a:t>
            </a:r>
          </a:p>
          <a:p>
            <a:pPr eaLnBrk="1" hangingPunct="1">
              <a:spcBef>
                <a:spcPct val="50000"/>
              </a:spcBef>
            </a:pPr>
            <a:r>
              <a:rPr lang="en-US" altLang="zh-CN" sz="1400"/>
              <a:t>  </a:t>
            </a:r>
            <a:r>
              <a:rPr lang="en-US" altLang="zh-CN"/>
              <a:t>MOVW.W      R0,#0x789A       ; Set R0 to 0x789A</a:t>
            </a:r>
            <a:endParaRPr lang="zh-CN" altLang="en-US"/>
          </a:p>
        </p:txBody>
      </p:sp>
    </p:spTree>
    <p:extLst>
      <p:ext uri="{BB962C8B-B14F-4D97-AF65-F5344CB8AC3E}">
        <p14:creationId xmlns:p14="http://schemas.microsoft.com/office/powerpoint/2010/main" val="1537839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xfrm>
            <a:off x="992188" y="768350"/>
            <a:ext cx="5114925" cy="3836988"/>
          </a:xfrm>
          <a:ln/>
        </p:spPr>
      </p:sp>
      <p:sp>
        <p:nvSpPr>
          <p:cNvPr id="290819" name="Rectangle 3"/>
          <p:cNvSpPr>
            <a:spLocks noGrp="1" noChangeArrowheads="1"/>
          </p:cNvSpPr>
          <p:nvPr>
            <p:ph type="body" idx="1"/>
          </p:nvPr>
        </p:nvSpPr>
        <p:spPr>
          <a:noFill/>
          <a:ln/>
        </p:spPr>
        <p:txBody>
          <a:bodyPr/>
          <a:lstStyle/>
          <a:p>
            <a:pPr eaLnBrk="1" hangingPunct="1">
              <a:spcBef>
                <a:spcPct val="50000"/>
              </a:spcBef>
            </a:pPr>
            <a:r>
              <a:rPr lang="en-US" altLang="zh-CN"/>
              <a:t>You can also use LDR (a pseudo instruction provided in ARM assembler):</a:t>
            </a:r>
          </a:p>
          <a:p>
            <a:pPr eaLnBrk="1" hangingPunct="1">
              <a:spcBef>
                <a:spcPct val="50000"/>
              </a:spcBef>
            </a:pPr>
            <a:r>
              <a:rPr lang="en-US" altLang="zh-CN"/>
              <a:t>  </a:t>
            </a:r>
            <a:r>
              <a:rPr lang="en-US" altLang="zh-CN" sz="1000"/>
              <a:t>LDR   R0,    =0x3456789A</a:t>
            </a:r>
          </a:p>
          <a:p>
            <a:pPr eaLnBrk="1" hangingPunct="1">
              <a:spcBef>
                <a:spcPct val="50000"/>
              </a:spcBef>
            </a:pPr>
            <a:r>
              <a:rPr lang="en-US" altLang="zh-CN"/>
              <a:t>This is not a real assembler command, but the ARM assembler will convert it into a PC relative load instruction to produce the required data.</a:t>
            </a:r>
          </a:p>
          <a:p>
            <a:pPr eaLnBrk="1" hangingPunct="1">
              <a:spcBef>
                <a:spcPct val="50000"/>
              </a:spcBef>
            </a:pPr>
            <a:r>
              <a:rPr lang="en-US" altLang="zh-CN"/>
              <a:t>For LDR, if the address is a program address value, it will automatically set the LSB to 1.</a:t>
            </a:r>
          </a:p>
          <a:p>
            <a:pPr eaLnBrk="1" hangingPunct="1">
              <a:spcBef>
                <a:spcPct val="50000"/>
              </a:spcBef>
            </a:pPr>
            <a:r>
              <a:rPr lang="en-US" altLang="zh-CN"/>
              <a:t>  </a:t>
            </a:r>
            <a:r>
              <a:rPr lang="en-US" altLang="zh-CN" sz="1000"/>
              <a:t>LDR        R0,        =address1     ; R0 set to 0x4001</a:t>
            </a:r>
          </a:p>
          <a:p>
            <a:pPr eaLnBrk="1" hangingPunct="1"/>
            <a:r>
              <a:rPr lang="en-US" altLang="zh-CN" sz="1000"/>
              <a:t>  ... </a:t>
            </a:r>
          </a:p>
          <a:p>
            <a:pPr eaLnBrk="1" hangingPunct="1"/>
            <a:r>
              <a:rPr lang="en-US" altLang="zh-CN" sz="1000"/>
              <a:t>address1</a:t>
            </a:r>
          </a:p>
          <a:p>
            <a:pPr eaLnBrk="1" hangingPunct="1"/>
            <a:r>
              <a:rPr lang="en-US" altLang="zh-CN" sz="1000"/>
              <a:t>0x4000:   MOV    R0,   R1   ; address1 contains program code</a:t>
            </a:r>
          </a:p>
          <a:p>
            <a:pPr eaLnBrk="1" hangingPunct="1"/>
            <a:r>
              <a:rPr lang="en-US" altLang="zh-CN" sz="1000"/>
              <a:t>  ...</a:t>
            </a:r>
          </a:p>
          <a:p>
            <a:endParaRPr lang="zh-CN" altLang="en-US"/>
          </a:p>
        </p:txBody>
      </p:sp>
    </p:spTree>
    <p:extLst>
      <p:ext uri="{BB962C8B-B14F-4D97-AF65-F5344CB8AC3E}">
        <p14:creationId xmlns:p14="http://schemas.microsoft.com/office/powerpoint/2010/main" val="35724850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92188" y="768350"/>
            <a:ext cx="5114925" cy="3836988"/>
          </a:xfrm>
          <a:ln/>
        </p:spPr>
      </p:sp>
      <p:sp>
        <p:nvSpPr>
          <p:cNvPr id="291843" name="Rectangle 3"/>
          <p:cNvSpPr>
            <a:spLocks noGrp="1" noChangeArrowheads="1"/>
          </p:cNvSpPr>
          <p:nvPr>
            <p:ph type="body" idx="1"/>
          </p:nvPr>
        </p:nvSpPr>
        <p:spPr>
          <a:noFill/>
          <a:ln/>
        </p:spPr>
        <p:txBody>
          <a:bodyPr/>
          <a:lstStyle/>
          <a:p>
            <a:pPr eaLnBrk="1" hangingPunct="1">
              <a:spcBef>
                <a:spcPct val="50000"/>
              </a:spcBef>
            </a:pPr>
            <a:r>
              <a:rPr lang="en-US" altLang="zh-CN" sz="1400"/>
              <a:t>If </a:t>
            </a:r>
            <a:r>
              <a:rPr lang="en-US" altLang="zh-CN" sz="1400" i="1"/>
              <a:t>address1 </a:t>
            </a:r>
            <a:r>
              <a:rPr lang="en-US" altLang="zh-CN" sz="1400"/>
              <a:t>is a data address, LSB will not be changed.</a:t>
            </a:r>
          </a:p>
          <a:p>
            <a:pPr eaLnBrk="1" hangingPunct="1">
              <a:spcBef>
                <a:spcPct val="50000"/>
              </a:spcBef>
            </a:pPr>
            <a:r>
              <a:rPr lang="en-US" altLang="zh-CN" sz="1400"/>
              <a:t>  </a:t>
            </a:r>
            <a:r>
              <a:rPr lang="en-US" altLang="zh-CN"/>
              <a:t>LDR   R0,   =address1    ; R0 set to 0x4000</a:t>
            </a:r>
          </a:p>
          <a:p>
            <a:pPr eaLnBrk="1" hangingPunct="1"/>
            <a:r>
              <a:rPr lang="en-US" altLang="zh-CN"/>
              <a:t>  ...</a:t>
            </a:r>
          </a:p>
          <a:p>
            <a:pPr eaLnBrk="1" hangingPunct="1"/>
            <a:r>
              <a:rPr lang="en-US" altLang="zh-CN"/>
              <a:t>address1</a:t>
            </a:r>
          </a:p>
          <a:p>
            <a:pPr eaLnBrk="1" hangingPunct="1"/>
            <a:r>
              <a:rPr lang="en-US" altLang="zh-CN"/>
              <a:t>0x4000:  DCD 0x0    ; address1 contains data</a:t>
            </a:r>
          </a:p>
          <a:p>
            <a:pPr eaLnBrk="1" hangingPunct="1"/>
            <a:r>
              <a:rPr lang="en-US" altLang="zh-CN"/>
              <a:t>  ...</a:t>
            </a:r>
          </a:p>
          <a:p>
            <a:pPr eaLnBrk="1" hangingPunct="1">
              <a:spcBef>
                <a:spcPct val="50000"/>
              </a:spcBef>
            </a:pPr>
            <a:r>
              <a:rPr lang="en-US" altLang="zh-CN" sz="1400"/>
              <a:t>For ADR, you can load the address value of a program code into a register without setting the LSB automatically.</a:t>
            </a:r>
          </a:p>
          <a:p>
            <a:pPr eaLnBrk="1" hangingPunct="1">
              <a:spcBef>
                <a:spcPct val="50000"/>
              </a:spcBef>
            </a:pPr>
            <a:r>
              <a:rPr lang="en-US" altLang="zh-CN" sz="1400"/>
              <a:t>  </a:t>
            </a:r>
            <a:r>
              <a:rPr lang="en-US" altLang="zh-CN"/>
              <a:t>ADR R0, address1</a:t>
            </a:r>
          </a:p>
          <a:p>
            <a:pPr eaLnBrk="1" hangingPunct="1"/>
            <a:r>
              <a:rPr lang="en-US" altLang="zh-CN"/>
              <a:t>  ...</a:t>
            </a:r>
          </a:p>
          <a:p>
            <a:pPr eaLnBrk="1" hangingPunct="1"/>
            <a:r>
              <a:rPr lang="en-US" altLang="zh-CN"/>
              <a:t>address1</a:t>
            </a:r>
          </a:p>
          <a:p>
            <a:pPr eaLnBrk="1" hangingPunct="1"/>
            <a:r>
              <a:rPr lang="en-US" altLang="zh-CN"/>
              <a:t>0x4000: MOV  R0,  R1    ; address1 contains program code</a:t>
            </a:r>
          </a:p>
          <a:p>
            <a:pPr eaLnBrk="1" hangingPunct="1"/>
            <a:r>
              <a:rPr lang="en-US" altLang="zh-CN"/>
              <a:t>  ...</a:t>
            </a:r>
          </a:p>
          <a:p>
            <a:endParaRPr lang="zh-CN" altLang="en-US"/>
          </a:p>
        </p:txBody>
      </p:sp>
    </p:spTree>
    <p:extLst>
      <p:ext uri="{BB962C8B-B14F-4D97-AF65-F5344CB8AC3E}">
        <p14:creationId xmlns:p14="http://schemas.microsoft.com/office/powerpoint/2010/main" val="9856786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xfrm>
            <a:off x="992188" y="768350"/>
            <a:ext cx="5114925" cy="3836988"/>
          </a:xfrm>
          <a:ln/>
        </p:spPr>
      </p:sp>
      <p:sp>
        <p:nvSpPr>
          <p:cNvPr id="292867" name="Rectangle 3"/>
          <p:cNvSpPr>
            <a:spLocks noGrp="1" noChangeArrowheads="1"/>
          </p:cNvSpPr>
          <p:nvPr>
            <p:ph type="body" idx="1"/>
          </p:nvPr>
        </p:nvSpPr>
        <p:spPr>
          <a:noFill/>
          <a:ln/>
        </p:spPr>
        <p:txBody>
          <a:bodyPr/>
          <a:lstStyle/>
          <a:p>
            <a:pPr eaLnBrk="1" hangingPunct="1">
              <a:spcBef>
                <a:spcPct val="50000"/>
              </a:spcBef>
            </a:pPr>
            <a:r>
              <a:rPr lang="en-US" altLang="zh-CN" sz="1400" b="1" dirty="0"/>
              <a:t>8.6.3.2 Assembler Language: Processing Data</a:t>
            </a:r>
          </a:p>
          <a:p>
            <a:pPr eaLnBrk="1" hangingPunct="1">
              <a:spcBef>
                <a:spcPct val="50000"/>
              </a:spcBef>
            </a:pPr>
            <a:r>
              <a:rPr lang="en-US" altLang="zh-CN" dirty="0"/>
              <a:t>Many data operation instructions can have multiple instruction formats. </a:t>
            </a:r>
          </a:p>
          <a:p>
            <a:pPr eaLnBrk="1" hangingPunct="1">
              <a:spcBef>
                <a:spcPct val="50000"/>
              </a:spcBef>
            </a:pPr>
            <a:r>
              <a:rPr lang="en-US" altLang="zh-CN" b="1" dirty="0">
                <a:solidFill>
                  <a:srgbClr val="7F4D78"/>
                </a:solidFill>
              </a:rPr>
              <a:t>            Example:</a:t>
            </a:r>
            <a:r>
              <a:rPr lang="en-US" altLang="zh-CN" dirty="0">
                <a:solidFill>
                  <a:srgbClr val="FF3300"/>
                </a:solidFill>
              </a:rPr>
              <a:t> ADD</a:t>
            </a:r>
          </a:p>
          <a:p>
            <a:pPr eaLnBrk="1" hangingPunct="1">
              <a:spcBef>
                <a:spcPct val="50000"/>
              </a:spcBef>
            </a:pPr>
            <a:r>
              <a:rPr lang="en-US" altLang="zh-CN" dirty="0"/>
              <a:t>  </a:t>
            </a:r>
            <a:r>
              <a:rPr lang="en-US" altLang="zh-CN" sz="1000" dirty="0"/>
              <a:t>ADD R0,   R1               ; R0 = R0 + R1</a:t>
            </a:r>
          </a:p>
          <a:p>
            <a:pPr eaLnBrk="1" hangingPunct="1"/>
            <a:r>
              <a:rPr lang="en-US" altLang="zh-CN" sz="1000" dirty="0"/>
              <a:t>  ADD R0,   #0x12          ; R0 = R0 + 0x12</a:t>
            </a:r>
          </a:p>
          <a:p>
            <a:pPr eaLnBrk="1" hangingPunct="1"/>
            <a:r>
              <a:rPr lang="en-US" altLang="zh-CN" sz="1000" dirty="0"/>
              <a:t>  ADD.W     R0, R1, R2  ; R0 = R1 + R2</a:t>
            </a:r>
          </a:p>
          <a:p>
            <a:pPr eaLnBrk="1" hangingPunct="1">
              <a:spcBef>
                <a:spcPct val="50000"/>
              </a:spcBef>
            </a:pPr>
            <a:r>
              <a:rPr lang="en-US" altLang="zh-CN" dirty="0"/>
              <a:t>When 16-bit Thumb code is used, an ADD instruction changes the flags in the PSR.</a:t>
            </a:r>
          </a:p>
          <a:p>
            <a:pPr eaLnBrk="1" hangingPunct="1">
              <a:spcBef>
                <a:spcPct val="50000"/>
              </a:spcBef>
            </a:pPr>
            <a:r>
              <a:rPr lang="en-US" altLang="zh-CN" dirty="0"/>
              <a:t>  </a:t>
            </a:r>
            <a:r>
              <a:rPr lang="en-US" altLang="zh-CN" sz="1000" dirty="0"/>
              <a:t>ADD.W     R0,   R1,   R2   ; Flag unchanged</a:t>
            </a:r>
          </a:p>
          <a:p>
            <a:pPr eaLnBrk="1" hangingPunct="1"/>
            <a:r>
              <a:rPr lang="en-US" altLang="zh-CN" sz="1000" dirty="0"/>
              <a:t>  ADDS.W   R0,   R1,   R2   ; Flag change</a:t>
            </a:r>
          </a:p>
          <a:p>
            <a:endParaRPr lang="zh-CN" altLang="en-US" dirty="0"/>
          </a:p>
        </p:txBody>
      </p:sp>
    </p:spTree>
    <p:extLst>
      <p:ext uri="{BB962C8B-B14F-4D97-AF65-F5344CB8AC3E}">
        <p14:creationId xmlns:p14="http://schemas.microsoft.com/office/powerpoint/2010/main" val="29890393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xfrm>
            <a:off x="992188" y="768350"/>
            <a:ext cx="5114925" cy="3836988"/>
          </a:xfrm>
          <a:ln/>
        </p:spPr>
      </p:sp>
      <p:sp>
        <p:nvSpPr>
          <p:cNvPr id="293891" name="Rectangle 3"/>
          <p:cNvSpPr>
            <a:spLocks noGrp="1" noChangeArrowheads="1"/>
          </p:cNvSpPr>
          <p:nvPr>
            <p:ph type="body" idx="1"/>
          </p:nvPr>
        </p:nvSpPr>
        <p:spPr>
          <a:noFill/>
          <a:ln/>
        </p:spPr>
        <p:txBody>
          <a:bodyPr/>
          <a:lstStyle/>
          <a:p>
            <a:r>
              <a:rPr lang="en-US" altLang="zh-CN" b="1"/>
              <a:t>Examples of Arithmetic Instructions</a:t>
            </a:r>
          </a:p>
          <a:p>
            <a:pPr eaLnBrk="1" hangingPunct="1"/>
            <a:r>
              <a:rPr lang="en-US" altLang="zh-CN" sz="700"/>
              <a:t>Instruction 	                                                                              Operation</a:t>
            </a:r>
          </a:p>
          <a:p>
            <a:pPr eaLnBrk="1" hangingPunct="1"/>
            <a:r>
              <a:rPr lang="en-US" altLang="zh-CN" sz="700"/>
              <a:t>ADD Rd, Rn, Rm          ; Rd = Rn + Rm </a:t>
            </a:r>
          </a:p>
          <a:p>
            <a:pPr eaLnBrk="1" hangingPunct="1"/>
            <a:r>
              <a:rPr lang="en-US" altLang="zh-CN" sz="700"/>
              <a:t>ADD Rd, Rm                ; Rd = Rd + Rm</a:t>
            </a:r>
          </a:p>
          <a:p>
            <a:pPr eaLnBrk="1" hangingPunct="1"/>
            <a:r>
              <a:rPr lang="en-US" altLang="zh-CN" sz="700"/>
              <a:t>ADD Rd, #immed          ; Rd = Rd + #immed	                        ADD operation</a:t>
            </a:r>
          </a:p>
          <a:p>
            <a:pPr eaLnBrk="1" hangingPunct="1"/>
            <a:endParaRPr lang="en-US" altLang="zh-CN" sz="700"/>
          </a:p>
          <a:p>
            <a:pPr eaLnBrk="1" hangingPunct="1"/>
            <a:r>
              <a:rPr lang="en-US" altLang="zh-CN" sz="700"/>
              <a:t>ADC Rd, Rn, Rm          ; Rd = Rn + Rm + carry </a:t>
            </a:r>
          </a:p>
          <a:p>
            <a:pPr eaLnBrk="1" hangingPunct="1"/>
            <a:r>
              <a:rPr lang="en-US" altLang="zh-CN" sz="700"/>
              <a:t>ADC Rd, Rm                ; Rd = Rd + Rm + carry</a:t>
            </a:r>
          </a:p>
          <a:p>
            <a:pPr eaLnBrk="1" hangingPunct="1"/>
            <a:r>
              <a:rPr lang="en-US" altLang="zh-CN" sz="700"/>
              <a:t>ADC Rd, #immed          ; Rd = Rd + #immed + carry	              ADD with carry</a:t>
            </a:r>
          </a:p>
          <a:p>
            <a:pPr eaLnBrk="1" hangingPunct="1"/>
            <a:endParaRPr lang="en-US" altLang="zh-CN" sz="700"/>
          </a:p>
          <a:p>
            <a:pPr eaLnBrk="1" hangingPunct="1"/>
            <a:r>
              <a:rPr lang="en-US" altLang="zh-CN" sz="700"/>
              <a:t>ADDW Rd, Rn,#immed   ; Rd = Rn + #immed 	                      ADD register with 12-bit immediate value</a:t>
            </a:r>
          </a:p>
          <a:p>
            <a:pPr eaLnBrk="1" hangingPunct="1"/>
            <a:endParaRPr lang="en-US" altLang="zh-CN" sz="700"/>
          </a:p>
          <a:p>
            <a:pPr eaLnBrk="1" hangingPunct="1"/>
            <a:r>
              <a:rPr lang="en-US" altLang="zh-CN" sz="700"/>
              <a:t>SUB Rd, Rn, Rm            ; Rd = Rn – Rm </a:t>
            </a:r>
          </a:p>
          <a:p>
            <a:pPr eaLnBrk="1" hangingPunct="1"/>
            <a:r>
              <a:rPr lang="en-US" altLang="zh-CN" sz="700"/>
              <a:t>SUB Rd, #immed            ; Rd = Rd – #immed</a:t>
            </a:r>
          </a:p>
          <a:p>
            <a:pPr eaLnBrk="1" hangingPunct="1"/>
            <a:r>
              <a:rPr lang="en-US" altLang="zh-CN" sz="700"/>
              <a:t>SUB Rd, Rn,#immed      ; Rd = Rn –#immed	                     SUBTRACT</a:t>
            </a:r>
          </a:p>
          <a:p>
            <a:pPr eaLnBrk="1" hangingPunct="1"/>
            <a:endParaRPr lang="en-US" altLang="zh-CN" sz="700"/>
          </a:p>
          <a:p>
            <a:pPr eaLnBrk="1" hangingPunct="1"/>
            <a:r>
              <a:rPr lang="en-US" altLang="zh-CN" sz="700"/>
              <a:t>RSB.W Rd, Rn, #immed ; Rd = #immed –Rn </a:t>
            </a:r>
          </a:p>
          <a:p>
            <a:pPr eaLnBrk="1" hangingPunct="1"/>
            <a:r>
              <a:rPr lang="en-US" altLang="zh-CN" sz="700"/>
              <a:t>RSB.W Rd, Rn, Rm        ; Rd = Rm - Rn</a:t>
            </a:r>
          </a:p>
          <a:p>
            <a:pPr eaLnBrk="1" hangingPunct="1"/>
            <a:r>
              <a:rPr lang="en-US" altLang="zh-CN" sz="700"/>
              <a:t>MUL Rd, Rm                   ; Rd = Rd * Rm Multiply</a:t>
            </a:r>
          </a:p>
          <a:p>
            <a:pPr eaLnBrk="1" hangingPunct="1"/>
            <a:r>
              <a:rPr lang="en-US" altLang="zh-CN" sz="700"/>
              <a:t>MUL.W Rd, Rn, Rm        ; Rd = Rn * Rm	                             Reverse subtract</a:t>
            </a:r>
          </a:p>
          <a:p>
            <a:pPr eaLnBrk="1" hangingPunct="1"/>
            <a:endParaRPr lang="en-US" altLang="zh-CN" sz="700"/>
          </a:p>
          <a:p>
            <a:pPr eaLnBrk="1" hangingPunct="1"/>
            <a:r>
              <a:rPr lang="en-US" altLang="zh-CN" sz="700"/>
              <a:t>UDIV Rd, Rn, Rm            ; Rd = Rn /Rm </a:t>
            </a:r>
          </a:p>
          <a:p>
            <a:pPr eaLnBrk="1" hangingPunct="1"/>
            <a:r>
              <a:rPr lang="en-US" altLang="zh-CN" sz="700"/>
              <a:t>SDIV Rd, Rn, Rm            ; Rd = Rn /Rm	                             Unsigned and signed divide</a:t>
            </a:r>
            <a:endParaRPr lang="zh-CN" altLang="en-US" sz="700"/>
          </a:p>
        </p:txBody>
      </p:sp>
    </p:spTree>
    <p:extLst>
      <p:ext uri="{BB962C8B-B14F-4D97-AF65-F5344CB8AC3E}">
        <p14:creationId xmlns:p14="http://schemas.microsoft.com/office/powerpoint/2010/main" val="18643859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xfrm>
            <a:off x="992188" y="768350"/>
            <a:ext cx="5114925" cy="3836988"/>
          </a:xfrm>
          <a:ln/>
        </p:spPr>
      </p:sp>
      <p:sp>
        <p:nvSpPr>
          <p:cNvPr id="294915" name="Rectangle 3"/>
          <p:cNvSpPr>
            <a:spLocks noGrp="1" noChangeArrowheads="1"/>
          </p:cNvSpPr>
          <p:nvPr>
            <p:ph type="body" idx="1"/>
          </p:nvPr>
        </p:nvSpPr>
        <p:spPr>
          <a:noFill/>
          <a:ln/>
        </p:spPr>
        <p:txBody>
          <a:bodyPr/>
          <a:lstStyle/>
          <a:p>
            <a:r>
              <a:rPr lang="en-US" altLang="zh-CN" b="1"/>
              <a:t>Examples of Arithmetic Instructions</a:t>
            </a:r>
          </a:p>
          <a:p>
            <a:pPr eaLnBrk="1" hangingPunct="1"/>
            <a:r>
              <a:rPr lang="en-US" altLang="zh-CN" sz="700"/>
              <a:t>Instruction 	                                                                              Operation</a:t>
            </a:r>
          </a:p>
          <a:p>
            <a:pPr eaLnBrk="1" hangingPunct="1"/>
            <a:r>
              <a:rPr lang="en-US" altLang="zh-CN" sz="700"/>
              <a:t>ADD Rd, Rn, Rm          ; Rd = Rn + Rm </a:t>
            </a:r>
          </a:p>
          <a:p>
            <a:pPr eaLnBrk="1" hangingPunct="1"/>
            <a:r>
              <a:rPr lang="en-US" altLang="zh-CN" sz="700"/>
              <a:t>ADD Rd, Rm                ; Rd = Rd + Rm</a:t>
            </a:r>
          </a:p>
          <a:p>
            <a:pPr eaLnBrk="1" hangingPunct="1"/>
            <a:r>
              <a:rPr lang="en-US" altLang="zh-CN" sz="700"/>
              <a:t>ADD Rd, #immed          ; Rd = Rd + #immed	                        ADD operation</a:t>
            </a:r>
          </a:p>
          <a:p>
            <a:pPr eaLnBrk="1" hangingPunct="1"/>
            <a:endParaRPr lang="en-US" altLang="zh-CN" sz="700"/>
          </a:p>
          <a:p>
            <a:pPr eaLnBrk="1" hangingPunct="1"/>
            <a:r>
              <a:rPr lang="en-US" altLang="zh-CN" sz="700"/>
              <a:t>ADC Rd, Rn, Rm          ; Rd = Rn + Rm + carry </a:t>
            </a:r>
          </a:p>
          <a:p>
            <a:pPr eaLnBrk="1" hangingPunct="1"/>
            <a:r>
              <a:rPr lang="en-US" altLang="zh-CN" sz="700"/>
              <a:t>ADC Rd, Rm                ; Rd = Rd + Rm + carry</a:t>
            </a:r>
          </a:p>
          <a:p>
            <a:pPr eaLnBrk="1" hangingPunct="1"/>
            <a:r>
              <a:rPr lang="en-US" altLang="zh-CN" sz="700"/>
              <a:t>ADC Rd, #immed          ; Rd = Rd + #immed + carry	              ADD with carry</a:t>
            </a:r>
          </a:p>
          <a:p>
            <a:pPr eaLnBrk="1" hangingPunct="1"/>
            <a:endParaRPr lang="en-US" altLang="zh-CN" sz="700"/>
          </a:p>
          <a:p>
            <a:pPr eaLnBrk="1" hangingPunct="1"/>
            <a:r>
              <a:rPr lang="en-US" altLang="zh-CN" sz="700"/>
              <a:t>ADDW Rd, Rn,#immed   ; Rd = Rn + #immed 	                      ADD register with 12-bit immediate value</a:t>
            </a:r>
          </a:p>
          <a:p>
            <a:pPr eaLnBrk="1" hangingPunct="1"/>
            <a:endParaRPr lang="en-US" altLang="zh-CN" sz="700"/>
          </a:p>
          <a:p>
            <a:pPr eaLnBrk="1" hangingPunct="1"/>
            <a:r>
              <a:rPr lang="en-US" altLang="zh-CN" sz="700"/>
              <a:t>SUB Rd, Rn, Rm            ; Rd = Rn – Rm </a:t>
            </a:r>
          </a:p>
          <a:p>
            <a:pPr eaLnBrk="1" hangingPunct="1"/>
            <a:r>
              <a:rPr lang="en-US" altLang="zh-CN" sz="700"/>
              <a:t>SUB Rd, #immed            ; Rd = Rd – #immed</a:t>
            </a:r>
          </a:p>
          <a:p>
            <a:pPr eaLnBrk="1" hangingPunct="1"/>
            <a:r>
              <a:rPr lang="en-US" altLang="zh-CN" sz="700"/>
              <a:t>SUB Rd, Rn,#immed      ; Rd = Rn –#immed	                     SUBTRACT</a:t>
            </a:r>
          </a:p>
          <a:p>
            <a:pPr eaLnBrk="1" hangingPunct="1"/>
            <a:endParaRPr lang="en-US" altLang="zh-CN" sz="700"/>
          </a:p>
          <a:p>
            <a:pPr eaLnBrk="1" hangingPunct="1"/>
            <a:r>
              <a:rPr lang="en-US" altLang="zh-CN" sz="700"/>
              <a:t>RSB.W Rd, Rn, #immed ; Rd = #immed –Rn </a:t>
            </a:r>
          </a:p>
          <a:p>
            <a:pPr eaLnBrk="1" hangingPunct="1"/>
            <a:r>
              <a:rPr lang="en-US" altLang="zh-CN" sz="700"/>
              <a:t>RSB.W Rd, Rn, Rm        ; Rd = Rm - Rn</a:t>
            </a:r>
          </a:p>
          <a:p>
            <a:pPr eaLnBrk="1" hangingPunct="1"/>
            <a:r>
              <a:rPr lang="en-US" altLang="zh-CN" sz="700"/>
              <a:t>MUL Rd, Rm                   ; Rd = Rd * Rm Multiply</a:t>
            </a:r>
          </a:p>
          <a:p>
            <a:pPr eaLnBrk="1" hangingPunct="1"/>
            <a:r>
              <a:rPr lang="en-US" altLang="zh-CN" sz="700"/>
              <a:t>MUL.W Rd, Rn, Rm        ; Rd = Rn * Rm	                             Reverse subtract</a:t>
            </a:r>
          </a:p>
          <a:p>
            <a:pPr eaLnBrk="1" hangingPunct="1"/>
            <a:endParaRPr lang="en-US" altLang="zh-CN" sz="700"/>
          </a:p>
          <a:p>
            <a:pPr eaLnBrk="1" hangingPunct="1"/>
            <a:r>
              <a:rPr lang="en-US" altLang="zh-CN" sz="700"/>
              <a:t>UDIV Rd, Rn, Rm            ; Rd = Rn /Rm </a:t>
            </a:r>
          </a:p>
          <a:p>
            <a:pPr eaLnBrk="1" hangingPunct="1"/>
            <a:r>
              <a:rPr lang="en-US" altLang="zh-CN" sz="700"/>
              <a:t>SDIV Rd, Rn, Rm            ; Rd = Rn /Rm	                             Unsigned and signed divide</a:t>
            </a:r>
            <a:endParaRPr lang="zh-CN" altLang="en-US" sz="700"/>
          </a:p>
        </p:txBody>
      </p:sp>
    </p:spTree>
    <p:extLst>
      <p:ext uri="{BB962C8B-B14F-4D97-AF65-F5344CB8AC3E}">
        <p14:creationId xmlns:p14="http://schemas.microsoft.com/office/powerpoint/2010/main" val="21712528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xfrm>
            <a:off x="992188" y="768350"/>
            <a:ext cx="5114925" cy="3836988"/>
          </a:xfrm>
          <a:ln/>
        </p:spPr>
      </p:sp>
      <p:sp>
        <p:nvSpPr>
          <p:cNvPr id="295939" name="Rectangle 3"/>
          <p:cNvSpPr>
            <a:spLocks noGrp="1" noChangeArrowheads="1"/>
          </p:cNvSpPr>
          <p:nvPr>
            <p:ph type="body" idx="1"/>
          </p:nvPr>
        </p:nvSpPr>
        <p:spPr>
          <a:noFill/>
          <a:ln/>
        </p:spPr>
        <p:txBody>
          <a:bodyPr/>
          <a:lstStyle/>
          <a:p>
            <a:r>
              <a:rPr lang="en-US" altLang="zh-CN" b="1"/>
              <a:t>Logic Operation Instructions</a:t>
            </a:r>
          </a:p>
          <a:p>
            <a:pPr eaLnBrk="1" hangingPunct="1"/>
            <a:r>
              <a:rPr lang="en-US" altLang="zh-CN" sz="800"/>
              <a:t>Instruction 	                                                                             Operation</a:t>
            </a:r>
          </a:p>
          <a:p>
            <a:pPr eaLnBrk="1" hangingPunct="1"/>
            <a:r>
              <a:rPr lang="en-US" altLang="zh-CN" sz="800"/>
              <a:t>AND Rd, Rn                                ; Rd = Rd &amp; Rn </a:t>
            </a:r>
          </a:p>
          <a:p>
            <a:pPr eaLnBrk="1" hangingPunct="1"/>
            <a:r>
              <a:rPr lang="en-US" altLang="zh-CN" sz="800"/>
              <a:t>AND.W Rd, Rn,#immed               ; Rd = Rn &amp; #immed</a:t>
            </a:r>
          </a:p>
          <a:p>
            <a:pPr eaLnBrk="1" hangingPunct="1"/>
            <a:r>
              <a:rPr lang="en-US" altLang="zh-CN" sz="800"/>
              <a:t>AND.W Rd, Rn, Rm                     ; Rd = Rn &amp; Rd	              Bitwise AND</a:t>
            </a:r>
          </a:p>
          <a:p>
            <a:pPr eaLnBrk="1" hangingPunct="1"/>
            <a:endParaRPr lang="en-US" altLang="zh-CN" sz="800"/>
          </a:p>
          <a:p>
            <a:pPr eaLnBrk="1" hangingPunct="1"/>
            <a:r>
              <a:rPr lang="en-US" altLang="zh-CN" sz="800"/>
              <a:t>ORR Rd, Rn                                ; Rd = Rd | Rn </a:t>
            </a:r>
          </a:p>
          <a:p>
            <a:pPr eaLnBrk="1" hangingPunct="1"/>
            <a:r>
              <a:rPr lang="en-US" altLang="zh-CN" sz="800"/>
              <a:t>ORR.W Rd, Rn,#immed               ; Rd = Rn | #immed</a:t>
            </a:r>
          </a:p>
          <a:p>
            <a:pPr eaLnBrk="1" hangingPunct="1"/>
            <a:r>
              <a:rPr lang="en-US" altLang="zh-CN" sz="800"/>
              <a:t>ORR.W Rd, Rn, Rm                     ; Rd = Rn | Rd	                       Bitwise OR</a:t>
            </a:r>
          </a:p>
          <a:p>
            <a:pPr eaLnBrk="1" hangingPunct="1"/>
            <a:endParaRPr lang="en-US" altLang="zh-CN" sz="800"/>
          </a:p>
          <a:p>
            <a:pPr eaLnBrk="1" hangingPunct="1"/>
            <a:r>
              <a:rPr lang="en-US" altLang="zh-CN" sz="800"/>
              <a:t>BIC Rd, Rn                                  ; Rd = Rd &amp; (~Rn) </a:t>
            </a:r>
          </a:p>
          <a:p>
            <a:pPr eaLnBrk="1" hangingPunct="1"/>
            <a:r>
              <a:rPr lang="en-US" altLang="zh-CN" sz="800"/>
              <a:t>BIC.W Rd, Rn,#immed                  ; Rd = Rn &amp;(~#immed)</a:t>
            </a:r>
          </a:p>
          <a:p>
            <a:pPr eaLnBrk="1" hangingPunct="1"/>
            <a:r>
              <a:rPr lang="en-US" altLang="zh-CN" sz="800"/>
              <a:t>BIC.W Rd, Rn, Rm                       ; Rd = Rn &amp;(~Rd)	              Bit clear</a:t>
            </a:r>
          </a:p>
          <a:p>
            <a:pPr eaLnBrk="1" hangingPunct="1"/>
            <a:endParaRPr lang="en-US" altLang="zh-CN" sz="800"/>
          </a:p>
          <a:p>
            <a:pPr eaLnBrk="1" hangingPunct="1"/>
            <a:r>
              <a:rPr lang="en-US" altLang="zh-CN" sz="800"/>
              <a:t>ORN.W Rd, Rn,#immed                ; Rd = Rn |(~#immed) </a:t>
            </a:r>
          </a:p>
          <a:p>
            <a:pPr eaLnBrk="1" hangingPunct="1"/>
            <a:r>
              <a:rPr lang="en-US" altLang="zh-CN" sz="800"/>
              <a:t>ORN.W Rd, Rn, Rm                     ; Rd = Rn |(~Rd) 	              Bitwise OR NOT</a:t>
            </a:r>
          </a:p>
          <a:p>
            <a:pPr eaLnBrk="1" hangingPunct="1"/>
            <a:endParaRPr lang="en-US" altLang="zh-CN" sz="800"/>
          </a:p>
          <a:p>
            <a:pPr eaLnBrk="1" hangingPunct="1"/>
            <a:r>
              <a:rPr lang="en-US" altLang="zh-CN" sz="800"/>
              <a:t>EOR Rd, Rn                                ; Rd = Rd ^ Rn </a:t>
            </a:r>
          </a:p>
          <a:p>
            <a:pPr eaLnBrk="1" hangingPunct="1"/>
            <a:r>
              <a:rPr lang="en-US" altLang="zh-CN" sz="800"/>
              <a:t>EOR.W Rd, Rn,#immed                ; Rd = Rn | #immed</a:t>
            </a:r>
          </a:p>
          <a:p>
            <a:pPr eaLnBrk="1" hangingPunct="1"/>
            <a:r>
              <a:rPr lang="en-US" altLang="zh-CN" sz="800"/>
              <a:t>EOR.W Rd, Rn, Rm                      ; Rd = Rn | Rd	              Bitwise Exclusive OR</a:t>
            </a:r>
            <a:endParaRPr lang="zh-CN" altLang="en-US" sz="800"/>
          </a:p>
        </p:txBody>
      </p:sp>
    </p:spTree>
    <p:extLst>
      <p:ext uri="{BB962C8B-B14F-4D97-AF65-F5344CB8AC3E}">
        <p14:creationId xmlns:p14="http://schemas.microsoft.com/office/powerpoint/2010/main" val="23301046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xfrm>
            <a:off x="992188" y="768350"/>
            <a:ext cx="5114925" cy="3836988"/>
          </a:xfrm>
          <a:ln/>
        </p:spPr>
      </p:sp>
      <p:sp>
        <p:nvSpPr>
          <p:cNvPr id="296963" name="Rectangle 3"/>
          <p:cNvSpPr>
            <a:spLocks noGrp="1" noChangeArrowheads="1"/>
          </p:cNvSpPr>
          <p:nvPr>
            <p:ph type="body" idx="1"/>
          </p:nvPr>
        </p:nvSpPr>
        <p:spPr>
          <a:noFill/>
          <a:ln/>
        </p:spPr>
        <p:txBody>
          <a:bodyPr/>
          <a:lstStyle/>
          <a:p>
            <a:r>
              <a:rPr lang="en-US" altLang="zh-CN" b="1"/>
              <a:t>Shift and Rotate Instructions</a:t>
            </a:r>
          </a:p>
          <a:p>
            <a:pPr eaLnBrk="1" hangingPunct="1"/>
            <a:r>
              <a:rPr lang="en-US" altLang="zh-CN" sz="900"/>
              <a:t>Instruction 	                                                                       Operation</a:t>
            </a:r>
          </a:p>
          <a:p>
            <a:pPr eaLnBrk="1" hangingPunct="1"/>
            <a:r>
              <a:rPr lang="en-US" altLang="zh-CN" sz="900"/>
              <a:t>ASR Rd, Rn,#immed         ; Rd = Rn &gt;&gt; immed </a:t>
            </a:r>
          </a:p>
          <a:p>
            <a:pPr eaLnBrk="1" hangingPunct="1"/>
            <a:r>
              <a:rPr lang="en-US" altLang="zh-CN" sz="900"/>
              <a:t>ASR Rd, Rn                      ; Rd = Rd &gt;&gt; Rn</a:t>
            </a:r>
          </a:p>
          <a:p>
            <a:pPr eaLnBrk="1" hangingPunct="1"/>
            <a:r>
              <a:rPr lang="en-US" altLang="zh-CN" sz="900"/>
              <a:t>ASR.W Rd, Rn, Rm           ; Rd = Rn &gt;&gt; Rm	                 Arithmetic shift right</a:t>
            </a:r>
          </a:p>
          <a:p>
            <a:pPr eaLnBrk="1" hangingPunct="1"/>
            <a:endParaRPr lang="en-US" altLang="zh-CN" sz="900"/>
          </a:p>
          <a:p>
            <a:pPr eaLnBrk="1" hangingPunct="1"/>
            <a:r>
              <a:rPr lang="en-US" altLang="zh-CN" sz="900"/>
              <a:t>LSL Rd, Rn,#immed           ; Rd = Rn &lt;&lt; immed </a:t>
            </a:r>
          </a:p>
          <a:p>
            <a:pPr eaLnBrk="1" hangingPunct="1"/>
            <a:r>
              <a:rPr lang="en-US" altLang="zh-CN" sz="900"/>
              <a:t>LSL Rd, Rn                       ; Rd = Rd &lt;&lt; Rn</a:t>
            </a:r>
          </a:p>
          <a:p>
            <a:pPr eaLnBrk="1" hangingPunct="1"/>
            <a:r>
              <a:rPr lang="en-US" altLang="zh-CN" sz="900"/>
              <a:t>LSL.W Rd, Rn, Rm            ; Rd = Rn &lt;&lt; Rm	                 Logical shift left</a:t>
            </a:r>
          </a:p>
          <a:p>
            <a:pPr eaLnBrk="1" hangingPunct="1"/>
            <a:endParaRPr lang="zh-CN" altLang="en-US" sz="900"/>
          </a:p>
          <a:p>
            <a:pPr eaLnBrk="1" hangingPunct="1"/>
            <a:r>
              <a:rPr lang="en-US" altLang="zh-CN" sz="900"/>
              <a:t>LSR Rd, Rn,#immed          ; Rd = Rn &gt;&gt; immed</a:t>
            </a:r>
          </a:p>
          <a:p>
            <a:pPr eaLnBrk="1" hangingPunct="1"/>
            <a:r>
              <a:rPr lang="en-US" altLang="zh-CN" sz="900"/>
              <a:t>LSR Rd, Rn                       ; Rd = Rd &gt;&gt; Rn</a:t>
            </a:r>
          </a:p>
          <a:p>
            <a:pPr eaLnBrk="1" hangingPunct="1"/>
            <a:r>
              <a:rPr lang="en-US" altLang="zh-CN" sz="900"/>
              <a:t>LSR.W Rd, Rn, Rm            ; Rd = Rn &gt;&gt; Rm	                 Logical shift right</a:t>
            </a:r>
          </a:p>
          <a:p>
            <a:pPr eaLnBrk="1" hangingPunct="1"/>
            <a:endParaRPr lang="zh-CN" altLang="en-US" sz="900"/>
          </a:p>
          <a:p>
            <a:pPr eaLnBrk="1" hangingPunct="1"/>
            <a:r>
              <a:rPr lang="en-US" altLang="zh-CN" sz="900"/>
              <a:t>ROR Rd, Rn                       ; Rd rot by Rn </a:t>
            </a:r>
          </a:p>
          <a:p>
            <a:pPr eaLnBrk="1" hangingPunct="1"/>
            <a:r>
              <a:rPr lang="en-US" altLang="zh-CN" sz="900"/>
              <a:t>ROR.W Rd, Rn, Rm            ; Rd = Rn rot by Rm	                 Rotate right</a:t>
            </a:r>
          </a:p>
          <a:p>
            <a:pPr eaLnBrk="1" hangingPunct="1"/>
            <a:endParaRPr lang="en-US" altLang="zh-CN" sz="900"/>
          </a:p>
          <a:p>
            <a:pPr eaLnBrk="1" hangingPunct="1"/>
            <a:r>
              <a:rPr lang="en-US" altLang="zh-CN" sz="900"/>
              <a:t>RRX.W Rd, Rn                    ; {C, Rd} = {Rn, C} 	                  Rotate right extended</a:t>
            </a:r>
            <a:endParaRPr lang="zh-CN" altLang="en-US" sz="900"/>
          </a:p>
        </p:txBody>
      </p:sp>
    </p:spTree>
    <p:extLst>
      <p:ext uri="{BB962C8B-B14F-4D97-AF65-F5344CB8AC3E}">
        <p14:creationId xmlns:p14="http://schemas.microsoft.com/office/powerpoint/2010/main" val="779341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992188" y="768350"/>
            <a:ext cx="5114925" cy="3836988"/>
          </a:xfrm>
          <a:ln/>
        </p:spPr>
      </p:sp>
      <p:sp>
        <p:nvSpPr>
          <p:cNvPr id="192515"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0190204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992188" y="768350"/>
            <a:ext cx="5114925" cy="3836988"/>
          </a:xfrm>
          <a:ln/>
        </p:spPr>
      </p:sp>
      <p:sp>
        <p:nvSpPr>
          <p:cNvPr id="297987" name="Rectangle 3"/>
          <p:cNvSpPr>
            <a:spLocks noGrp="1" noChangeArrowheads="1"/>
          </p:cNvSpPr>
          <p:nvPr>
            <p:ph type="body" idx="1"/>
          </p:nvPr>
        </p:nvSpPr>
        <p:spPr>
          <a:noFill/>
          <a:ln/>
        </p:spPr>
        <p:txBody>
          <a:bodyPr/>
          <a:lstStyle/>
          <a:p>
            <a:pPr eaLnBrk="1" hangingPunct="1">
              <a:spcBef>
                <a:spcPct val="50000"/>
              </a:spcBef>
            </a:pPr>
            <a:r>
              <a:rPr lang="en-US" altLang="zh-CN"/>
              <a:t>The rotate and shift operations can also update the carry flag if the </a:t>
            </a:r>
            <a:r>
              <a:rPr lang="en-US" altLang="zh-CN" i="1"/>
              <a:t>S </a:t>
            </a:r>
            <a:r>
              <a:rPr lang="en-US" altLang="zh-CN"/>
              <a:t>suffix is used.</a:t>
            </a:r>
          </a:p>
          <a:p>
            <a:r>
              <a:rPr lang="en-US" altLang="zh-CN" b="1"/>
              <a:t>Shift and Rotate Instructions</a:t>
            </a:r>
            <a:endParaRPr lang="zh-CN" altLang="en-US" b="1"/>
          </a:p>
        </p:txBody>
      </p:sp>
    </p:spTree>
    <p:extLst>
      <p:ext uri="{BB962C8B-B14F-4D97-AF65-F5344CB8AC3E}">
        <p14:creationId xmlns:p14="http://schemas.microsoft.com/office/powerpoint/2010/main" val="29409671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noTextEdit="1"/>
          </p:cNvSpPr>
          <p:nvPr>
            <p:ph type="sldImg"/>
          </p:nvPr>
        </p:nvSpPr>
        <p:spPr>
          <a:xfrm>
            <a:off x="992188" y="768350"/>
            <a:ext cx="5114925" cy="3836988"/>
          </a:xfrm>
          <a:ln/>
        </p:spPr>
      </p:sp>
      <p:sp>
        <p:nvSpPr>
          <p:cNvPr id="299011" name="Rectangle 3"/>
          <p:cNvSpPr>
            <a:spLocks noGrp="1" noChangeArrowheads="1"/>
          </p:cNvSpPr>
          <p:nvPr>
            <p:ph type="body" idx="1"/>
          </p:nvPr>
        </p:nvSpPr>
        <p:spPr>
          <a:noFill/>
          <a:ln/>
        </p:spPr>
        <p:txBody>
          <a:bodyPr/>
          <a:lstStyle/>
          <a:p>
            <a:r>
              <a:rPr lang="en-US" altLang="zh-CN" b="1"/>
              <a:t>Sign Extend Instructions</a:t>
            </a:r>
          </a:p>
          <a:p>
            <a:pPr eaLnBrk="1" hangingPunct="1"/>
            <a:r>
              <a:rPr lang="en-US" altLang="zh-CN" sz="800"/>
              <a:t>Instruction	                                                                   Operation</a:t>
            </a:r>
          </a:p>
          <a:p>
            <a:pPr eaLnBrk="1" hangingPunct="1"/>
            <a:r>
              <a:rPr lang="en-US" altLang="zh-CN" sz="800"/>
              <a:t>SXTB.W Rd, Rm ; Rd = signext(Rn[7:0]) 	                     Sign extend byte data into word</a:t>
            </a:r>
          </a:p>
          <a:p>
            <a:pPr eaLnBrk="1" hangingPunct="1"/>
            <a:r>
              <a:rPr lang="en-US" altLang="zh-CN" sz="800"/>
              <a:t>SXTH.W Rd, Rm ; Rd = signext(Rn[15:0]) 	                     Sign extend half word data into word</a:t>
            </a:r>
          </a:p>
          <a:p>
            <a:pPr eaLnBrk="1" hangingPunct="1"/>
            <a:endParaRPr lang="zh-CN" altLang="en-US" sz="800"/>
          </a:p>
          <a:p>
            <a:pPr eaLnBrk="1" hangingPunct="1"/>
            <a:r>
              <a:rPr lang="en-US" altLang="zh-CN" b="1"/>
              <a:t>Data Reverse Ordering Instructions</a:t>
            </a:r>
          </a:p>
          <a:p>
            <a:pPr eaLnBrk="1" hangingPunct="1"/>
            <a:r>
              <a:rPr lang="en-US" altLang="zh-CN" sz="800"/>
              <a:t>Instruction 	                                                                 Operation</a:t>
            </a:r>
          </a:p>
          <a:p>
            <a:pPr eaLnBrk="1" hangingPunct="1"/>
            <a:r>
              <a:rPr lang="en-US" altLang="zh-CN" sz="800"/>
              <a:t>REV.W Rd, Rn              ; Rd = rev(Rn)	                    Reverse bytes in word</a:t>
            </a:r>
          </a:p>
          <a:p>
            <a:pPr eaLnBrk="1" hangingPunct="1"/>
            <a:r>
              <a:rPr lang="en-US" altLang="zh-CN" sz="800"/>
              <a:t>REV16.W &lt;Rd&gt;, &lt;Rn&gt;  ; Rd = rev16(Rn) 	                    Reverse bytes in each half word</a:t>
            </a:r>
          </a:p>
          <a:p>
            <a:pPr eaLnBrk="1" hangingPunct="1"/>
            <a:r>
              <a:rPr lang="en-US" altLang="zh-CN" sz="800"/>
              <a:t>REVSH.W &lt;Rd&gt;, &lt;Rn&gt; ; Rd = revsh(Rn) 	                    Reverse bytes in bottom half word and sign extend the result</a:t>
            </a:r>
            <a:endParaRPr lang="zh-CN" altLang="en-US" sz="800"/>
          </a:p>
        </p:txBody>
      </p:sp>
    </p:spTree>
    <p:extLst>
      <p:ext uri="{BB962C8B-B14F-4D97-AF65-F5344CB8AC3E}">
        <p14:creationId xmlns:p14="http://schemas.microsoft.com/office/powerpoint/2010/main" val="2576583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幻灯片图像占位符 1"/>
          <p:cNvSpPr>
            <a:spLocks noGrp="1" noRot="1" noChangeAspect="1" noTextEdit="1"/>
          </p:cNvSpPr>
          <p:nvPr>
            <p:ph type="sldImg"/>
          </p:nvPr>
        </p:nvSpPr>
        <p:spPr>
          <a:xfrm>
            <a:off x="992188" y="768350"/>
            <a:ext cx="5114925" cy="3836988"/>
          </a:xfrm>
          <a:ln/>
        </p:spPr>
      </p:sp>
      <p:sp>
        <p:nvSpPr>
          <p:cNvPr id="300035" name="备注占位符 2"/>
          <p:cNvSpPr>
            <a:spLocks noGrp="1"/>
          </p:cNvSpPr>
          <p:nvPr>
            <p:ph type="body" idx="1"/>
          </p:nvPr>
        </p:nvSpPr>
        <p:spPr>
          <a:noFill/>
          <a:ln/>
        </p:spPr>
        <p:txBody>
          <a:bodyPr/>
          <a:lstStyle/>
          <a:p>
            <a:r>
              <a:rPr lang="en-US" altLang="zh-CN" b="1" dirty="0"/>
              <a:t>Bit Field Processing and Manipulation Instructions</a:t>
            </a:r>
          </a:p>
          <a:p>
            <a:pPr eaLnBrk="1" hangingPunct="1"/>
            <a:r>
              <a:rPr lang="en-US" altLang="zh-CN" sz="900" dirty="0"/>
              <a:t>Instruction 	                                                            Operation</a:t>
            </a:r>
          </a:p>
          <a:p>
            <a:pPr eaLnBrk="1" hangingPunct="1"/>
            <a:r>
              <a:rPr lang="en-US" altLang="zh-CN" sz="900" dirty="0"/>
              <a:t>BFC.W Rd, </a:t>
            </a:r>
            <a:r>
              <a:rPr lang="en-US" altLang="zh-CN" sz="900" dirty="0" err="1"/>
              <a:t>Rn</a:t>
            </a:r>
            <a:r>
              <a:rPr lang="en-US" altLang="zh-CN" sz="900" dirty="0"/>
              <a:t>, #&lt;width&gt; 	                                 Clear bit field within a register</a:t>
            </a:r>
          </a:p>
          <a:p>
            <a:pPr eaLnBrk="1" hangingPunct="1"/>
            <a:r>
              <a:rPr lang="en-US" altLang="zh-CN" sz="900" dirty="0"/>
              <a:t>BFI.W Rd, </a:t>
            </a:r>
            <a:r>
              <a:rPr lang="en-US" altLang="zh-CN" sz="900" dirty="0" err="1"/>
              <a:t>Rn</a:t>
            </a:r>
            <a:r>
              <a:rPr lang="en-US" altLang="zh-CN" sz="900" dirty="0"/>
              <a:t>, #&lt;</a:t>
            </a:r>
            <a:r>
              <a:rPr lang="en-US" altLang="zh-CN" sz="900" dirty="0" err="1"/>
              <a:t>lsb</a:t>
            </a:r>
            <a:r>
              <a:rPr lang="en-US" altLang="zh-CN" sz="900" dirty="0"/>
              <a:t>&gt;, #&lt;width&gt; 	                        Insert bit field to a register</a:t>
            </a:r>
          </a:p>
          <a:p>
            <a:pPr eaLnBrk="1" hangingPunct="1"/>
            <a:r>
              <a:rPr lang="en-US" altLang="zh-CN" sz="900" dirty="0"/>
              <a:t>CLZ.W Rd, </a:t>
            </a:r>
            <a:r>
              <a:rPr lang="en-US" altLang="zh-CN" sz="900" dirty="0" err="1"/>
              <a:t>Rn</a:t>
            </a:r>
            <a:r>
              <a:rPr lang="en-US" altLang="zh-CN" sz="900" dirty="0"/>
              <a:t> 	                                                   Count leading zero</a:t>
            </a:r>
          </a:p>
          <a:p>
            <a:pPr eaLnBrk="1" hangingPunct="1"/>
            <a:r>
              <a:rPr lang="en-US" altLang="zh-CN" sz="900" dirty="0"/>
              <a:t>RBIT.W Rd, </a:t>
            </a:r>
            <a:r>
              <a:rPr lang="en-US" altLang="zh-CN" sz="900" dirty="0" err="1"/>
              <a:t>Rn</a:t>
            </a:r>
            <a:r>
              <a:rPr lang="en-US" altLang="zh-CN" sz="900" dirty="0"/>
              <a:t> 	                                                   Reverse bit order in register</a:t>
            </a:r>
          </a:p>
          <a:p>
            <a:pPr eaLnBrk="1" hangingPunct="1"/>
            <a:r>
              <a:rPr lang="en-US" altLang="zh-CN" sz="900" dirty="0"/>
              <a:t>SBFX.W Rd, </a:t>
            </a:r>
            <a:r>
              <a:rPr lang="en-US" altLang="zh-CN" sz="900" dirty="0" err="1"/>
              <a:t>Rn</a:t>
            </a:r>
            <a:r>
              <a:rPr lang="en-US" altLang="zh-CN" sz="900" dirty="0"/>
              <a:t>, #&lt;</a:t>
            </a:r>
            <a:r>
              <a:rPr lang="en-US" altLang="zh-CN" sz="900" dirty="0" err="1"/>
              <a:t>lsb</a:t>
            </a:r>
            <a:r>
              <a:rPr lang="en-US" altLang="zh-CN" sz="900" dirty="0"/>
              <a:t>&gt;, #&lt;width&gt; 	                        Copy bit field from source and sign extend it</a:t>
            </a:r>
          </a:p>
          <a:p>
            <a:pPr eaLnBrk="1" hangingPunct="1"/>
            <a:r>
              <a:rPr lang="en-US" altLang="zh-CN" sz="900" dirty="0"/>
              <a:t>UBFX.W Rd, </a:t>
            </a:r>
            <a:r>
              <a:rPr lang="en-US" altLang="zh-CN" sz="900" dirty="0" err="1"/>
              <a:t>Rn</a:t>
            </a:r>
            <a:r>
              <a:rPr lang="en-US" altLang="zh-CN" sz="900" dirty="0"/>
              <a:t>, #&lt;</a:t>
            </a:r>
            <a:r>
              <a:rPr lang="en-US" altLang="zh-CN" sz="900" dirty="0" err="1"/>
              <a:t>lsb</a:t>
            </a:r>
            <a:r>
              <a:rPr lang="en-US" altLang="zh-CN" sz="900" dirty="0"/>
              <a:t>&gt;, #&lt;width&gt; 	                        Copy bit field from source register</a:t>
            </a:r>
            <a:endParaRPr lang="zh-CN" altLang="en-US" sz="900" dirty="0"/>
          </a:p>
        </p:txBody>
      </p:sp>
      <p:sp>
        <p:nvSpPr>
          <p:cNvPr id="300036" name="灯片编号占位符 3"/>
          <p:cNvSpPr>
            <a:spLocks noGrp="1"/>
          </p:cNvSpPr>
          <p:nvPr>
            <p:ph type="sldNum" sz="quarter" idx="5"/>
          </p:nvPr>
        </p:nvSpPr>
        <p:spPr>
          <a:noFill/>
        </p:spPr>
        <p:txBody>
          <a:bodyPr/>
          <a:lstStyle/>
          <a:p>
            <a:fld id="{289CE286-55D0-4627-8B23-B4AF459D1E46}" type="slidenum">
              <a:rPr lang="zh-CN" altLang="en-US" smtClean="0"/>
              <a:pPr/>
              <a:t>109</a:t>
            </a:fld>
            <a:endParaRPr lang="en-US" altLang="zh-CN"/>
          </a:p>
        </p:txBody>
      </p:sp>
    </p:spTree>
    <p:extLst>
      <p:ext uri="{BB962C8B-B14F-4D97-AF65-F5344CB8AC3E}">
        <p14:creationId xmlns:p14="http://schemas.microsoft.com/office/powerpoint/2010/main" val="40181706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Rot="1" noChangeAspect="1" noChangeArrowheads="1" noTextEdit="1"/>
          </p:cNvSpPr>
          <p:nvPr>
            <p:ph type="sldImg"/>
          </p:nvPr>
        </p:nvSpPr>
        <p:spPr>
          <a:xfrm>
            <a:off x="992188" y="768350"/>
            <a:ext cx="5114925" cy="3836988"/>
          </a:xfrm>
          <a:ln/>
        </p:spPr>
      </p:sp>
      <p:sp>
        <p:nvSpPr>
          <p:cNvPr id="301059" name="Rectangle 3"/>
          <p:cNvSpPr>
            <a:spLocks noGrp="1" noChangeArrowheads="1"/>
          </p:cNvSpPr>
          <p:nvPr>
            <p:ph type="body" idx="1"/>
          </p:nvPr>
        </p:nvSpPr>
        <p:spPr>
          <a:noFill/>
          <a:ln/>
        </p:spPr>
        <p:txBody>
          <a:bodyPr/>
          <a:lstStyle/>
          <a:p>
            <a:pPr eaLnBrk="1" hangingPunct="1">
              <a:spcBef>
                <a:spcPct val="50000"/>
              </a:spcBef>
            </a:pPr>
            <a:r>
              <a:rPr lang="en-US" altLang="zh-CN" sz="1400" b="1" dirty="0"/>
              <a:t>8.6.3.3 Assembler Language: Call and Unconditional Branch</a:t>
            </a:r>
          </a:p>
          <a:p>
            <a:pPr eaLnBrk="1" hangingPunct="1">
              <a:spcBef>
                <a:spcPct val="50000"/>
              </a:spcBef>
            </a:pPr>
            <a:r>
              <a:rPr lang="en-US" altLang="zh-CN" dirty="0"/>
              <a:t>The most basic branch instructions are:</a:t>
            </a:r>
          </a:p>
          <a:p>
            <a:pPr eaLnBrk="1" hangingPunct="1">
              <a:spcBef>
                <a:spcPct val="50000"/>
              </a:spcBef>
            </a:pPr>
            <a:r>
              <a:rPr lang="en-US" altLang="zh-CN" dirty="0"/>
              <a:t>  </a:t>
            </a:r>
            <a:r>
              <a:rPr lang="en-US" altLang="zh-CN" sz="1000" dirty="0"/>
              <a:t>B      label       ; Branch to a labeled address</a:t>
            </a:r>
          </a:p>
          <a:p>
            <a:pPr eaLnBrk="1" hangingPunct="1"/>
            <a:r>
              <a:rPr lang="en-US" altLang="zh-CN" sz="1000" dirty="0"/>
              <a:t>   BX    </a:t>
            </a:r>
            <a:r>
              <a:rPr lang="en-US" altLang="zh-CN" sz="1000" dirty="0" err="1"/>
              <a:t>reg</a:t>
            </a:r>
            <a:r>
              <a:rPr lang="en-US" altLang="zh-CN" sz="1000" dirty="0"/>
              <a:t>         ; Branch to an address specified by a register</a:t>
            </a:r>
          </a:p>
          <a:p>
            <a:pPr eaLnBrk="1" hangingPunct="1">
              <a:spcBef>
                <a:spcPct val="50000"/>
              </a:spcBef>
            </a:pPr>
            <a:r>
              <a:rPr lang="en-US" altLang="zh-CN" dirty="0"/>
              <a:t>In BX instructions, the LSB of the value contained in the register determines the next state of the processor.</a:t>
            </a:r>
          </a:p>
          <a:p>
            <a:pPr eaLnBrk="1" hangingPunct="1">
              <a:spcBef>
                <a:spcPct val="50000"/>
              </a:spcBef>
            </a:pPr>
            <a:r>
              <a:rPr lang="en-US" altLang="zh-CN" dirty="0"/>
              <a:t>To </a:t>
            </a:r>
            <a:r>
              <a:rPr lang="en-US" altLang="zh-CN" b="1" dirty="0">
                <a:solidFill>
                  <a:srgbClr val="851385"/>
                </a:solidFill>
              </a:rPr>
              <a:t>call a function</a:t>
            </a:r>
            <a:r>
              <a:rPr lang="en-US" altLang="zh-CN" dirty="0"/>
              <a:t>:</a:t>
            </a:r>
          </a:p>
          <a:p>
            <a:pPr eaLnBrk="1" hangingPunct="1">
              <a:spcBef>
                <a:spcPct val="50000"/>
              </a:spcBef>
            </a:pPr>
            <a:r>
              <a:rPr lang="en-US" altLang="zh-CN" dirty="0"/>
              <a:t>  </a:t>
            </a:r>
            <a:r>
              <a:rPr lang="en-US" altLang="zh-CN" sz="1000" dirty="0"/>
              <a:t>BL     label    ; Branch to a labeled address and save return address in LR</a:t>
            </a:r>
          </a:p>
          <a:p>
            <a:pPr eaLnBrk="1" hangingPunct="1"/>
            <a:r>
              <a:rPr lang="en-US" altLang="zh-CN" sz="1000" dirty="0"/>
              <a:t>   BLX   </a:t>
            </a:r>
            <a:r>
              <a:rPr lang="en-US" altLang="zh-CN" sz="1000" dirty="0" err="1"/>
              <a:t>reg</a:t>
            </a:r>
            <a:r>
              <a:rPr lang="en-US" altLang="zh-CN" sz="1000" dirty="0"/>
              <a:t>      ; Branch to an address specified by a register and</a:t>
            </a:r>
          </a:p>
          <a:p>
            <a:pPr eaLnBrk="1" hangingPunct="1"/>
            <a:r>
              <a:rPr lang="en-US" altLang="zh-CN" sz="1000" dirty="0"/>
              <a:t>                       ; save return address in LR.</a:t>
            </a:r>
            <a:endParaRPr lang="en-US" altLang="zh-CN" sz="1000" b="1" dirty="0"/>
          </a:p>
          <a:p>
            <a:endParaRPr lang="zh-CN" altLang="en-US" dirty="0"/>
          </a:p>
        </p:txBody>
      </p:sp>
    </p:spTree>
    <p:extLst>
      <p:ext uri="{BB962C8B-B14F-4D97-AF65-F5344CB8AC3E}">
        <p14:creationId xmlns:p14="http://schemas.microsoft.com/office/powerpoint/2010/main" val="38135918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xfrm>
            <a:off x="992188" y="768350"/>
            <a:ext cx="5114925" cy="3836988"/>
          </a:xfrm>
          <a:ln/>
        </p:spPr>
      </p:sp>
      <p:sp>
        <p:nvSpPr>
          <p:cNvPr id="302083"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4108439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Rot="1" noChangeAspect="1" noChangeArrowheads="1" noTextEdit="1"/>
          </p:cNvSpPr>
          <p:nvPr>
            <p:ph type="sldImg"/>
          </p:nvPr>
        </p:nvSpPr>
        <p:spPr>
          <a:xfrm>
            <a:off x="992188" y="768350"/>
            <a:ext cx="5114925" cy="3836988"/>
          </a:xfrm>
          <a:ln/>
        </p:spPr>
      </p:sp>
      <p:sp>
        <p:nvSpPr>
          <p:cNvPr id="303107" name="Rectangle 3"/>
          <p:cNvSpPr>
            <a:spLocks noGrp="1" noChangeArrowheads="1"/>
          </p:cNvSpPr>
          <p:nvPr>
            <p:ph type="body" idx="1"/>
          </p:nvPr>
        </p:nvSpPr>
        <p:spPr>
          <a:noFill/>
          <a:ln/>
        </p:spPr>
        <p:txBody>
          <a:bodyPr/>
          <a:lstStyle/>
          <a:p>
            <a:pPr eaLnBrk="1" hangingPunct="1">
              <a:spcBef>
                <a:spcPct val="50000"/>
              </a:spcBef>
            </a:pPr>
            <a:r>
              <a:rPr lang="en-US" altLang="zh-CN" sz="1300" b="1" dirty="0"/>
              <a:t>8.6.3.4 Assembler Language: </a:t>
            </a:r>
            <a:r>
              <a:rPr lang="en-US" altLang="en-US" sz="1300" b="1" dirty="0"/>
              <a:t>Decisions and Conditional Branches</a:t>
            </a:r>
            <a:endParaRPr lang="en-US" altLang="zh-CN" sz="1300" b="1" dirty="0"/>
          </a:p>
          <a:p>
            <a:pPr eaLnBrk="1" hangingPunct="1">
              <a:spcBef>
                <a:spcPct val="50000"/>
              </a:spcBef>
            </a:pPr>
            <a:r>
              <a:rPr lang="en-US" altLang="zh-CN" dirty="0"/>
              <a:t>In the APSR, there are five flag bits; four of them are used for branch decisions.</a:t>
            </a:r>
          </a:p>
          <a:p>
            <a:r>
              <a:rPr lang="en-US" altLang="zh-CN" b="1" dirty="0"/>
              <a:t>Flag bits in APSR That Can Be Used for Conditional Branches</a:t>
            </a:r>
          </a:p>
          <a:p>
            <a:r>
              <a:rPr lang="en-US" altLang="zh-CN" sz="900" dirty="0"/>
              <a:t>Flag	 PSR Bit	      Description</a:t>
            </a:r>
          </a:p>
          <a:p>
            <a:pPr eaLnBrk="1" hangingPunct="1"/>
            <a:r>
              <a:rPr lang="en-US" altLang="zh-CN" sz="900" dirty="0"/>
              <a:t>N	 31	               Negative flag (last operation result is a negative value)</a:t>
            </a:r>
          </a:p>
          <a:p>
            <a:pPr eaLnBrk="1" hangingPunct="1"/>
            <a:r>
              <a:rPr lang="en-US" altLang="zh-CN" sz="900" dirty="0"/>
              <a:t>Z	 30	               Zero (last operation result returns a zero value)</a:t>
            </a:r>
          </a:p>
          <a:p>
            <a:pPr eaLnBrk="1" hangingPunct="1"/>
            <a:r>
              <a:rPr lang="en-US" altLang="zh-CN" sz="900" dirty="0"/>
              <a:t>C	 29	               Carry (last operation returns a carry out or borrow)</a:t>
            </a:r>
          </a:p>
          <a:p>
            <a:pPr eaLnBrk="1" hangingPunct="1"/>
            <a:r>
              <a:rPr lang="en-US" altLang="zh-CN" sz="900" dirty="0"/>
              <a:t>V	 28	               Overflow (last operation results in an overflow)</a:t>
            </a:r>
            <a:endParaRPr lang="zh-CN" altLang="en-US" sz="900" dirty="0"/>
          </a:p>
        </p:txBody>
      </p:sp>
    </p:spTree>
    <p:extLst>
      <p:ext uri="{BB962C8B-B14F-4D97-AF65-F5344CB8AC3E}">
        <p14:creationId xmlns:p14="http://schemas.microsoft.com/office/powerpoint/2010/main" val="1119491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幻灯片图像占位符 1"/>
          <p:cNvSpPr>
            <a:spLocks noGrp="1" noRot="1" noChangeAspect="1" noTextEdit="1"/>
          </p:cNvSpPr>
          <p:nvPr>
            <p:ph type="sldImg"/>
          </p:nvPr>
        </p:nvSpPr>
        <p:spPr>
          <a:xfrm>
            <a:off x="992188" y="768350"/>
            <a:ext cx="5114925" cy="3836988"/>
          </a:xfrm>
          <a:ln/>
        </p:spPr>
      </p:sp>
      <p:sp>
        <p:nvSpPr>
          <p:cNvPr id="304131" name="备注占位符 2"/>
          <p:cNvSpPr>
            <a:spLocks noGrp="1"/>
          </p:cNvSpPr>
          <p:nvPr>
            <p:ph type="body" idx="1"/>
          </p:nvPr>
        </p:nvSpPr>
        <p:spPr>
          <a:noFill/>
          <a:ln/>
        </p:spPr>
        <p:txBody>
          <a:bodyPr/>
          <a:lstStyle/>
          <a:p>
            <a:pPr eaLnBrk="1" hangingPunct="1"/>
            <a:r>
              <a:rPr lang="en-US" altLang="zh-CN"/>
              <a:t>With combinations of the four flags (</a:t>
            </a:r>
            <a:r>
              <a:rPr lang="en-US" altLang="zh-CN" i="1"/>
              <a:t>N, Z, C</a:t>
            </a:r>
            <a:r>
              <a:rPr lang="en-US" altLang="zh-CN"/>
              <a:t>, and </a:t>
            </a:r>
            <a:r>
              <a:rPr lang="en-US" altLang="zh-CN" i="1"/>
              <a:t>V</a:t>
            </a:r>
            <a:r>
              <a:rPr lang="en-US" altLang="zh-CN"/>
              <a:t>), 15 branch conditions are defined.</a:t>
            </a:r>
          </a:p>
          <a:p>
            <a:r>
              <a:rPr lang="en-US" altLang="zh-CN" b="1"/>
              <a:t>Conditions for Branches or Other Conditional Operations</a:t>
            </a:r>
          </a:p>
          <a:p>
            <a:pPr eaLnBrk="1" hangingPunct="1"/>
            <a:r>
              <a:rPr lang="en-US" altLang="zh-CN" sz="800"/>
              <a:t>Symbol	    Condition	                                            Flag</a:t>
            </a:r>
          </a:p>
          <a:p>
            <a:pPr eaLnBrk="1" hangingPunct="1"/>
            <a:r>
              <a:rPr lang="en-US" altLang="zh-CN" sz="800"/>
              <a:t>EQ	             Equal	                                             Z set</a:t>
            </a:r>
          </a:p>
          <a:p>
            <a:pPr eaLnBrk="1" hangingPunct="1"/>
            <a:r>
              <a:rPr lang="en-US" altLang="zh-CN" sz="800"/>
              <a:t>NE	             Not equal                                     	Z clear</a:t>
            </a:r>
          </a:p>
          <a:p>
            <a:pPr eaLnBrk="1" hangingPunct="1"/>
            <a:r>
              <a:rPr lang="en-US" altLang="zh-CN" sz="800"/>
              <a:t>CS/HS	    Carry set/unsigned higher or same	         C set</a:t>
            </a:r>
          </a:p>
          <a:p>
            <a:pPr eaLnBrk="1" hangingPunct="1"/>
            <a:r>
              <a:rPr lang="en-US" altLang="zh-CN" sz="800"/>
              <a:t>CC/LO	    Carry clear/unsigned lower	                  C clear</a:t>
            </a:r>
          </a:p>
          <a:p>
            <a:pPr eaLnBrk="1" hangingPunct="1"/>
            <a:r>
              <a:rPr lang="en-US" altLang="zh-CN" sz="800"/>
              <a:t>MI	             Minus/negative	                                    N set</a:t>
            </a:r>
          </a:p>
          <a:p>
            <a:pPr eaLnBrk="1" hangingPunct="1"/>
            <a:r>
              <a:rPr lang="en-US" altLang="zh-CN" sz="800"/>
              <a:t>PL	             Plus/positive or zero	                           N clear</a:t>
            </a:r>
          </a:p>
          <a:p>
            <a:pPr eaLnBrk="1" hangingPunct="1"/>
            <a:r>
              <a:rPr lang="en-US" altLang="zh-CN" sz="800"/>
              <a:t>VS	             Overflow	                                             V set</a:t>
            </a:r>
          </a:p>
          <a:p>
            <a:pPr eaLnBrk="1" hangingPunct="1"/>
            <a:r>
              <a:rPr lang="en-US" altLang="zh-CN" sz="800"/>
              <a:t>VC	             No overflow	                                    V clear</a:t>
            </a:r>
          </a:p>
          <a:p>
            <a:pPr eaLnBrk="1" hangingPunct="1"/>
            <a:r>
              <a:rPr lang="en-US" altLang="zh-CN" sz="800"/>
              <a:t>HI	             Unsigned higher	                           C set and Z clear</a:t>
            </a:r>
          </a:p>
          <a:p>
            <a:pPr eaLnBrk="1" hangingPunct="1"/>
            <a:r>
              <a:rPr lang="en-US" altLang="zh-CN" sz="800"/>
              <a:t>LS	             Unsigned lower or same	                  C clear or Z set</a:t>
            </a:r>
            <a:endParaRPr lang="zh-CN" altLang="en-US" sz="800"/>
          </a:p>
        </p:txBody>
      </p:sp>
      <p:sp>
        <p:nvSpPr>
          <p:cNvPr id="304132" name="灯片编号占位符 3"/>
          <p:cNvSpPr>
            <a:spLocks noGrp="1"/>
          </p:cNvSpPr>
          <p:nvPr>
            <p:ph type="sldNum" sz="quarter" idx="5"/>
          </p:nvPr>
        </p:nvSpPr>
        <p:spPr>
          <a:noFill/>
        </p:spPr>
        <p:txBody>
          <a:bodyPr/>
          <a:lstStyle/>
          <a:p>
            <a:fld id="{005EADBA-76C2-4FF0-8ED5-706866B567FC}" type="slidenum">
              <a:rPr lang="zh-CN" altLang="en-US" smtClean="0"/>
              <a:pPr/>
              <a:t>113</a:t>
            </a:fld>
            <a:endParaRPr lang="en-US" altLang="zh-CN"/>
          </a:p>
        </p:txBody>
      </p:sp>
    </p:spTree>
    <p:extLst>
      <p:ext uri="{BB962C8B-B14F-4D97-AF65-F5344CB8AC3E}">
        <p14:creationId xmlns:p14="http://schemas.microsoft.com/office/powerpoint/2010/main" val="3139823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a:xfrm>
            <a:off x="992188" y="768350"/>
            <a:ext cx="5114925" cy="3836988"/>
          </a:xfrm>
          <a:ln/>
        </p:spPr>
      </p:sp>
      <p:sp>
        <p:nvSpPr>
          <p:cNvPr id="305155" name="备注占位符 2"/>
          <p:cNvSpPr>
            <a:spLocks noGrp="1"/>
          </p:cNvSpPr>
          <p:nvPr>
            <p:ph type="body" idx="1"/>
          </p:nvPr>
        </p:nvSpPr>
        <p:spPr>
          <a:noFill/>
          <a:ln/>
        </p:spPr>
        <p:txBody>
          <a:bodyPr/>
          <a:lstStyle/>
          <a:p>
            <a:pPr eaLnBrk="1" hangingPunct="1">
              <a:spcBef>
                <a:spcPct val="50000"/>
              </a:spcBef>
            </a:pPr>
            <a:r>
              <a:rPr lang="en-US" altLang="zh-CN" sz="1400" b="1">
                <a:solidFill>
                  <a:srgbClr val="7F4D78"/>
                </a:solidFill>
              </a:rPr>
              <a:t>Example:</a:t>
            </a:r>
          </a:p>
          <a:p>
            <a:pPr eaLnBrk="1" hangingPunct="1">
              <a:spcBef>
                <a:spcPct val="50000"/>
              </a:spcBef>
            </a:pPr>
            <a:r>
              <a:rPr lang="en-US" altLang="zh-CN" sz="1400"/>
              <a:t>  </a:t>
            </a:r>
            <a:r>
              <a:rPr lang="en-US" altLang="zh-CN"/>
              <a:t>BEQ         label      ; Branch to address ‘label’ if Z flag is set</a:t>
            </a:r>
          </a:p>
          <a:p>
            <a:pPr eaLnBrk="1" hangingPunct="1">
              <a:spcBef>
                <a:spcPct val="50000"/>
              </a:spcBef>
            </a:pPr>
            <a:r>
              <a:rPr lang="en-US" altLang="zh-CN" sz="1400" b="1">
                <a:solidFill>
                  <a:srgbClr val="7F4D78"/>
                </a:solidFill>
              </a:rPr>
              <a:t>Thumb-2 version</a:t>
            </a:r>
          </a:p>
          <a:p>
            <a:pPr eaLnBrk="1" hangingPunct="1">
              <a:spcBef>
                <a:spcPct val="50000"/>
              </a:spcBef>
            </a:pPr>
            <a:r>
              <a:rPr lang="en-US" altLang="zh-CN"/>
              <a:t>  BEQ.W    label       ; Branch to address ‘label’ if Z flag is set</a:t>
            </a:r>
          </a:p>
          <a:p>
            <a:endParaRPr lang="zh-CN" altLang="en-US"/>
          </a:p>
        </p:txBody>
      </p:sp>
      <p:sp>
        <p:nvSpPr>
          <p:cNvPr id="305156" name="灯片编号占位符 3"/>
          <p:cNvSpPr>
            <a:spLocks noGrp="1"/>
          </p:cNvSpPr>
          <p:nvPr>
            <p:ph type="sldNum" sz="quarter" idx="5"/>
          </p:nvPr>
        </p:nvSpPr>
        <p:spPr>
          <a:noFill/>
        </p:spPr>
        <p:txBody>
          <a:bodyPr/>
          <a:lstStyle/>
          <a:p>
            <a:fld id="{A5F72CE6-B179-45F8-B2B4-86F6C13755C7}" type="slidenum">
              <a:rPr lang="zh-CN" altLang="en-US" smtClean="0"/>
              <a:pPr/>
              <a:t>114</a:t>
            </a:fld>
            <a:endParaRPr lang="en-US" altLang="zh-CN"/>
          </a:p>
        </p:txBody>
      </p:sp>
    </p:spTree>
    <p:extLst>
      <p:ext uri="{BB962C8B-B14F-4D97-AF65-F5344CB8AC3E}">
        <p14:creationId xmlns:p14="http://schemas.microsoft.com/office/powerpoint/2010/main" val="3936755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992188" y="768350"/>
            <a:ext cx="5114925" cy="3836988"/>
          </a:xfrm>
          <a:ln/>
        </p:spPr>
      </p:sp>
      <p:sp>
        <p:nvSpPr>
          <p:cNvPr id="306179" name="Rectangle 3"/>
          <p:cNvSpPr>
            <a:spLocks noGrp="1" noChangeArrowheads="1"/>
          </p:cNvSpPr>
          <p:nvPr>
            <p:ph type="body" idx="1"/>
          </p:nvPr>
        </p:nvSpPr>
        <p:spPr>
          <a:noFill/>
          <a:ln/>
        </p:spPr>
        <p:txBody>
          <a:bodyPr/>
          <a:lstStyle/>
          <a:p>
            <a:pPr eaLnBrk="1" hangingPunct="1">
              <a:spcBef>
                <a:spcPct val="50000"/>
              </a:spcBef>
            </a:pPr>
            <a:r>
              <a:rPr lang="en-US" altLang="zh-CN" sz="1400" dirty="0"/>
              <a:t>The defined branch conditions can also be used in IF-THEN-ELSE structures.</a:t>
            </a:r>
          </a:p>
          <a:p>
            <a:pPr eaLnBrk="1" hangingPunct="1">
              <a:spcBef>
                <a:spcPct val="50000"/>
              </a:spcBef>
            </a:pPr>
            <a:endParaRPr lang="en-US" altLang="zh-CN" sz="1400" dirty="0"/>
          </a:p>
          <a:p>
            <a:pPr eaLnBrk="1" hangingPunct="1">
              <a:spcBef>
                <a:spcPct val="50000"/>
              </a:spcBef>
            </a:pPr>
            <a:r>
              <a:rPr lang="en-US" altLang="zh-CN" dirty="0"/>
              <a:t>  CMP       R0,   R1      ; Compare R0 and R1</a:t>
            </a:r>
          </a:p>
          <a:p>
            <a:pPr eaLnBrk="1" hangingPunct="1"/>
            <a:r>
              <a:rPr lang="en-US" altLang="zh-CN" dirty="0"/>
              <a:t>  ITTEE     GT              ; If R0 &gt; R1 Then (first 2 statements execute if true,</a:t>
            </a:r>
          </a:p>
          <a:p>
            <a:pPr eaLnBrk="1" hangingPunct="1"/>
            <a:r>
              <a:rPr lang="en-US" altLang="zh-CN" dirty="0"/>
              <a:t>                                    ; other 2 statements execute if false)</a:t>
            </a:r>
          </a:p>
          <a:p>
            <a:pPr eaLnBrk="1" hangingPunct="1"/>
            <a:r>
              <a:rPr lang="en-US" altLang="zh-CN" dirty="0"/>
              <a:t>  MOVGT  R2,   R0      ; R2 = R0</a:t>
            </a:r>
          </a:p>
          <a:p>
            <a:pPr eaLnBrk="1" hangingPunct="1"/>
            <a:r>
              <a:rPr lang="en-US" altLang="zh-CN" dirty="0"/>
              <a:t>  MOVGT  R3,   R1      ; R3 = R1</a:t>
            </a:r>
          </a:p>
          <a:p>
            <a:pPr eaLnBrk="1" hangingPunct="1"/>
            <a:r>
              <a:rPr lang="en-US" altLang="zh-CN" dirty="0"/>
              <a:t>  MOVLE  R2,   R0       ; Else R2 = R1</a:t>
            </a:r>
          </a:p>
          <a:p>
            <a:pPr eaLnBrk="1" hangingPunct="1"/>
            <a:r>
              <a:rPr lang="en-US" altLang="zh-CN" dirty="0"/>
              <a:t>  MOVLE  R3,   R1       ; R3 = R0</a:t>
            </a:r>
          </a:p>
          <a:p>
            <a:endParaRPr lang="zh-CN" altLang="en-US" dirty="0"/>
          </a:p>
        </p:txBody>
      </p:sp>
    </p:spTree>
    <p:extLst>
      <p:ext uri="{BB962C8B-B14F-4D97-AF65-F5344CB8AC3E}">
        <p14:creationId xmlns:p14="http://schemas.microsoft.com/office/powerpoint/2010/main" val="4337950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a:xfrm>
            <a:off x="992188" y="768350"/>
            <a:ext cx="5114925" cy="3836988"/>
          </a:xfrm>
          <a:ln/>
        </p:spPr>
      </p:sp>
      <p:sp>
        <p:nvSpPr>
          <p:cNvPr id="307203" name="备注占位符 2"/>
          <p:cNvSpPr>
            <a:spLocks noGrp="1"/>
          </p:cNvSpPr>
          <p:nvPr>
            <p:ph type="body" idx="1"/>
          </p:nvPr>
        </p:nvSpPr>
        <p:spPr>
          <a:noFill/>
          <a:ln/>
        </p:spPr>
        <p:txBody>
          <a:bodyPr/>
          <a:lstStyle/>
          <a:p>
            <a:pPr eaLnBrk="1" hangingPunct="1">
              <a:spcBef>
                <a:spcPct val="50000"/>
              </a:spcBef>
            </a:pPr>
            <a:r>
              <a:rPr lang="en-US" altLang="zh-CN" sz="1400" dirty="0"/>
              <a:t>PSR flags can be affected by the following:</a:t>
            </a:r>
          </a:p>
          <a:p>
            <a:pPr eaLnBrk="1" hangingPunct="1">
              <a:spcBef>
                <a:spcPct val="50000"/>
              </a:spcBef>
            </a:pPr>
            <a:r>
              <a:rPr lang="en-US" altLang="zh-CN" sz="1400" dirty="0"/>
              <a:t>1. 16-bit ALU instructions</a:t>
            </a:r>
          </a:p>
          <a:p>
            <a:pPr eaLnBrk="1" hangingPunct="1">
              <a:spcBef>
                <a:spcPct val="50000"/>
              </a:spcBef>
            </a:pPr>
            <a:r>
              <a:rPr lang="en-US" altLang="zh-CN" sz="1400" dirty="0"/>
              <a:t>2. 32-bit (Thumb-2) ALU instructions with the </a:t>
            </a:r>
            <a:r>
              <a:rPr lang="en-US" altLang="zh-CN" sz="1400" i="1" dirty="0"/>
              <a:t>S </a:t>
            </a:r>
            <a:r>
              <a:rPr lang="en-US" altLang="zh-CN" sz="1400" dirty="0"/>
              <a:t>suffix (e.g., ADDS.W)</a:t>
            </a:r>
          </a:p>
          <a:p>
            <a:pPr eaLnBrk="1" hangingPunct="1">
              <a:spcBef>
                <a:spcPct val="50000"/>
              </a:spcBef>
            </a:pPr>
            <a:r>
              <a:rPr lang="en-US" altLang="zh-CN" sz="1400" dirty="0"/>
              <a:t>3. Compare (e.g., CMP) and Test (e.g., TST, TEQ)</a:t>
            </a:r>
          </a:p>
          <a:p>
            <a:pPr eaLnBrk="1" hangingPunct="1">
              <a:spcBef>
                <a:spcPct val="50000"/>
              </a:spcBef>
            </a:pPr>
            <a:r>
              <a:rPr lang="en-US" altLang="zh-CN" sz="1400" dirty="0"/>
              <a:t>4. Write to APSR/PSR directly</a:t>
            </a:r>
          </a:p>
          <a:p>
            <a:pPr eaLnBrk="1" hangingPunct="1">
              <a:spcBef>
                <a:spcPct val="50000"/>
              </a:spcBef>
            </a:pPr>
            <a:endParaRPr lang="en-US" altLang="zh-CN" sz="1400" dirty="0"/>
          </a:p>
          <a:p>
            <a:pPr eaLnBrk="1" hangingPunct="1">
              <a:spcBef>
                <a:spcPct val="50000"/>
              </a:spcBef>
            </a:pPr>
            <a:r>
              <a:rPr lang="en-US" altLang="zh-CN" sz="1400" dirty="0"/>
              <a:t>The ALU operation can either change flags or not change flags.</a:t>
            </a:r>
          </a:p>
          <a:p>
            <a:pPr eaLnBrk="1" hangingPunct="1">
              <a:spcBef>
                <a:spcPct val="50000"/>
              </a:spcBef>
            </a:pPr>
            <a:r>
              <a:rPr lang="en-US" altLang="zh-CN" sz="1400" dirty="0"/>
              <a:t>  </a:t>
            </a:r>
            <a:r>
              <a:rPr lang="en-US" altLang="zh-CN" dirty="0"/>
              <a:t>ADDS.W   R0,  R1,   R2   ; This 32-bit Thumb-2 instruction update flag</a:t>
            </a:r>
          </a:p>
          <a:p>
            <a:pPr eaLnBrk="1" hangingPunct="1"/>
            <a:r>
              <a:rPr lang="en-US" altLang="zh-CN" dirty="0"/>
              <a:t>  ADD.W     R0,  R1,   R2   ; This 32-bit Thumb-2 instruction do not update flag</a:t>
            </a:r>
          </a:p>
          <a:p>
            <a:pPr eaLnBrk="1" hangingPunct="1"/>
            <a:r>
              <a:rPr lang="en-US" altLang="zh-CN" dirty="0"/>
              <a:t>  ADDS       R0,  R1            ; This 16-bit Thumb instruction update flag</a:t>
            </a:r>
          </a:p>
          <a:p>
            <a:pPr eaLnBrk="1" hangingPunct="1"/>
            <a:r>
              <a:rPr lang="en-US" altLang="zh-CN" dirty="0"/>
              <a:t>  ADD          R0,  #0x1        ; This 16-bit Thumb instruction update flag</a:t>
            </a:r>
            <a:endParaRPr lang="zh-CN" altLang="en-US" dirty="0"/>
          </a:p>
        </p:txBody>
      </p:sp>
      <p:sp>
        <p:nvSpPr>
          <p:cNvPr id="307204" name="灯片编号占位符 3"/>
          <p:cNvSpPr>
            <a:spLocks noGrp="1"/>
          </p:cNvSpPr>
          <p:nvPr>
            <p:ph type="sldNum" sz="quarter" idx="5"/>
          </p:nvPr>
        </p:nvSpPr>
        <p:spPr>
          <a:noFill/>
        </p:spPr>
        <p:txBody>
          <a:bodyPr/>
          <a:lstStyle/>
          <a:p>
            <a:fld id="{2744DEB1-B980-47E6-90ED-8B3911A7A0A2}" type="slidenum">
              <a:rPr lang="zh-CN" altLang="en-US" smtClean="0"/>
              <a:pPr/>
              <a:t>116</a:t>
            </a:fld>
            <a:endParaRPr lang="en-US" altLang="zh-CN"/>
          </a:p>
        </p:txBody>
      </p:sp>
    </p:spTree>
    <p:extLst>
      <p:ext uri="{BB962C8B-B14F-4D97-AF65-F5344CB8AC3E}">
        <p14:creationId xmlns:p14="http://schemas.microsoft.com/office/powerpoint/2010/main" val="289298016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4" name="Picture 2" descr="ppt底板白-英文大写40"/>
          <p:cNvPicPr>
            <a:picLocks noChangeAspect="1" noChangeArrowheads="1"/>
          </p:cNvPicPr>
          <p:nvPr userDrawn="1"/>
        </p:nvPicPr>
        <p:blipFill>
          <a:blip r:embed="rId2" cstate="print"/>
          <a:srcRect/>
          <a:stretch>
            <a:fillRect/>
          </a:stretch>
        </p:blipFill>
        <p:spPr bwMode="auto">
          <a:xfrm>
            <a:off x="-26894" y="0"/>
            <a:ext cx="9144000" cy="6858000"/>
          </a:xfrm>
          <a:prstGeom prst="rect">
            <a:avLst/>
          </a:prstGeom>
          <a:noFill/>
          <a:ln w="9525">
            <a:noFill/>
            <a:miter lim="800000"/>
            <a:headEnd/>
            <a:tailEnd/>
          </a:ln>
        </p:spPr>
      </p:pic>
      <p:pic>
        <p:nvPicPr>
          <p:cNvPr id="5" name="Picture 5" descr="10"/>
          <p:cNvPicPr>
            <a:picLocks noChangeAspect="1" noChangeArrowheads="1"/>
          </p:cNvPicPr>
          <p:nvPr/>
        </p:nvPicPr>
        <p:blipFill>
          <a:blip r:embed="rId3" cstate="print"/>
          <a:srcRect/>
          <a:stretch>
            <a:fillRect/>
          </a:stretch>
        </p:blipFill>
        <p:spPr bwMode="auto">
          <a:xfrm>
            <a:off x="6229350" y="3979863"/>
            <a:ext cx="2914650" cy="2878137"/>
          </a:xfrm>
          <a:prstGeom prst="rect">
            <a:avLst/>
          </a:prstGeom>
          <a:noFill/>
          <a:ln w="9525">
            <a:noFill/>
            <a:miter lim="800000"/>
            <a:headEnd/>
            <a:tailEnd/>
          </a:ln>
        </p:spPr>
      </p:pic>
      <p:pic>
        <p:nvPicPr>
          <p:cNvPr id="6" name="Picture 6" descr="图片5"/>
          <p:cNvPicPr>
            <a:picLocks noChangeAspect="1" noChangeArrowheads="1"/>
          </p:cNvPicPr>
          <p:nvPr/>
        </p:nvPicPr>
        <p:blipFill>
          <a:blip r:embed="rId4" cstate="print"/>
          <a:srcRect/>
          <a:stretch>
            <a:fillRect/>
          </a:stretch>
        </p:blipFill>
        <p:spPr bwMode="auto">
          <a:xfrm>
            <a:off x="8388350" y="179388"/>
            <a:ext cx="755650" cy="506412"/>
          </a:xfrm>
          <a:prstGeom prst="rect">
            <a:avLst/>
          </a:prstGeom>
          <a:noFill/>
          <a:ln w="9525">
            <a:noFill/>
            <a:miter lim="800000"/>
            <a:headEnd/>
            <a:tailEnd/>
          </a:ln>
        </p:spPr>
      </p:pic>
      <p:pic>
        <p:nvPicPr>
          <p:cNvPr id="7" name="Picture 7" descr="图片2"/>
          <p:cNvPicPr>
            <a:picLocks noChangeAspect="1" noChangeArrowheads="1"/>
          </p:cNvPicPr>
          <p:nvPr/>
        </p:nvPicPr>
        <p:blipFill>
          <a:blip r:embed="rId5" cstate="print"/>
          <a:srcRect/>
          <a:stretch>
            <a:fillRect/>
          </a:stretch>
        </p:blipFill>
        <p:spPr bwMode="auto">
          <a:xfrm>
            <a:off x="6134100" y="179388"/>
            <a:ext cx="755650" cy="506412"/>
          </a:xfrm>
          <a:prstGeom prst="rect">
            <a:avLst/>
          </a:prstGeom>
          <a:noFill/>
          <a:ln w="9525">
            <a:noFill/>
            <a:miter lim="800000"/>
            <a:headEnd/>
            <a:tailEnd/>
          </a:ln>
        </p:spPr>
      </p:pic>
      <p:pic>
        <p:nvPicPr>
          <p:cNvPr id="8" name="Picture 8" descr="图片1"/>
          <p:cNvPicPr>
            <a:picLocks noChangeAspect="1" noChangeArrowheads="1"/>
          </p:cNvPicPr>
          <p:nvPr/>
        </p:nvPicPr>
        <p:blipFill>
          <a:blip r:embed="rId6" cstate="print"/>
          <a:srcRect/>
          <a:stretch>
            <a:fillRect/>
          </a:stretch>
        </p:blipFill>
        <p:spPr bwMode="auto">
          <a:xfrm>
            <a:off x="5391150" y="179388"/>
            <a:ext cx="755650" cy="506412"/>
          </a:xfrm>
          <a:prstGeom prst="rect">
            <a:avLst/>
          </a:prstGeom>
          <a:noFill/>
          <a:ln w="9525">
            <a:noFill/>
            <a:miter lim="800000"/>
            <a:headEnd/>
            <a:tailEnd/>
          </a:ln>
        </p:spPr>
      </p:pic>
      <p:pic>
        <p:nvPicPr>
          <p:cNvPr id="9" name="Picture 9" descr="图片3"/>
          <p:cNvPicPr>
            <a:picLocks noChangeAspect="1" noChangeArrowheads="1"/>
          </p:cNvPicPr>
          <p:nvPr/>
        </p:nvPicPr>
        <p:blipFill>
          <a:blip r:embed="rId7" cstate="print"/>
          <a:srcRect/>
          <a:stretch>
            <a:fillRect/>
          </a:stretch>
        </p:blipFill>
        <p:spPr bwMode="auto">
          <a:xfrm>
            <a:off x="6889750" y="179388"/>
            <a:ext cx="755650" cy="506412"/>
          </a:xfrm>
          <a:prstGeom prst="rect">
            <a:avLst/>
          </a:prstGeom>
          <a:noFill/>
          <a:ln w="9525">
            <a:noFill/>
            <a:miter lim="800000"/>
            <a:headEnd/>
            <a:tailEnd/>
          </a:ln>
        </p:spPr>
      </p:pic>
      <p:pic>
        <p:nvPicPr>
          <p:cNvPr id="10" name="Picture 10" descr="图片4"/>
          <p:cNvPicPr>
            <a:picLocks noChangeAspect="1" noChangeArrowheads="1"/>
          </p:cNvPicPr>
          <p:nvPr/>
        </p:nvPicPr>
        <p:blipFill>
          <a:blip r:embed="rId8" cstate="print"/>
          <a:srcRect/>
          <a:stretch>
            <a:fillRect/>
          </a:stretch>
        </p:blipFill>
        <p:spPr bwMode="auto">
          <a:xfrm>
            <a:off x="7645400" y="179388"/>
            <a:ext cx="755650" cy="506412"/>
          </a:xfrm>
          <a:prstGeom prst="rect">
            <a:avLst/>
          </a:prstGeom>
          <a:noFill/>
          <a:ln w="9525">
            <a:noFill/>
            <a:miter lim="800000"/>
            <a:headEnd/>
            <a:tailEnd/>
          </a:ln>
        </p:spPr>
      </p:pic>
      <p:sp>
        <p:nvSpPr>
          <p:cNvPr id="109571" name="Rectangle 3"/>
          <p:cNvSpPr>
            <a:spLocks noGrp="1" noChangeArrowheads="1"/>
          </p:cNvSpPr>
          <p:nvPr>
            <p:ph type="ctrTitle"/>
          </p:nvPr>
        </p:nvSpPr>
        <p:spPr>
          <a:xfrm>
            <a:off x="685800" y="1798638"/>
            <a:ext cx="7772400" cy="1470025"/>
          </a:xfrm>
          <a:ln/>
        </p:spPr>
        <p:txBody>
          <a:bodyPr tIns="45720" anchor="ctr"/>
          <a:lstStyle>
            <a:lvl1pPr>
              <a:defRPr sz="4300"/>
            </a:lvl1pPr>
          </a:lstStyle>
          <a:p>
            <a:r>
              <a:rPr lang="zh-CN" altLang="en-US"/>
              <a:t>单击此处编辑母版标题样式</a:t>
            </a:r>
          </a:p>
        </p:txBody>
      </p:sp>
      <p:sp>
        <p:nvSpPr>
          <p:cNvPr id="109572" name="Rectangle 4"/>
          <p:cNvSpPr>
            <a:spLocks noGrp="1" noChangeArrowheads="1"/>
          </p:cNvSpPr>
          <p:nvPr>
            <p:ph type="subTitle" idx="1"/>
          </p:nvPr>
        </p:nvSpPr>
        <p:spPr>
          <a:xfrm>
            <a:off x="1371600" y="3957638"/>
            <a:ext cx="6400800" cy="1079500"/>
          </a:xfrm>
          <a:prstGeom prst="rect">
            <a:avLst/>
          </a:prstGeom>
        </p:spPr>
        <p:txBody>
          <a:bodyPr anchor="ctr" anchorCtr="1"/>
          <a:lstStyle>
            <a:lvl1pPr marL="0" indent="0" algn="ctr">
              <a:buFontTx/>
              <a:buNone/>
              <a:defRPr sz="2400">
                <a:solidFill>
                  <a:srgbClr val="16388A"/>
                </a:solidFill>
              </a:defRPr>
            </a:lvl1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31800" y="1268413"/>
            <a:ext cx="8229600" cy="506571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6705600" cy="61547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0" y="179388"/>
            <a:ext cx="9144000" cy="61547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431800" y="1268413"/>
            <a:ext cx="40386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2800" y="1268413"/>
            <a:ext cx="40386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431800" y="1268413"/>
            <a:ext cx="40386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2800" y="1268413"/>
            <a:ext cx="4038600" cy="24558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2800" y="3876675"/>
            <a:ext cx="4038600" cy="24574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0" y="179388"/>
            <a:ext cx="9144000" cy="688975"/>
          </a:xfrm>
        </p:spPr>
        <p:txBody>
          <a:bodyPr/>
          <a:lstStyle/>
          <a:p>
            <a:r>
              <a:rPr lang="zh-CN" altLang="en-US"/>
              <a:t>单击此处编辑母版标题样式</a:t>
            </a:r>
          </a:p>
        </p:txBody>
      </p:sp>
      <p:sp>
        <p:nvSpPr>
          <p:cNvPr id="3" name="内容占位符 2"/>
          <p:cNvSpPr>
            <a:spLocks noGrp="1"/>
          </p:cNvSpPr>
          <p:nvPr>
            <p:ph sz="quarter" idx="1"/>
          </p:nvPr>
        </p:nvSpPr>
        <p:spPr>
          <a:xfrm>
            <a:off x="431800" y="1268413"/>
            <a:ext cx="4038600" cy="24558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2800" y="1268413"/>
            <a:ext cx="4038600" cy="24558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31800" y="3876675"/>
            <a:ext cx="4038600" cy="24574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22800" y="3876675"/>
            <a:ext cx="4038600" cy="24574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内容占位符 2"/>
          <p:cNvSpPr>
            <a:spLocks noGrp="1"/>
          </p:cNvSpPr>
          <p:nvPr>
            <p:ph sz="half" idx="1"/>
          </p:nvPr>
        </p:nvSpPr>
        <p:spPr>
          <a:xfrm>
            <a:off x="431800" y="1268413"/>
            <a:ext cx="40386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2800" y="1268413"/>
            <a:ext cx="4038600" cy="24558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2800" y="3876675"/>
            <a:ext cx="4038600" cy="245745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表格占位符 2"/>
          <p:cNvSpPr>
            <a:spLocks noGrp="1"/>
          </p:cNvSpPr>
          <p:nvPr>
            <p:ph type="tbl" idx="1"/>
          </p:nvPr>
        </p:nvSpPr>
        <p:spPr>
          <a:xfrm>
            <a:off x="431800" y="1268413"/>
            <a:ext cx="8229600" cy="5065712"/>
          </a:xfrm>
          <a:prstGeom prst="rect">
            <a:avLst/>
          </a:prstGeom>
        </p:spPr>
        <p:txBody>
          <a:bodyPr/>
          <a:lstStyle/>
          <a:p>
            <a:pPr lvl="0"/>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9144000" cy="688975"/>
          </a:xfrm>
        </p:spPr>
        <p:txBody>
          <a:bodyPr/>
          <a:lstStyle/>
          <a:p>
            <a:r>
              <a:rPr lang="zh-CN" altLang="en-US"/>
              <a:t>单击此处编辑母版标题样式</a:t>
            </a:r>
          </a:p>
        </p:txBody>
      </p:sp>
      <p:sp>
        <p:nvSpPr>
          <p:cNvPr id="3" name="内容占位符 2"/>
          <p:cNvSpPr>
            <a:spLocks noGrp="1"/>
          </p:cNvSpPr>
          <p:nvPr>
            <p:ph idx="1"/>
          </p:nvPr>
        </p:nvSpPr>
        <p:spPr>
          <a:xfrm>
            <a:off x="431800" y="1268413"/>
            <a:ext cx="82296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5" name="Group 11">
            <a:extLst>
              <a:ext uri="{FF2B5EF4-FFF2-40B4-BE49-F238E27FC236}">
                <a16:creationId xmlns:a16="http://schemas.microsoft.com/office/drawing/2014/main" id="{83A23173-94A3-FF45-821D-2622E4B695DB}"/>
              </a:ext>
            </a:extLst>
          </p:cNvPr>
          <p:cNvGrpSpPr>
            <a:grpSpLocks/>
          </p:cNvGrpSpPr>
          <p:nvPr userDrawn="1"/>
        </p:nvGrpSpPr>
        <p:grpSpPr bwMode="auto">
          <a:xfrm>
            <a:off x="400050" y="838200"/>
            <a:ext cx="8636000" cy="33338"/>
            <a:chOff x="295" y="778"/>
            <a:chExt cx="5440" cy="21"/>
          </a:xfrm>
        </p:grpSpPr>
        <p:sp>
          <p:nvSpPr>
            <p:cNvPr id="6" name="Rectangle 12">
              <a:extLst>
                <a:ext uri="{FF2B5EF4-FFF2-40B4-BE49-F238E27FC236}">
                  <a16:creationId xmlns:a16="http://schemas.microsoft.com/office/drawing/2014/main" id="{89836A91-FDDC-3A44-A4C4-F89A8E6C5361}"/>
                </a:ext>
              </a:extLst>
            </p:cNvPr>
            <p:cNvSpPr>
              <a:spLocks noChangeArrowheads="1"/>
            </p:cNvSpPr>
            <p:nvPr userDrawn="1"/>
          </p:nvSpPr>
          <p:spPr bwMode="auto">
            <a:xfrm>
              <a:off x="295" y="778"/>
              <a:ext cx="2720" cy="21"/>
            </a:xfrm>
            <a:prstGeom prst="rect">
              <a:avLst/>
            </a:prstGeom>
            <a:gradFill rotWithShape="1">
              <a:gsLst>
                <a:gs pos="0">
                  <a:srgbClr val="FFFFFF"/>
                </a:gs>
                <a:gs pos="100000">
                  <a:srgbClr val="133984"/>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lang="zh-CN" altLang="en-US" sz="2400" b="0">
                <a:ea typeface="宋体" charset="0"/>
              </a:endParaRPr>
            </a:p>
          </p:txBody>
        </p:sp>
        <p:sp>
          <p:nvSpPr>
            <p:cNvPr id="7" name="Rectangle 13">
              <a:extLst>
                <a:ext uri="{FF2B5EF4-FFF2-40B4-BE49-F238E27FC236}">
                  <a16:creationId xmlns:a16="http://schemas.microsoft.com/office/drawing/2014/main" id="{BDDC898F-7696-CC48-8C39-1045511D8255}"/>
                </a:ext>
              </a:extLst>
            </p:cNvPr>
            <p:cNvSpPr>
              <a:spLocks noChangeArrowheads="1"/>
            </p:cNvSpPr>
            <p:nvPr userDrawn="1"/>
          </p:nvSpPr>
          <p:spPr bwMode="auto">
            <a:xfrm flipH="1">
              <a:off x="3015" y="778"/>
              <a:ext cx="2720" cy="21"/>
            </a:xfrm>
            <a:prstGeom prst="rect">
              <a:avLst/>
            </a:prstGeom>
            <a:gradFill rotWithShape="1">
              <a:gsLst>
                <a:gs pos="0">
                  <a:srgbClr val="FFFFFF"/>
                </a:gs>
                <a:gs pos="100000">
                  <a:srgbClr val="133984"/>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lang="zh-CN" altLang="en-US" sz="2400" b="0">
                <a:ea typeface="宋体" charset="0"/>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31800" y="1268413"/>
            <a:ext cx="4038600" cy="50657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2800" y="1268413"/>
            <a:ext cx="4038600" cy="506571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2" descr="ppt底板白-英文大写40"/>
          <p:cNvPicPr>
            <a:picLocks noChangeAspect="1" noChangeArrowheads="1"/>
          </p:cNvPicPr>
          <p:nvPr/>
        </p:nvPicPr>
        <p:blipFill>
          <a:blip r:embed="rId19" cstate="print"/>
          <a:srcRect/>
          <a:stretch>
            <a:fillRect/>
          </a:stretch>
        </p:blipFill>
        <p:spPr bwMode="auto">
          <a:xfrm>
            <a:off x="0" y="0"/>
            <a:ext cx="9144000" cy="6858000"/>
          </a:xfrm>
          <a:prstGeom prst="rect">
            <a:avLst/>
          </a:prstGeom>
          <a:noFill/>
          <a:ln w="9525">
            <a:noFill/>
            <a:miter lim="800000"/>
            <a:headEnd/>
            <a:tailEnd/>
          </a:ln>
        </p:spPr>
      </p:pic>
      <p:sp>
        <p:nvSpPr>
          <p:cNvPr id="108547" name="Rectangle 3"/>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ea typeface="黑体" pitchFamily="2" charset="-122"/>
            </a:endParaRPr>
          </a:p>
        </p:txBody>
      </p:sp>
      <p:sp>
        <p:nvSpPr>
          <p:cNvPr id="108548" name="Rectangle 4"/>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pPr>
              <a:defRPr/>
            </a:pPr>
            <a:endParaRPr lang="zh-CN" altLang="en-US">
              <a:ea typeface="黑体" pitchFamily="2" charset="-122"/>
            </a:endParaRPr>
          </a:p>
        </p:txBody>
      </p:sp>
      <p:sp>
        <p:nvSpPr>
          <p:cNvPr id="1031" name="Rectangle 5"/>
          <p:cNvSpPr>
            <a:spLocks noGrp="1" noChangeArrowheads="1"/>
          </p:cNvSpPr>
          <p:nvPr>
            <p:ph type="title"/>
          </p:nvPr>
        </p:nvSpPr>
        <p:spPr bwMode="auto">
          <a:xfrm>
            <a:off x="0" y="179388"/>
            <a:ext cx="9144000" cy="688975"/>
          </a:xfrm>
          <a:prstGeom prst="rect">
            <a:avLst/>
          </a:prstGeom>
          <a:noFill/>
          <a:ln w="9525" algn="ctr">
            <a:noFill/>
            <a:miter lim="800000"/>
            <a:headEnd/>
            <a:tailEnd/>
          </a:ln>
        </p:spPr>
        <p:txBody>
          <a:bodyPr vert="horz" wrap="square" lIns="91440" tIns="54000" rIns="91440" bIns="45720" numCol="1" anchor="t" anchorCtr="1" compatLnSpc="1">
            <a:prstTxWarp prst="textNoShape">
              <a:avLst/>
            </a:prstTxWarp>
          </a:bodyPr>
          <a:lstStyle/>
          <a:p>
            <a:pPr lvl="0"/>
            <a:r>
              <a:rPr lang="zh-CN" altLang="en-US"/>
              <a:t>单击此处编辑母版标题样式</a:t>
            </a:r>
          </a:p>
        </p:txBody>
      </p:sp>
      <p:pic>
        <p:nvPicPr>
          <p:cNvPr id="1032" name="Picture 7" descr="10"/>
          <p:cNvPicPr>
            <a:picLocks noChangeAspect="1" noChangeArrowheads="1"/>
          </p:cNvPicPr>
          <p:nvPr userDrawn="1"/>
        </p:nvPicPr>
        <p:blipFill>
          <a:blip r:embed="rId20" cstate="print"/>
          <a:srcRect/>
          <a:stretch>
            <a:fillRect/>
          </a:stretch>
        </p:blipFill>
        <p:spPr bwMode="auto">
          <a:xfrm>
            <a:off x="6229350" y="3979863"/>
            <a:ext cx="2914650" cy="28781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29"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Lst>
  <p:txStyles>
    <p:title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21"/>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97.emf"/><Relationship Id="rId3" Type="http://schemas.openxmlformats.org/officeDocument/2006/relationships/notesSlide" Target="../notesSlides/notesSlide90.xml"/><Relationship Id="rId7" Type="http://schemas.openxmlformats.org/officeDocument/2006/relationships/image" Target="../media/image94.emf"/><Relationship Id="rId12" Type="http://schemas.openxmlformats.org/officeDocument/2006/relationships/oleObject" Target="../embeddings/oleObject39.bin"/><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96.emf"/><Relationship Id="rId5" Type="http://schemas.openxmlformats.org/officeDocument/2006/relationships/image" Target="../media/image93.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95.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98.emf"/></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03.emf"/><Relationship Id="rId4" Type="http://schemas.openxmlformats.org/officeDocument/2006/relationships/oleObject" Target="../embeddings/oleObject41.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04.emf"/><Relationship Id="rId4" Type="http://schemas.openxmlformats.org/officeDocument/2006/relationships/oleObject" Target="../embeddings/oleObject42.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3.xml"/><Relationship Id="rId7" Type="http://schemas.openxmlformats.org/officeDocument/2006/relationships/image" Target="../media/image29.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image" Target="../media/image28.emf"/><Relationship Id="rId10" Type="http://schemas.openxmlformats.org/officeDocument/2006/relationships/image" Target="../media/image30.emf"/><Relationship Id="rId4" Type="http://schemas.openxmlformats.org/officeDocument/2006/relationships/oleObject" Target="../embeddings/oleObject2.bin"/><Relationship Id="rId9"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35.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32.e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10.bin"/><Relationship Id="rId1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49.emf"/><Relationship Id="rId18" Type="http://schemas.openxmlformats.org/officeDocument/2006/relationships/oleObject" Target="../embeddings/oleObject21.bin"/><Relationship Id="rId3" Type="http://schemas.openxmlformats.org/officeDocument/2006/relationships/notesSlide" Target="../notesSlides/notesSlide27.xml"/><Relationship Id="rId21" Type="http://schemas.openxmlformats.org/officeDocument/2006/relationships/image" Target="../media/image53.emf"/><Relationship Id="rId7" Type="http://schemas.openxmlformats.org/officeDocument/2006/relationships/image" Target="../media/image46.emf"/><Relationship Id="rId12" Type="http://schemas.openxmlformats.org/officeDocument/2006/relationships/oleObject" Target="../embeddings/oleObject18.bin"/><Relationship Id="rId17" Type="http://schemas.openxmlformats.org/officeDocument/2006/relationships/image" Target="../media/image51.emf"/><Relationship Id="rId2" Type="http://schemas.openxmlformats.org/officeDocument/2006/relationships/slideLayout" Target="../slideLayouts/slideLayout14.xml"/><Relationship Id="rId16" Type="http://schemas.openxmlformats.org/officeDocument/2006/relationships/oleObject" Target="../embeddings/oleObject20.bin"/><Relationship Id="rId20" Type="http://schemas.openxmlformats.org/officeDocument/2006/relationships/oleObject" Target="../embeddings/oleObject22.bin"/><Relationship Id="rId1" Type="http://schemas.openxmlformats.org/officeDocument/2006/relationships/vmlDrawing" Target="../drawings/vmlDrawing5.vml"/><Relationship Id="rId6" Type="http://schemas.openxmlformats.org/officeDocument/2006/relationships/oleObject" Target="../embeddings/oleObject15.bin"/><Relationship Id="rId11" Type="http://schemas.openxmlformats.org/officeDocument/2006/relationships/image" Target="../media/image48.emf"/><Relationship Id="rId5" Type="http://schemas.openxmlformats.org/officeDocument/2006/relationships/image" Target="../media/image45.emf"/><Relationship Id="rId15" Type="http://schemas.openxmlformats.org/officeDocument/2006/relationships/image" Target="../media/image50.emf"/><Relationship Id="rId23" Type="http://schemas.openxmlformats.org/officeDocument/2006/relationships/image" Target="../media/image54.emf"/><Relationship Id="rId10" Type="http://schemas.openxmlformats.org/officeDocument/2006/relationships/oleObject" Target="../embeddings/oleObject17.bin"/><Relationship Id="rId19" Type="http://schemas.openxmlformats.org/officeDocument/2006/relationships/image" Target="../media/image52.emf"/><Relationship Id="rId4" Type="http://schemas.openxmlformats.org/officeDocument/2006/relationships/oleObject" Target="../embeddings/oleObject14.bin"/><Relationship Id="rId9" Type="http://schemas.openxmlformats.org/officeDocument/2006/relationships/image" Target="../media/image47.emf"/><Relationship Id="rId14" Type="http://schemas.openxmlformats.org/officeDocument/2006/relationships/oleObject" Target="../embeddings/oleObject19.bin"/><Relationship Id="rId22" Type="http://schemas.openxmlformats.org/officeDocument/2006/relationships/oleObject" Target="../embeddings/oleObject23.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9.emf"/><Relationship Id="rId3" Type="http://schemas.openxmlformats.org/officeDocument/2006/relationships/notesSlide" Target="../notesSlides/notesSlide28.xml"/><Relationship Id="rId7" Type="http://schemas.openxmlformats.org/officeDocument/2006/relationships/image" Target="../media/image56.emf"/><Relationship Id="rId12" Type="http://schemas.openxmlformats.org/officeDocument/2006/relationships/oleObject" Target="../embeddings/oleObject28.bin"/><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25.bin"/><Relationship Id="rId11" Type="http://schemas.openxmlformats.org/officeDocument/2006/relationships/image" Target="../media/image58.emf"/><Relationship Id="rId5" Type="http://schemas.openxmlformats.org/officeDocument/2006/relationships/image" Target="../media/image55.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7.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60.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3.emf"/><Relationship Id="rId4" Type="http://schemas.openxmlformats.org/officeDocument/2006/relationships/oleObject" Target="../embeddings/oleObject30.bin"/></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46.xml"/><Relationship Id="rId7" Type="http://schemas.openxmlformats.org/officeDocument/2006/relationships/image" Target="../media/image80.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32.bin"/><Relationship Id="rId5" Type="http://schemas.openxmlformats.org/officeDocument/2006/relationships/image" Target="../media/image79.emf"/><Relationship Id="rId4" Type="http://schemas.openxmlformats.org/officeDocument/2006/relationships/oleObject" Target="../embeddings/oleObject31.bin"/></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47.xml"/><Relationship Id="rId7" Type="http://schemas.openxmlformats.org/officeDocument/2006/relationships/image" Target="../media/image82.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34.bin"/><Relationship Id="rId5" Type="http://schemas.openxmlformats.org/officeDocument/2006/relationships/image" Target="../media/image81.emf"/><Relationship Id="rId4" Type="http://schemas.openxmlformats.org/officeDocument/2006/relationships/oleObject" Target="../embeddings/oleObject33.bin"/></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rm.c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a:extLst>
              <a:ext uri="{FF2B5EF4-FFF2-40B4-BE49-F238E27FC236}">
                <a16:creationId xmlns:a16="http://schemas.microsoft.com/office/drawing/2014/main" id="{C8972E61-FD78-4049-8C49-07F6A8907BC8}"/>
              </a:ext>
            </a:extLst>
          </p:cNvPr>
          <p:cNvGrpSpPr>
            <a:grpSpLocks/>
          </p:cNvGrpSpPr>
          <p:nvPr/>
        </p:nvGrpSpPr>
        <p:grpSpPr bwMode="auto">
          <a:xfrm>
            <a:off x="539750" y="2578100"/>
            <a:ext cx="8602663" cy="28575"/>
            <a:chOff x="181" y="391"/>
            <a:chExt cx="5419" cy="18"/>
          </a:xfrm>
        </p:grpSpPr>
        <p:sp>
          <p:nvSpPr>
            <p:cNvPr id="11" name="Rectangle 3">
              <a:extLst>
                <a:ext uri="{FF2B5EF4-FFF2-40B4-BE49-F238E27FC236}">
                  <a16:creationId xmlns:a16="http://schemas.microsoft.com/office/drawing/2014/main" id="{218F423A-E9B0-AC44-80D1-21F9C7301174}"/>
                </a:ext>
              </a:extLst>
            </p:cNvPr>
            <p:cNvSpPr>
              <a:spLocks noChangeArrowheads="1"/>
            </p:cNvSpPr>
            <p:nvPr/>
          </p:nvSpPr>
          <p:spPr bwMode="auto">
            <a:xfrm>
              <a:off x="181" y="391"/>
              <a:ext cx="2720" cy="18"/>
            </a:xfrm>
            <a:prstGeom prst="rect">
              <a:avLst/>
            </a:prstGeom>
            <a:gradFill rotWithShape="1">
              <a:gsLst>
                <a:gs pos="0">
                  <a:srgbClr val="FFFFFF"/>
                </a:gs>
                <a:gs pos="100000">
                  <a:srgbClr val="FF3300"/>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lang="zh-CN" altLang="en-US" sz="2400" b="0">
                <a:ea typeface="宋体" charset="0"/>
              </a:endParaRPr>
            </a:p>
          </p:txBody>
        </p:sp>
        <p:sp>
          <p:nvSpPr>
            <p:cNvPr id="12" name="Rectangle 4">
              <a:extLst>
                <a:ext uri="{FF2B5EF4-FFF2-40B4-BE49-F238E27FC236}">
                  <a16:creationId xmlns:a16="http://schemas.microsoft.com/office/drawing/2014/main" id="{DEE5C5FF-C7BD-5641-A5B9-9F64C8EB1519}"/>
                </a:ext>
              </a:extLst>
            </p:cNvPr>
            <p:cNvSpPr>
              <a:spLocks noChangeArrowheads="1"/>
            </p:cNvSpPr>
            <p:nvPr/>
          </p:nvSpPr>
          <p:spPr bwMode="auto">
            <a:xfrm flipH="1">
              <a:off x="2880" y="391"/>
              <a:ext cx="2720" cy="18"/>
            </a:xfrm>
            <a:prstGeom prst="rect">
              <a:avLst/>
            </a:prstGeom>
            <a:gradFill rotWithShape="1">
              <a:gsLst>
                <a:gs pos="0">
                  <a:srgbClr val="FFFFFF"/>
                </a:gs>
                <a:gs pos="100000">
                  <a:srgbClr val="FF3300">
                    <a:alpha val="96999"/>
                  </a:srgbClr>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lang="zh-CN" altLang="en-US" sz="2400" b="0">
                <a:ea typeface="宋体" charset="0"/>
              </a:endParaRPr>
            </a:p>
          </p:txBody>
        </p:sp>
      </p:grpSp>
      <p:sp>
        <p:nvSpPr>
          <p:cNvPr id="13" name="Rectangle 15">
            <a:extLst>
              <a:ext uri="{FF2B5EF4-FFF2-40B4-BE49-F238E27FC236}">
                <a16:creationId xmlns:a16="http://schemas.microsoft.com/office/drawing/2014/main" id="{A90B0C96-1E26-A04C-857F-79BC235F1CF4}"/>
              </a:ext>
            </a:extLst>
          </p:cNvPr>
          <p:cNvSpPr>
            <a:spLocks noChangeArrowheads="1"/>
          </p:cNvSpPr>
          <p:nvPr/>
        </p:nvSpPr>
        <p:spPr bwMode="auto">
          <a:xfrm>
            <a:off x="1763713" y="1484313"/>
            <a:ext cx="6311900" cy="823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a:solidFill>
                  <a:srgbClr val="000000"/>
                </a:solidFill>
                <a:miter lim="800000"/>
                <a:headEnd/>
                <a:tailEnd type="none" w="med" len="lg"/>
              </a14:hiddenLine>
            </a:ext>
          </a:extLst>
        </p:spPr>
        <p:txBody>
          <a:bodyPr anchor="ctr" anchorCtr="1">
            <a:spAutoFit/>
          </a:bodyP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r>
              <a:rPr lang="zh-CN" altLang="en-US" sz="4800">
                <a:latin typeface="Webdings" charset="2"/>
                <a:ea typeface="隶书" charset="0"/>
              </a:rPr>
              <a:t>嵌入式系统原理与实验</a:t>
            </a:r>
          </a:p>
        </p:txBody>
      </p:sp>
      <p:grpSp>
        <p:nvGrpSpPr>
          <p:cNvPr id="14" name="Group 12">
            <a:extLst>
              <a:ext uri="{FF2B5EF4-FFF2-40B4-BE49-F238E27FC236}">
                <a16:creationId xmlns:a16="http://schemas.microsoft.com/office/drawing/2014/main" id="{99AAB1EC-FA6B-8D48-B384-3E0D9DEEC769}"/>
              </a:ext>
            </a:extLst>
          </p:cNvPr>
          <p:cNvGrpSpPr>
            <a:grpSpLocks/>
          </p:cNvGrpSpPr>
          <p:nvPr/>
        </p:nvGrpSpPr>
        <p:grpSpPr bwMode="auto">
          <a:xfrm>
            <a:off x="290513" y="1096963"/>
            <a:ext cx="8602662" cy="28575"/>
            <a:chOff x="181" y="391"/>
            <a:chExt cx="5419" cy="18"/>
          </a:xfrm>
        </p:grpSpPr>
        <p:sp>
          <p:nvSpPr>
            <p:cNvPr id="15" name="Rectangle 13">
              <a:extLst>
                <a:ext uri="{FF2B5EF4-FFF2-40B4-BE49-F238E27FC236}">
                  <a16:creationId xmlns:a16="http://schemas.microsoft.com/office/drawing/2014/main" id="{29941823-182F-6543-A1EA-1DE8534DE749}"/>
                </a:ext>
              </a:extLst>
            </p:cNvPr>
            <p:cNvSpPr>
              <a:spLocks noChangeArrowheads="1"/>
            </p:cNvSpPr>
            <p:nvPr userDrawn="1"/>
          </p:nvSpPr>
          <p:spPr bwMode="auto">
            <a:xfrm>
              <a:off x="181" y="391"/>
              <a:ext cx="2720" cy="18"/>
            </a:xfrm>
            <a:prstGeom prst="rect">
              <a:avLst/>
            </a:prstGeom>
            <a:gradFill rotWithShape="1">
              <a:gsLst>
                <a:gs pos="0">
                  <a:srgbClr val="FFFFFF"/>
                </a:gs>
                <a:gs pos="100000">
                  <a:srgbClr val="FF3300"/>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kumimoji="0" lang="zh-CN" altLang="en-US" sz="2400" b="0">
                <a:ea typeface="宋体" charset="0"/>
              </a:endParaRPr>
            </a:p>
          </p:txBody>
        </p:sp>
        <p:sp>
          <p:nvSpPr>
            <p:cNvPr id="16" name="Rectangle 14">
              <a:extLst>
                <a:ext uri="{FF2B5EF4-FFF2-40B4-BE49-F238E27FC236}">
                  <a16:creationId xmlns:a16="http://schemas.microsoft.com/office/drawing/2014/main" id="{17F126A9-FC8D-5542-A0D6-7D41A8AB2B49}"/>
                </a:ext>
              </a:extLst>
            </p:cNvPr>
            <p:cNvSpPr>
              <a:spLocks noChangeArrowheads="1"/>
            </p:cNvSpPr>
            <p:nvPr userDrawn="1"/>
          </p:nvSpPr>
          <p:spPr bwMode="auto">
            <a:xfrm flipH="1">
              <a:off x="2880" y="391"/>
              <a:ext cx="2720" cy="18"/>
            </a:xfrm>
            <a:prstGeom prst="rect">
              <a:avLst/>
            </a:prstGeom>
            <a:gradFill rotWithShape="1">
              <a:gsLst>
                <a:gs pos="0">
                  <a:srgbClr val="FFFFFF"/>
                </a:gs>
                <a:gs pos="100000">
                  <a:srgbClr val="FF3300">
                    <a:alpha val="96999"/>
                  </a:srgbClr>
                </a:gs>
              </a:gsLst>
              <a:lin ang="0" scaled="1"/>
            </a:gradFill>
            <a:ln>
              <a:noFill/>
            </a:ln>
            <a:extLst>
              <a:ext uri="{91240B29-F687-4f45-9708-019B960494DF}">
                <a14:hiddenLine xmlns=""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eaLnBrk="0" hangingPunct="0"/>
              <a:endParaRPr kumimoji="0" lang="zh-CN" altLang="en-US" sz="2400" b="0">
                <a:ea typeface="宋体" charset="0"/>
              </a:endParaRPr>
            </a:p>
          </p:txBody>
        </p:sp>
      </p:grpSp>
      <p:sp>
        <p:nvSpPr>
          <p:cNvPr id="17" name="Rectangle 14">
            <a:extLst>
              <a:ext uri="{FF2B5EF4-FFF2-40B4-BE49-F238E27FC236}">
                <a16:creationId xmlns:a16="http://schemas.microsoft.com/office/drawing/2014/main" id="{8FE8F17C-2964-4847-B893-058C8ADE1D3F}"/>
              </a:ext>
            </a:extLst>
          </p:cNvPr>
          <p:cNvSpPr>
            <a:spLocks noChangeArrowheads="1"/>
          </p:cNvSpPr>
          <p:nvPr/>
        </p:nvSpPr>
        <p:spPr bwMode="auto">
          <a:xfrm>
            <a:off x="2667000" y="3762375"/>
            <a:ext cx="4781550" cy="1800225"/>
          </a:xfrm>
          <a:prstGeom prst="rect">
            <a:avLst/>
          </a:prstGeom>
          <a:noFill/>
          <a:ln w="28575">
            <a:noFill/>
            <a:miter lim="800000"/>
            <a:headEnd/>
            <a:tailEnd type="none" w="med" len="lg"/>
          </a:ln>
          <a:effectLst/>
        </p:spPr>
        <p:txBody>
          <a:bodyPr>
            <a:spAutoFit/>
          </a:bodyPr>
          <a:lstStyle>
            <a:lvl1pPr>
              <a:defRPr kumimoji="1" sz="2400">
                <a:solidFill>
                  <a:schemeClr val="tx1"/>
                </a:solidFill>
                <a:latin typeface="Arial" panose="020B0604020202020204" pitchFamily="34" charset="0"/>
                <a:ea typeface="黑体" panose="02010609060101010101" pitchFamily="49" charset="-122"/>
              </a:defRPr>
            </a:lvl1pPr>
            <a:lvl2pPr marL="742950" indent="-285750">
              <a:defRPr kumimoji="1" sz="2400">
                <a:solidFill>
                  <a:schemeClr val="tx1"/>
                </a:solidFill>
                <a:latin typeface="Arial" panose="020B0604020202020204" pitchFamily="34" charset="0"/>
                <a:ea typeface="黑体" panose="02010609060101010101" pitchFamily="49" charset="-122"/>
              </a:defRPr>
            </a:lvl2pPr>
            <a:lvl3pPr marL="1143000" indent="-228600">
              <a:defRPr kumimoji="1" sz="2400">
                <a:solidFill>
                  <a:schemeClr val="tx1"/>
                </a:solidFill>
                <a:latin typeface="Arial" panose="020B0604020202020204" pitchFamily="34" charset="0"/>
                <a:ea typeface="黑体" panose="02010609060101010101" pitchFamily="49" charset="-122"/>
              </a:defRPr>
            </a:lvl3pPr>
            <a:lvl4pPr marL="1600200" indent="-228600">
              <a:defRPr kumimoji="1" sz="2400">
                <a:solidFill>
                  <a:schemeClr val="tx1"/>
                </a:solidFill>
                <a:latin typeface="Arial" panose="020B0604020202020204" pitchFamily="34" charset="0"/>
                <a:ea typeface="黑体" panose="02010609060101010101" pitchFamily="49" charset="-122"/>
              </a:defRPr>
            </a:lvl4pPr>
            <a:lvl5pPr marL="2057400" indent="-228600">
              <a:defRPr kumimoji="1" sz="2400">
                <a:solidFill>
                  <a:schemeClr val="tx1"/>
                </a:solidFill>
                <a:latin typeface="Arial" panose="020B0604020202020204" pitchFamily="34" charset="0"/>
                <a:ea typeface="黑体" panose="02010609060101010101" pitchFamily="49"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9pPr>
          </a:lstStyle>
          <a:p>
            <a:pPr algn="l" eaLnBrk="1" hangingPunct="1">
              <a:defRPr/>
            </a:pP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课程号码</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EE21</a:t>
            </a:r>
            <a:r>
              <a:rPr kumimoji="0" lang="en-US" altLang="zh-Han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3</a:t>
            </a:r>
            <a:b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b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教学年级</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二年级</a:t>
            </a:r>
            <a:b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b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授课教师：赵忠华</a:t>
            </a:r>
          </a:p>
          <a:p>
            <a:pPr algn="l" eaLnBrk="1" hangingPunct="1">
              <a:defRPr/>
            </a:pP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上课教室</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东中院</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4-</a:t>
            </a:r>
            <a:r>
              <a:rPr kumimoji="0" lang="en-US" altLang="zh-Han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3</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06</a:t>
            </a:r>
          </a:p>
        </p:txBody>
      </p:sp>
      <p:grpSp>
        <p:nvGrpSpPr>
          <p:cNvPr id="18" name="Group 8">
            <a:extLst>
              <a:ext uri="{FF2B5EF4-FFF2-40B4-BE49-F238E27FC236}">
                <a16:creationId xmlns:a16="http://schemas.microsoft.com/office/drawing/2014/main" id="{261CBE0A-8A1F-6B47-B846-11FDD95A906E}"/>
              </a:ext>
            </a:extLst>
          </p:cNvPr>
          <p:cNvGrpSpPr>
            <a:grpSpLocks/>
          </p:cNvGrpSpPr>
          <p:nvPr/>
        </p:nvGrpSpPr>
        <p:grpSpPr bwMode="auto">
          <a:xfrm>
            <a:off x="5400675" y="0"/>
            <a:ext cx="3752850" cy="506413"/>
            <a:chOff x="3396" y="113"/>
            <a:chExt cx="2364" cy="319"/>
          </a:xfrm>
        </p:grpSpPr>
        <p:pic>
          <p:nvPicPr>
            <p:cNvPr id="19" name="Picture 9" descr="图片5">
              <a:extLst>
                <a:ext uri="{FF2B5EF4-FFF2-40B4-BE49-F238E27FC236}">
                  <a16:creationId xmlns:a16="http://schemas.microsoft.com/office/drawing/2014/main" id="{742AE133-F1C2-3641-8A0D-25305A434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0" descr="图片2">
              <a:extLst>
                <a:ext uri="{FF2B5EF4-FFF2-40B4-BE49-F238E27FC236}">
                  <a16:creationId xmlns:a16="http://schemas.microsoft.com/office/drawing/2014/main" id="{A65636C7-5BE5-254D-BA78-CD9774DA5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1" descr="图片1">
              <a:extLst>
                <a:ext uri="{FF2B5EF4-FFF2-40B4-BE49-F238E27FC236}">
                  <a16:creationId xmlns:a16="http://schemas.microsoft.com/office/drawing/2014/main" id="{72B46EB8-340B-6247-927F-0F1D98E89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2" descr="图片3">
              <a:extLst>
                <a:ext uri="{FF2B5EF4-FFF2-40B4-BE49-F238E27FC236}">
                  <a16:creationId xmlns:a16="http://schemas.microsoft.com/office/drawing/2014/main" id="{EE27CB64-9220-9946-ACC9-4DF219DC01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0"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3" descr="图片4">
              <a:extLst>
                <a:ext uri="{FF2B5EF4-FFF2-40B4-BE49-F238E27FC236}">
                  <a16:creationId xmlns:a16="http://schemas.microsoft.com/office/drawing/2014/main" id="{6D49B74F-8DC3-414B-BFB0-02D1CC647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community-APM2004MI+"/>
          <p:cNvPicPr>
            <a:picLocks noChangeAspect="1" noChangeArrowheads="1"/>
          </p:cNvPicPr>
          <p:nvPr/>
        </p:nvPicPr>
        <p:blipFill>
          <a:blip r:embed="rId2" cstate="print"/>
          <a:srcRect/>
          <a:stretch>
            <a:fillRect/>
          </a:stretch>
        </p:blipFill>
        <p:spPr bwMode="auto">
          <a:xfrm>
            <a:off x="608013" y="1739900"/>
            <a:ext cx="7981950" cy="4584700"/>
          </a:xfrm>
          <a:prstGeom prst="rect">
            <a:avLst/>
          </a:prstGeom>
          <a:noFill/>
          <a:ln w="9525">
            <a:noFill/>
            <a:miter lim="800000"/>
            <a:headEnd/>
            <a:tailEnd/>
          </a:ln>
        </p:spPr>
      </p:pic>
      <p:sp>
        <p:nvSpPr>
          <p:cNvPr id="40963" name="Rectangle 5"/>
          <p:cNvSpPr>
            <a:spLocks noGrp="1" noChangeArrowheads="1"/>
          </p:cNvSpPr>
          <p:nvPr>
            <p:ph type="body" idx="1"/>
          </p:nvPr>
        </p:nvSpPr>
        <p:spPr>
          <a:xfrm>
            <a:off x="431800" y="838200"/>
            <a:ext cx="8229600" cy="5495925"/>
          </a:xfrm>
        </p:spPr>
        <p:txBody>
          <a:bodyPr/>
          <a:lstStyle/>
          <a:p>
            <a:pPr>
              <a:buFontTx/>
              <a:buNone/>
            </a:pPr>
            <a:r>
              <a:rPr lang="en-US" altLang="zh-CN" sz="3200" b="1"/>
              <a:t>ARM</a:t>
            </a:r>
            <a:r>
              <a:rPr lang="zh-CN" altLang="en-US" sz="3200" b="1"/>
              <a:t>的全球合作伙伴</a:t>
            </a:r>
          </a:p>
        </p:txBody>
      </p:sp>
      <p:sp>
        <p:nvSpPr>
          <p:cNvPr id="4" name="Rectangle 2"/>
          <p:cNvSpPr>
            <a:spLocks noGrp="1" noChangeArrowheads="1"/>
          </p:cNvSpPr>
          <p:nvPr>
            <p:ph type="title"/>
          </p:nvPr>
        </p:nvSpPr>
        <p:spPr>
          <a:xfrm>
            <a:off x="0" y="179388"/>
            <a:ext cx="9144000" cy="688975"/>
          </a:xfrm>
        </p:spPr>
        <p:txBody>
          <a:bodyPr/>
          <a:lstStyle/>
          <a:p>
            <a:r>
              <a:rPr lang="en-US" altLang="zh-CN" dirty="0"/>
              <a:t>ARM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xfrm>
            <a:off x="468313" y="990600"/>
            <a:ext cx="8229600" cy="5175250"/>
          </a:xfrm>
        </p:spPr>
        <p:txBody>
          <a:bodyPr/>
          <a:lstStyle/>
          <a:p>
            <a:pPr marL="0" indent="0" eaLnBrk="1" hangingPunct="1">
              <a:spcBef>
                <a:spcPct val="50000"/>
              </a:spcBef>
              <a:buFontTx/>
              <a:buNone/>
            </a:pPr>
            <a:r>
              <a:rPr lang="zh-CN" altLang="en-US" sz="2000"/>
              <a:t>如果</a:t>
            </a:r>
            <a:r>
              <a:rPr lang="en-US" altLang="zh-CN" sz="2000"/>
              <a:t> </a:t>
            </a:r>
            <a:r>
              <a:rPr lang="en-US" altLang="zh-CN" sz="2000" i="1"/>
              <a:t>address1 </a:t>
            </a:r>
            <a:r>
              <a:rPr lang="zh-CN" altLang="en-US" sz="2000"/>
              <a:t>是一个数据的地址，</a:t>
            </a:r>
            <a:r>
              <a:rPr lang="en-US" altLang="zh-CN" sz="2000"/>
              <a:t> LSB</a:t>
            </a:r>
            <a:r>
              <a:rPr lang="zh-CN" altLang="en-US" sz="2000"/>
              <a:t>将不会改变。</a:t>
            </a:r>
            <a:endParaRPr lang="en-US" altLang="zh-CN" sz="2000"/>
          </a:p>
          <a:p>
            <a:pPr marL="0" indent="0" eaLnBrk="1" hangingPunct="1">
              <a:spcBef>
                <a:spcPct val="50000"/>
              </a:spcBef>
              <a:buFontTx/>
              <a:buNone/>
            </a:pPr>
            <a:r>
              <a:rPr lang="en-US" altLang="zh-CN" sz="2000"/>
              <a:t>  </a:t>
            </a:r>
            <a:r>
              <a:rPr lang="en-US" altLang="zh-CN" sz="1800">
                <a:solidFill>
                  <a:schemeClr val="tx1"/>
                </a:solidFill>
              </a:rPr>
              <a:t>LDR   R0,   =address1    ; R0 set to 0x4000</a:t>
            </a:r>
          </a:p>
          <a:p>
            <a:pPr marL="0" indent="0" eaLnBrk="1" hangingPunct="1">
              <a:buFontTx/>
              <a:buNone/>
            </a:pPr>
            <a:r>
              <a:rPr lang="en-US" altLang="zh-CN" sz="1800">
                <a:solidFill>
                  <a:schemeClr val="tx1"/>
                </a:solidFill>
              </a:rPr>
              <a:t>  ...</a:t>
            </a:r>
          </a:p>
          <a:p>
            <a:pPr marL="0" indent="0" eaLnBrk="1" hangingPunct="1">
              <a:buFontTx/>
              <a:buNone/>
            </a:pPr>
            <a:r>
              <a:rPr lang="en-US" altLang="zh-CN" sz="1800">
                <a:solidFill>
                  <a:schemeClr val="tx1"/>
                </a:solidFill>
              </a:rPr>
              <a:t>address1</a:t>
            </a:r>
          </a:p>
          <a:p>
            <a:pPr marL="0" indent="0" eaLnBrk="1" hangingPunct="1">
              <a:buFontTx/>
              <a:buNone/>
            </a:pPr>
            <a:r>
              <a:rPr lang="en-US" altLang="zh-CN" sz="1800">
                <a:solidFill>
                  <a:schemeClr val="tx1"/>
                </a:solidFill>
              </a:rPr>
              <a:t>0x4000:  DCD 0x0    ; address1 contains data</a:t>
            </a:r>
          </a:p>
          <a:p>
            <a:pPr marL="0" indent="0" eaLnBrk="1" hangingPunct="1">
              <a:buFontTx/>
              <a:buNone/>
            </a:pPr>
            <a:r>
              <a:rPr lang="en-US" altLang="zh-CN" sz="1800">
                <a:solidFill>
                  <a:schemeClr val="tx1"/>
                </a:solidFill>
              </a:rPr>
              <a:t>  ...</a:t>
            </a:r>
          </a:p>
          <a:p>
            <a:pPr marL="0" indent="0" eaLnBrk="1" hangingPunct="1">
              <a:spcBef>
                <a:spcPct val="50000"/>
              </a:spcBef>
              <a:buFontTx/>
              <a:buNone/>
            </a:pPr>
            <a:r>
              <a:rPr lang="zh-CN" altLang="en-US" sz="2000"/>
              <a:t>用伪指令</a:t>
            </a:r>
            <a:r>
              <a:rPr lang="en-US" altLang="zh-CN" sz="2000"/>
              <a:t>ADR</a:t>
            </a:r>
            <a:r>
              <a:rPr lang="zh-CN" altLang="en-US" sz="2000"/>
              <a:t>，可以自动载入一段代码的地址值到，而不会设置</a:t>
            </a:r>
            <a:r>
              <a:rPr lang="en-US" altLang="zh-CN" sz="2000"/>
              <a:t>LSB</a:t>
            </a:r>
            <a:r>
              <a:rPr lang="zh-CN" altLang="en-US" sz="2000"/>
              <a:t>。</a:t>
            </a:r>
            <a:endParaRPr lang="en-US" altLang="zh-CN" sz="2000"/>
          </a:p>
          <a:p>
            <a:pPr marL="0" indent="0" eaLnBrk="1" hangingPunct="1">
              <a:spcBef>
                <a:spcPct val="50000"/>
              </a:spcBef>
              <a:buFontTx/>
              <a:buNone/>
            </a:pPr>
            <a:r>
              <a:rPr lang="en-US" altLang="zh-CN" sz="2000"/>
              <a:t>  </a:t>
            </a:r>
            <a:r>
              <a:rPr lang="en-US" altLang="zh-CN" sz="1800">
                <a:solidFill>
                  <a:schemeClr val="tx1"/>
                </a:solidFill>
              </a:rPr>
              <a:t>ADR R0, address1 	; R0 set to 0x4000</a:t>
            </a:r>
          </a:p>
          <a:p>
            <a:pPr marL="0" indent="0" eaLnBrk="1" hangingPunct="1">
              <a:buFontTx/>
              <a:buNone/>
            </a:pPr>
            <a:r>
              <a:rPr lang="en-US" altLang="zh-CN" sz="1800">
                <a:solidFill>
                  <a:schemeClr val="tx1"/>
                </a:solidFill>
              </a:rPr>
              <a:t>  ...</a:t>
            </a:r>
          </a:p>
          <a:p>
            <a:pPr marL="0" indent="0" eaLnBrk="1" hangingPunct="1">
              <a:buFontTx/>
              <a:buNone/>
            </a:pPr>
            <a:r>
              <a:rPr lang="en-US" altLang="zh-CN" sz="1800">
                <a:solidFill>
                  <a:schemeClr val="tx1"/>
                </a:solidFill>
              </a:rPr>
              <a:t>address1</a:t>
            </a:r>
          </a:p>
          <a:p>
            <a:pPr marL="0" indent="0" eaLnBrk="1" hangingPunct="1">
              <a:buFontTx/>
              <a:buNone/>
            </a:pPr>
            <a:r>
              <a:rPr lang="en-US" altLang="zh-CN" sz="1800">
                <a:solidFill>
                  <a:schemeClr val="tx1"/>
                </a:solidFill>
              </a:rPr>
              <a:t>0x4000: MOV  R0,  R1   	; address1 contains program code</a:t>
            </a:r>
          </a:p>
          <a:p>
            <a:pPr marL="0" indent="0" eaLnBrk="1" hangingPunct="1">
              <a:buFontTx/>
              <a:buNone/>
            </a:pPr>
            <a:r>
              <a:rPr lang="en-US" altLang="zh-CN" sz="1800">
                <a:solidFill>
                  <a:schemeClr val="tx1"/>
                </a:solidFill>
              </a:rPr>
              <a:t>  ...</a:t>
            </a:r>
          </a:p>
        </p:txBody>
      </p:sp>
    </p:spTree>
    <p:extLst>
      <p:ext uri="{BB962C8B-B14F-4D97-AF65-F5344CB8AC3E}">
        <p14:creationId xmlns:p14="http://schemas.microsoft.com/office/powerpoint/2010/main" val="37375183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xfrm>
            <a:off x="381000" y="1066800"/>
            <a:ext cx="8305800" cy="4852988"/>
          </a:xfrm>
        </p:spPr>
        <p:txBody>
          <a:bodyPr/>
          <a:lstStyle/>
          <a:p>
            <a:pPr marL="0" indent="0" eaLnBrk="1" hangingPunct="1">
              <a:spcBef>
                <a:spcPct val="50000"/>
              </a:spcBef>
              <a:buFontTx/>
              <a:buNone/>
            </a:pPr>
            <a:r>
              <a:rPr lang="en-US" altLang="zh-CN" sz="2400" b="1" dirty="0"/>
              <a:t>8.7.3.2 </a:t>
            </a:r>
            <a:r>
              <a:rPr lang="zh-CN" altLang="en-US" sz="2400" b="1" dirty="0"/>
              <a:t>汇编语言</a:t>
            </a:r>
            <a:r>
              <a:rPr lang="en-US" altLang="zh-CN" sz="2400" b="1" dirty="0"/>
              <a:t>: </a:t>
            </a:r>
            <a:r>
              <a:rPr lang="zh-CN" altLang="en-US" sz="2400" b="1" dirty="0"/>
              <a:t>数据处理</a:t>
            </a:r>
            <a:endParaRPr lang="en-US" altLang="zh-CN" sz="2400" b="1" dirty="0"/>
          </a:p>
          <a:p>
            <a:pPr marL="0" indent="0" eaLnBrk="1" hangingPunct="1">
              <a:spcBef>
                <a:spcPct val="50000"/>
              </a:spcBef>
              <a:buFontTx/>
              <a:buNone/>
            </a:pPr>
            <a:r>
              <a:rPr lang="zh-CN" altLang="en-US" sz="2000" dirty="0"/>
              <a:t>很多数据操作指令有多种指令格式。</a:t>
            </a:r>
            <a:r>
              <a:rPr lang="en-US" altLang="zh-CN" sz="2000" dirty="0"/>
              <a:t> </a:t>
            </a:r>
          </a:p>
          <a:p>
            <a:pPr marL="0" indent="0" eaLnBrk="1" hangingPunct="1">
              <a:spcBef>
                <a:spcPct val="50000"/>
              </a:spcBef>
              <a:buFontTx/>
              <a:buNone/>
            </a:pPr>
            <a:r>
              <a:rPr lang="en-US" altLang="zh-CN" sz="2000" b="1" dirty="0">
                <a:solidFill>
                  <a:srgbClr val="7F4D78"/>
                </a:solidFill>
              </a:rPr>
              <a:t>            </a:t>
            </a:r>
            <a:r>
              <a:rPr lang="zh-CN" altLang="en-US" sz="2000" b="1" dirty="0">
                <a:solidFill>
                  <a:srgbClr val="7F4D78"/>
                </a:solidFill>
              </a:rPr>
              <a:t>例</a:t>
            </a:r>
            <a:r>
              <a:rPr lang="en-US" altLang="zh-CN" sz="2000" b="1" dirty="0">
                <a:solidFill>
                  <a:srgbClr val="7F4D78"/>
                </a:solidFill>
              </a:rPr>
              <a:t>:</a:t>
            </a:r>
            <a:r>
              <a:rPr lang="en-US" altLang="zh-CN" sz="2000" dirty="0">
                <a:solidFill>
                  <a:srgbClr val="FF3300"/>
                </a:solidFill>
              </a:rPr>
              <a:t> ADD</a:t>
            </a:r>
          </a:p>
          <a:p>
            <a:pPr marL="0" indent="0" eaLnBrk="1" hangingPunct="1">
              <a:spcBef>
                <a:spcPct val="50000"/>
              </a:spcBef>
              <a:buFontTx/>
              <a:buNone/>
            </a:pPr>
            <a:r>
              <a:rPr lang="en-US" altLang="zh-CN" sz="2000" dirty="0"/>
              <a:t>  </a:t>
            </a:r>
            <a:r>
              <a:rPr lang="en-US" altLang="zh-CN" sz="1800" dirty="0">
                <a:solidFill>
                  <a:schemeClr val="tx1"/>
                </a:solidFill>
              </a:rPr>
              <a:t>ADD 	R0,   R1               	; R0 = R0 + R1</a:t>
            </a:r>
          </a:p>
          <a:p>
            <a:pPr marL="0" indent="0" eaLnBrk="1" hangingPunct="1">
              <a:buFontTx/>
              <a:buNone/>
            </a:pPr>
            <a:r>
              <a:rPr lang="en-US" altLang="zh-CN" sz="1800" dirty="0">
                <a:solidFill>
                  <a:schemeClr val="tx1"/>
                </a:solidFill>
              </a:rPr>
              <a:t>  ADD 	R0,   #0x12          	; R0 = R0 + 0x12</a:t>
            </a:r>
          </a:p>
          <a:p>
            <a:pPr marL="0" indent="0" eaLnBrk="1" hangingPunct="1">
              <a:buFontTx/>
              <a:buNone/>
            </a:pPr>
            <a:r>
              <a:rPr lang="en-US" altLang="zh-CN" sz="1800" dirty="0">
                <a:solidFill>
                  <a:schemeClr val="tx1"/>
                </a:solidFill>
              </a:rPr>
              <a:t>  ADD.W     R0, R1, R2  	; R0 = R1 + R2</a:t>
            </a:r>
          </a:p>
          <a:p>
            <a:pPr marL="0" indent="0">
              <a:buFontTx/>
              <a:buNone/>
            </a:pPr>
            <a:endParaRPr lang="zh-CN" altLang="en-US" sz="2000" dirty="0"/>
          </a:p>
          <a:p>
            <a:pPr marL="0" indent="0">
              <a:buFontTx/>
              <a:buNone/>
            </a:pPr>
            <a:r>
              <a:rPr lang="zh-CN" altLang="en-US" sz="2000" dirty="0"/>
              <a:t>当代码中使用</a:t>
            </a:r>
            <a:r>
              <a:rPr lang="en-US" altLang="zh-CN" sz="2000" dirty="0"/>
              <a:t>16</a:t>
            </a:r>
            <a:r>
              <a:rPr lang="zh-CN" altLang="en-US" sz="2000" dirty="0"/>
              <a:t>位指令时，</a:t>
            </a:r>
            <a:r>
              <a:rPr lang="en-US" altLang="zh-CN" sz="2000" dirty="0"/>
              <a:t>ADD</a:t>
            </a:r>
            <a:r>
              <a:rPr lang="zh-CN" altLang="en-US" sz="2000" dirty="0"/>
              <a:t>指令改变</a:t>
            </a:r>
            <a:r>
              <a:rPr lang="en-US" altLang="zh-CN" sz="2000" dirty="0"/>
              <a:t>PSR</a:t>
            </a:r>
            <a:r>
              <a:rPr lang="zh-CN" altLang="en-US" sz="2000" dirty="0"/>
              <a:t>的相应标志位，当使用</a:t>
            </a:r>
            <a:r>
              <a:rPr lang="en-US" altLang="zh-CN" sz="2000" dirty="0"/>
              <a:t>32</a:t>
            </a:r>
            <a:r>
              <a:rPr lang="zh-CN" altLang="en-US" sz="2000" dirty="0"/>
              <a:t>位指令时需要加</a:t>
            </a:r>
            <a:r>
              <a:rPr lang="en-US" altLang="zh-CN" sz="2000" dirty="0"/>
              <a:t>S</a:t>
            </a:r>
            <a:r>
              <a:rPr lang="zh-CN" altLang="en-US" sz="2000" dirty="0"/>
              <a:t>后缀才能更新标志位。</a:t>
            </a:r>
            <a:endParaRPr lang="en-US" altLang="zh-CN" sz="2000" dirty="0"/>
          </a:p>
          <a:p>
            <a:pPr marL="0" indent="0" eaLnBrk="1" hangingPunct="1">
              <a:spcBef>
                <a:spcPct val="50000"/>
              </a:spcBef>
              <a:buFontTx/>
              <a:buNone/>
            </a:pPr>
            <a:r>
              <a:rPr lang="en-US" altLang="zh-CN" sz="2000" dirty="0"/>
              <a:t>  </a:t>
            </a:r>
            <a:r>
              <a:rPr lang="en-US" altLang="zh-CN" sz="1800" dirty="0">
                <a:solidFill>
                  <a:schemeClr val="tx1"/>
                </a:solidFill>
              </a:rPr>
              <a:t>ADD.W     R0,   R1,   R2   ; Flag unchanged</a:t>
            </a:r>
          </a:p>
          <a:p>
            <a:pPr marL="0" indent="0" eaLnBrk="1" hangingPunct="1">
              <a:buFontTx/>
              <a:buNone/>
            </a:pPr>
            <a:r>
              <a:rPr lang="en-US" altLang="zh-CN" sz="1800" dirty="0">
                <a:solidFill>
                  <a:schemeClr val="tx1"/>
                </a:solidFill>
              </a:rPr>
              <a:t>  ADDS.W   R0,   R1,   R2   ; Flag change</a:t>
            </a:r>
          </a:p>
        </p:txBody>
      </p:sp>
      <p:pic>
        <p:nvPicPr>
          <p:cNvPr id="135171" name="Picture 3" descr="dglxasset[2]"/>
          <p:cNvPicPr>
            <a:picLocks noChangeAspect="1" noChangeArrowheads="1"/>
          </p:cNvPicPr>
          <p:nvPr/>
        </p:nvPicPr>
        <p:blipFill>
          <a:blip r:embed="rId3" cstate="print"/>
          <a:srcRect/>
          <a:stretch>
            <a:fillRect/>
          </a:stretch>
        </p:blipFill>
        <p:spPr bwMode="auto">
          <a:xfrm>
            <a:off x="533400" y="2057400"/>
            <a:ext cx="609600" cy="539750"/>
          </a:xfrm>
          <a:prstGeom prst="rect">
            <a:avLst/>
          </a:prstGeom>
          <a:noFill/>
          <a:ln w="9525">
            <a:noFill/>
            <a:miter lim="800000"/>
            <a:headEnd/>
            <a:tailEnd/>
          </a:ln>
        </p:spPr>
      </p:pic>
    </p:spTree>
    <p:extLst>
      <p:ext uri="{BB962C8B-B14F-4D97-AF65-F5344CB8AC3E}">
        <p14:creationId xmlns:p14="http://schemas.microsoft.com/office/powerpoint/2010/main" val="12607011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2362200" y="990600"/>
            <a:ext cx="1811338"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算术指令的例子</a:t>
            </a:r>
            <a:endParaRPr lang="en-US" altLang="zh-CN" b="1">
              <a:solidFill>
                <a:schemeClr val="tx1"/>
              </a:solidFill>
              <a:ea typeface="宋体" pitchFamily="2" charset="-122"/>
            </a:endParaRPr>
          </a:p>
        </p:txBody>
      </p:sp>
      <p:graphicFrame>
        <p:nvGraphicFramePr>
          <p:cNvPr id="134179" name="Group 35"/>
          <p:cNvGraphicFramePr>
            <a:graphicFrameLocks noGrp="1"/>
          </p:cNvGraphicFramePr>
          <p:nvPr>
            <p:ph/>
          </p:nvPr>
        </p:nvGraphicFramePr>
        <p:xfrm>
          <a:off x="457200" y="1500188"/>
          <a:ext cx="8229600" cy="4851720"/>
        </p:xfrm>
        <a:graphic>
          <a:graphicData uri="http://schemas.openxmlformats.org/drawingml/2006/table">
            <a:tbl>
              <a:tblPr/>
              <a:tblGrid>
                <a:gridCol w="4800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619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指令</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操作</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34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ADD Rd, Rn, Rm            ; Rd = Rn + Rm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ADD Rd, Rm                   ; Rd = Rd + Rm</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ADD Rd, #immed            ; Rd = Rd + #immed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加法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20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ADC Rd, Rn, Rm            ; Rd = Rn + Rm + carry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ADC Rd, Rm                   ; Rd = Rd + Rm + carry</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ADC Rd, #immed            ; Rd = Rd + #immed + carry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带进位的加法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9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ADDW Rd, Rn,#immed   ; Rd = Rn + #immed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寄存器与</a:t>
                      </a:r>
                      <a:r>
                        <a:rPr kumimoji="0" lang="en-US" altLang="zh-CN" sz="1400" b="0" i="0" u="none" strike="noStrike" cap="none" normalizeH="0" baseline="0">
                          <a:ln>
                            <a:noFill/>
                          </a:ln>
                          <a:solidFill>
                            <a:srgbClr val="133984"/>
                          </a:solidFill>
                          <a:effectLst/>
                          <a:latin typeface="Arial" charset="0"/>
                          <a:ea typeface="黑体" pitchFamily="2" charset="-122"/>
                        </a:rPr>
                        <a:t>12</a:t>
                      </a:r>
                      <a:r>
                        <a:rPr kumimoji="0" lang="zh-CN" altLang="en-US" sz="1400" b="0" i="0" u="none" strike="noStrike" cap="none" normalizeH="0" baseline="0">
                          <a:ln>
                            <a:noFill/>
                          </a:ln>
                          <a:solidFill>
                            <a:srgbClr val="133984"/>
                          </a:solidFill>
                          <a:effectLst/>
                          <a:latin typeface="Arial" charset="0"/>
                          <a:ea typeface="黑体" pitchFamily="2" charset="-122"/>
                        </a:rPr>
                        <a:t>位立即数相加</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11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SUB Rd, Rn, Rm            ; Rd = Rn – Rm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SUB Rd, #immed            ; Rd = Rd – #immed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SUB Rd, Rn,#immed      ; Rd = Rn –#immed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减法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11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SBC Rd, Rm                   ; Rd = Rd – Rm – carry</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SBC.W Rd, Rn, #immed ; Rd = Rn – #immed – carry</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SBC.W Rd, Rn, Rm        ; Rd = Rn – Rm – carry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带进位的减法</a:t>
                      </a: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400" b="0" i="0" u="none" strike="noStrike" cap="none" normalizeH="0" baseline="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24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RSB.W Rd, Rn, #immed ; Rd = #immed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RSB.W Rd, Rn, Rm        ; Rd = Rm – 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反向减法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408480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2971800" y="990600"/>
            <a:ext cx="1795463" cy="366713"/>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算术指令的例子</a:t>
            </a:r>
            <a:endParaRPr lang="en-US" altLang="zh-CN" b="1">
              <a:solidFill>
                <a:schemeClr val="tx1"/>
              </a:solidFill>
              <a:ea typeface="宋体" pitchFamily="2" charset="-122"/>
            </a:endParaRPr>
          </a:p>
        </p:txBody>
      </p:sp>
      <p:graphicFrame>
        <p:nvGraphicFramePr>
          <p:cNvPr id="990238" name="Group 30"/>
          <p:cNvGraphicFramePr>
            <a:graphicFrameLocks noGrp="1"/>
          </p:cNvGraphicFramePr>
          <p:nvPr>
            <p:ph idx="4294967295"/>
          </p:nvPr>
        </p:nvGraphicFramePr>
        <p:xfrm>
          <a:off x="457200" y="1500188"/>
          <a:ext cx="8229600" cy="1532510"/>
        </p:xfrm>
        <a:graphic>
          <a:graphicData uri="http://schemas.openxmlformats.org/drawingml/2006/table">
            <a:tbl>
              <a:tblPr/>
              <a:tblGrid>
                <a:gridCol w="48006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619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指令</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操作</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11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MUL Rd, Rm                   ; Rd = Rd * Rm Multiply</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MUL.W Rd, Rn, Rm        ; Rd = Rn *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乘法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UDIV Rd, Rn, Rm            ; Rd = Rn /Rm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SDIV Rd, Rn, Rm            ; Rd = Rn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a:ln>
                            <a:noFill/>
                          </a:ln>
                          <a:solidFill>
                            <a:srgbClr val="133984"/>
                          </a:solidFill>
                          <a:effectLst/>
                          <a:latin typeface="Arial" charset="0"/>
                          <a:ea typeface="黑体" pitchFamily="2" charset="-122"/>
                        </a:rPr>
                        <a:t>无符号、有符号除法</a:t>
                      </a:r>
                      <a:endParaRPr kumimoji="0" lang="en-US" altLang="zh-CN" sz="14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90255" name="Group 47"/>
          <p:cNvGraphicFramePr>
            <a:graphicFrameLocks noGrp="1"/>
          </p:cNvGraphicFramePr>
          <p:nvPr/>
        </p:nvGraphicFramePr>
        <p:xfrm>
          <a:off x="381000" y="4038600"/>
          <a:ext cx="8305800" cy="1870267"/>
        </p:xfrm>
        <a:graphic>
          <a:graphicData uri="http://schemas.openxmlformats.org/drawingml/2006/table">
            <a:tbl>
              <a:tblPr/>
              <a:tblGrid>
                <a:gridCol w="6096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4175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指令</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操作</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extLst>
                  <a:ext uri="{0D108BD9-81ED-4DB2-BD59-A6C34878D82A}">
                    <a16:rowId xmlns:a16="http://schemas.microsoft.com/office/drawing/2014/main" val="10000"/>
                  </a:ext>
                </a:extLst>
              </a:tr>
              <a:tr h="5905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SMULL RdLo, RdHi, Rn, Rm      ;{RdHi,RdLo} = Rn * Rm</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SMLAL RdLo, RdHi, Rn, Rm      ;{RdHi,RdLo} += Rn *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有符号</a:t>
                      </a:r>
                      <a:r>
                        <a:rPr kumimoji="0" lang="en-US" altLang="zh-CN" sz="1800" b="0" i="0" u="none" strike="noStrike" cap="none" normalizeH="0" baseline="0">
                          <a:ln>
                            <a:noFill/>
                          </a:ln>
                          <a:solidFill>
                            <a:srgbClr val="133984"/>
                          </a:solidFill>
                          <a:effectLst/>
                          <a:latin typeface="Arial" charset="0"/>
                          <a:ea typeface="黑体" pitchFamily="2" charset="-122"/>
                        </a:rPr>
                        <a:t>64</a:t>
                      </a:r>
                      <a:r>
                        <a:rPr kumimoji="0" lang="zh-CN" altLang="en-US" sz="1800" b="0" i="0" u="none" strike="noStrike" cap="none" normalizeH="0" baseline="0">
                          <a:ln>
                            <a:noFill/>
                          </a:ln>
                          <a:solidFill>
                            <a:srgbClr val="133984"/>
                          </a:solidFill>
                          <a:effectLst/>
                          <a:latin typeface="Arial" charset="0"/>
                          <a:ea typeface="黑体" pitchFamily="2" charset="-122"/>
                        </a:rPr>
                        <a:t>位乘法</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1"/>
                  </a:ext>
                </a:extLst>
              </a:tr>
              <a:tr h="592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UMULL RdLo, RdHi, Rn, Rm      ;{RdHi,RdLo} = Rn * Rm</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UMLAL RdLo, RdHi, Rn, Rm      ;{RdHi,RdLo} += Rn *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无符号</a:t>
                      </a:r>
                      <a:r>
                        <a:rPr kumimoji="0" lang="en-US" altLang="zh-CN" sz="1800" b="0" i="0" u="none" strike="noStrike" cap="none" normalizeH="0" baseline="0">
                          <a:ln>
                            <a:noFill/>
                          </a:ln>
                          <a:solidFill>
                            <a:srgbClr val="133984"/>
                          </a:solidFill>
                          <a:effectLst/>
                          <a:latin typeface="Arial" charset="0"/>
                          <a:ea typeface="黑体" pitchFamily="2" charset="-122"/>
                        </a:rPr>
                        <a:t>64</a:t>
                      </a:r>
                      <a:r>
                        <a:rPr kumimoji="0" lang="zh-CN" altLang="en-US" sz="1800" b="0" i="0" u="none" strike="noStrike" cap="none" normalizeH="0" baseline="0">
                          <a:ln>
                            <a:noFill/>
                          </a:ln>
                          <a:solidFill>
                            <a:srgbClr val="133984"/>
                          </a:solidFill>
                          <a:effectLst/>
                          <a:latin typeface="Arial" charset="0"/>
                          <a:ea typeface="黑体" pitchFamily="2" charset="-122"/>
                        </a:rPr>
                        <a:t>位乘法</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2"/>
                  </a:ext>
                </a:extLst>
              </a:tr>
            </a:tbl>
          </a:graphicData>
        </a:graphic>
      </p:graphicFrame>
      <p:sp>
        <p:nvSpPr>
          <p:cNvPr id="137247" name="Rectangle 2"/>
          <p:cNvSpPr>
            <a:spLocks noChangeArrowheads="1"/>
          </p:cNvSpPr>
          <p:nvPr/>
        </p:nvSpPr>
        <p:spPr bwMode="auto">
          <a:xfrm>
            <a:off x="3200400" y="3581400"/>
            <a:ext cx="1716088"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64</a:t>
            </a:r>
            <a:r>
              <a:rPr lang="zh-CN" altLang="en-US" b="1">
                <a:solidFill>
                  <a:schemeClr val="tx1"/>
                </a:solidFill>
                <a:ea typeface="宋体" pitchFamily="2" charset="-122"/>
              </a:rPr>
              <a:t>位</a:t>
            </a:r>
            <a:r>
              <a:rPr lang="en-US" altLang="zh-CN" b="1">
                <a:solidFill>
                  <a:schemeClr val="tx1"/>
                </a:solidFill>
                <a:ea typeface="宋体" pitchFamily="2" charset="-122"/>
              </a:rPr>
              <a:t> </a:t>
            </a:r>
            <a:r>
              <a:rPr lang="zh-CN" altLang="en-US" b="1">
                <a:solidFill>
                  <a:schemeClr val="tx1"/>
                </a:solidFill>
                <a:ea typeface="宋体" pitchFamily="2" charset="-122"/>
              </a:rPr>
              <a:t>乘法</a:t>
            </a:r>
            <a:r>
              <a:rPr lang="en-US" altLang="zh-CN" b="1">
                <a:solidFill>
                  <a:schemeClr val="tx1"/>
                </a:solidFill>
                <a:ea typeface="宋体" pitchFamily="2" charset="-122"/>
              </a:rPr>
              <a:t> </a:t>
            </a:r>
            <a:r>
              <a:rPr lang="zh-CN" altLang="en-US" b="1">
                <a:solidFill>
                  <a:schemeClr val="tx1"/>
                </a:solidFill>
                <a:ea typeface="宋体" pitchFamily="2" charset="-122"/>
              </a:rPr>
              <a:t>指令</a:t>
            </a:r>
            <a:endParaRPr lang="en-US" altLang="zh-CN" b="1">
              <a:solidFill>
                <a:schemeClr val="tx1"/>
              </a:solidFill>
              <a:ea typeface="宋体" pitchFamily="2" charset="-122"/>
            </a:endParaRPr>
          </a:p>
        </p:txBody>
      </p:sp>
    </p:spTree>
    <p:extLst>
      <p:ext uri="{BB962C8B-B14F-4D97-AF65-F5344CB8AC3E}">
        <p14:creationId xmlns:p14="http://schemas.microsoft.com/office/powerpoint/2010/main" val="3591268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2895600" y="990600"/>
            <a:ext cx="1579563"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逻辑操作指令</a:t>
            </a:r>
            <a:endParaRPr lang="en-US" altLang="zh-CN" b="1">
              <a:solidFill>
                <a:schemeClr val="tx1"/>
              </a:solidFill>
              <a:ea typeface="宋体" pitchFamily="2" charset="-122"/>
            </a:endParaRPr>
          </a:p>
        </p:txBody>
      </p:sp>
      <p:graphicFrame>
        <p:nvGraphicFramePr>
          <p:cNvPr id="855067" name="Group 27"/>
          <p:cNvGraphicFramePr>
            <a:graphicFrameLocks noGrp="1"/>
          </p:cNvGraphicFramePr>
          <p:nvPr>
            <p:ph/>
          </p:nvPr>
        </p:nvGraphicFramePr>
        <p:xfrm>
          <a:off x="381000" y="1524000"/>
          <a:ext cx="8382000" cy="4961256"/>
        </p:xfrm>
        <a:graphic>
          <a:graphicData uri="http://schemas.openxmlformats.org/drawingml/2006/table">
            <a:tbl>
              <a:tblPr/>
              <a:tblGrid>
                <a:gridCol w="6097588">
                  <a:extLst>
                    <a:ext uri="{9D8B030D-6E8A-4147-A177-3AD203B41FA5}">
                      <a16:colId xmlns:a16="http://schemas.microsoft.com/office/drawing/2014/main" val="20000"/>
                    </a:ext>
                  </a:extLst>
                </a:gridCol>
                <a:gridCol w="2284412">
                  <a:extLst>
                    <a:ext uri="{9D8B030D-6E8A-4147-A177-3AD203B41FA5}">
                      <a16:colId xmlns:a16="http://schemas.microsoft.com/office/drawing/2014/main" val="20001"/>
                    </a:ext>
                  </a:extLst>
                </a:gridCol>
              </a:tblGrid>
              <a:tr h="3889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Instruction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Operation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extLst>
                  <a:ext uri="{0D108BD9-81ED-4DB2-BD59-A6C34878D82A}">
                    <a16:rowId xmlns:a16="http://schemas.microsoft.com/office/drawing/2014/main" val="10000"/>
                  </a:ext>
                </a:extLst>
              </a:tr>
              <a:tr h="952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AND Rd, Rn                                     ; Rd = Rd &amp;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AND.W Rd, Rn,#immed                   ; Rd = Rn &amp; #immed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AND.W Rd, Rn, Rm                         ; Rd = Rn &amp; 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按位与</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1"/>
                  </a:ext>
                </a:extLst>
              </a:tr>
              <a:tr h="9509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ORR Rd, Rn                                     ; Rd = Rd |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ORR.W Rd, Rn,#immed                   ; Rd = Rn | #immed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ORR.W Rd, Rn, Rm                         ; Rd = Rn | 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按位或</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2"/>
                  </a:ext>
                </a:extLst>
              </a:tr>
              <a:tr h="952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BIC Rd, Rn                                       ; Rd = Rd &amp;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BIC.W Rd, Rn,#immed                     ; Rd = Rn &amp;(~#immed)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BIC.W Rd, Rn, Rm                           ; Rd = Rn &amp;(~Rd)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按位与非</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3"/>
                  </a:ext>
                </a:extLst>
              </a:tr>
              <a:tr h="681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ORN.W Rd, Rn,#immed                   ; Rd = Rn |(~#immed)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ORN.W Rd, Rn, Rm                         ; Rd = Rn |(~Rd)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按位或非</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4"/>
                  </a:ext>
                </a:extLst>
              </a:tr>
              <a:tr h="9509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EOR Rd, Rn                                      ; Rd = Rd ^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EOR.W Rd, Rn,#immed                    ; Rd = Rn ^ #immed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EOR.W Rd, Rn, Rm                          ; Rd = Rn ^  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按位异或</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39860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2895600" y="1066800"/>
            <a:ext cx="3308350"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Shift and Rotate Instructions</a:t>
            </a:r>
          </a:p>
        </p:txBody>
      </p:sp>
      <p:graphicFrame>
        <p:nvGraphicFramePr>
          <p:cNvPr id="856091" name="Group 27"/>
          <p:cNvGraphicFramePr>
            <a:graphicFrameLocks noGrp="1"/>
          </p:cNvGraphicFramePr>
          <p:nvPr>
            <p:ph/>
          </p:nvPr>
        </p:nvGraphicFramePr>
        <p:xfrm>
          <a:off x="381000" y="1676400"/>
          <a:ext cx="8382000" cy="4807206"/>
        </p:xfrm>
        <a:graphic>
          <a:graphicData uri="http://schemas.openxmlformats.org/drawingml/2006/table">
            <a:tbl>
              <a:tblPr/>
              <a:tblGrid>
                <a:gridCol w="5715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778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Instruction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Operation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extLst>
                  <a:ext uri="{0D108BD9-81ED-4DB2-BD59-A6C34878D82A}">
                    <a16:rowId xmlns:a16="http://schemas.microsoft.com/office/drawing/2014/main" val="10000"/>
                  </a:ext>
                </a:extLst>
              </a:tr>
              <a:tr h="969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ASR Rd, Rn,#immed             ; Rd = Rn &gt;&gt; immed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ASR Rd, Rn                           ; Rd = Rd &gt;&gt; Rn</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ASR.W Rd, Rn, Rm               ; Rd = Rn &gt;&gt;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算术右移</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969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LSL Rd, </a:t>
                      </a:r>
                      <a:r>
                        <a:rPr kumimoji="0" lang="en-US" altLang="zh-CN" sz="1800" b="0" i="0" u="none" strike="noStrike" cap="none" normalizeH="0" baseline="0" dirty="0" err="1">
                          <a:ln>
                            <a:noFill/>
                          </a:ln>
                          <a:solidFill>
                            <a:srgbClr val="133984"/>
                          </a:solidFill>
                          <a:effectLst/>
                          <a:latin typeface="Arial" charset="0"/>
                          <a:ea typeface="黑体" pitchFamily="2" charset="-122"/>
                        </a:rPr>
                        <a:t>Rn,#immed</a:t>
                      </a:r>
                      <a:r>
                        <a:rPr kumimoji="0" lang="en-US" altLang="zh-CN" sz="1800" b="0" i="0" u="none" strike="noStrike" cap="none" normalizeH="0" baseline="0" dirty="0">
                          <a:ln>
                            <a:noFill/>
                          </a:ln>
                          <a:solidFill>
                            <a:srgbClr val="133984"/>
                          </a:solidFill>
                          <a:effectLst/>
                          <a:latin typeface="Arial" charset="0"/>
                          <a:ea typeface="黑体" pitchFamily="2" charset="-122"/>
                        </a:rPr>
                        <a:t>              ; Rd = </a:t>
                      </a:r>
                      <a:r>
                        <a:rPr kumimoji="0" lang="en-US" altLang="zh-CN" sz="1800" b="0" i="0" u="none" strike="noStrike" cap="none" normalizeH="0" baseline="0" dirty="0" err="1">
                          <a:ln>
                            <a:noFill/>
                          </a:ln>
                          <a:solidFill>
                            <a:srgbClr val="133984"/>
                          </a:solidFill>
                          <a:effectLst/>
                          <a:latin typeface="Arial" charset="0"/>
                          <a:ea typeface="黑体" pitchFamily="2" charset="-122"/>
                        </a:rPr>
                        <a:t>Rn</a:t>
                      </a:r>
                      <a:r>
                        <a:rPr kumimoji="0" lang="en-US" altLang="zh-CN" sz="1800" b="0" i="0" u="none" strike="noStrike" cap="none" normalizeH="0" baseline="0" dirty="0">
                          <a:ln>
                            <a:noFill/>
                          </a:ln>
                          <a:solidFill>
                            <a:srgbClr val="133984"/>
                          </a:solidFill>
                          <a:effectLst/>
                          <a:latin typeface="Arial" charset="0"/>
                          <a:ea typeface="黑体" pitchFamily="2" charset="-122"/>
                        </a:rPr>
                        <a:t> &lt;&lt; </a:t>
                      </a:r>
                      <a:r>
                        <a:rPr kumimoji="0" lang="en-US" altLang="zh-CN" sz="1800" b="0" i="0" u="none" strike="noStrike" cap="none" normalizeH="0" baseline="0" dirty="0" err="1">
                          <a:ln>
                            <a:noFill/>
                          </a:ln>
                          <a:solidFill>
                            <a:srgbClr val="133984"/>
                          </a:solidFill>
                          <a:effectLst/>
                          <a:latin typeface="Arial" charset="0"/>
                          <a:ea typeface="黑体" pitchFamily="2" charset="-122"/>
                        </a:rPr>
                        <a:t>immed</a:t>
                      </a:r>
                      <a:r>
                        <a:rPr kumimoji="0" lang="en-US" altLang="zh-CN" sz="1800" b="0" i="0" u="none" strike="noStrike" cap="none" normalizeH="0" baseline="0" dirty="0">
                          <a:ln>
                            <a:noFill/>
                          </a:ln>
                          <a:solidFill>
                            <a:srgbClr val="133984"/>
                          </a:solidFill>
                          <a:effectLst/>
                          <a:latin typeface="Arial" charset="0"/>
                          <a:ea typeface="黑体" pitchFamily="2" charset="-122"/>
                        </a:rPr>
                        <a: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LSL Rd, </a:t>
                      </a:r>
                      <a:r>
                        <a:rPr kumimoji="0" lang="en-US" altLang="zh-CN" sz="1800" b="0" i="0" u="none" strike="noStrike" cap="none" normalizeH="0" baseline="0" dirty="0" err="1">
                          <a:ln>
                            <a:noFill/>
                          </a:ln>
                          <a:solidFill>
                            <a:srgbClr val="133984"/>
                          </a:solidFill>
                          <a:effectLst/>
                          <a:latin typeface="Arial" charset="0"/>
                          <a:ea typeface="黑体" pitchFamily="2" charset="-122"/>
                        </a:rPr>
                        <a:t>Rn</a:t>
                      </a:r>
                      <a:r>
                        <a:rPr kumimoji="0" lang="en-US" altLang="zh-CN" sz="1800" b="0" i="0" u="none" strike="noStrike" cap="none" normalizeH="0" baseline="0" dirty="0">
                          <a:ln>
                            <a:noFill/>
                          </a:ln>
                          <a:solidFill>
                            <a:srgbClr val="133984"/>
                          </a:solidFill>
                          <a:effectLst/>
                          <a:latin typeface="Arial" charset="0"/>
                          <a:ea typeface="黑体" pitchFamily="2" charset="-122"/>
                        </a:rPr>
                        <a:t>                            ; Rd = Rd &lt;&lt; </a:t>
                      </a:r>
                      <a:r>
                        <a:rPr kumimoji="0" lang="en-US" altLang="zh-CN" sz="1800" b="0" i="0" u="none" strike="noStrike" cap="none" normalizeH="0" baseline="0" dirty="0" err="1">
                          <a:ln>
                            <a:noFill/>
                          </a:ln>
                          <a:solidFill>
                            <a:srgbClr val="133984"/>
                          </a:solidFill>
                          <a:effectLst/>
                          <a:latin typeface="Arial" charset="0"/>
                          <a:ea typeface="黑体" pitchFamily="2" charset="-122"/>
                        </a:rPr>
                        <a:t>Rn</a:t>
                      </a:r>
                      <a:endParaRPr kumimoji="0" lang="en-US" altLang="zh-CN" sz="18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LSL.W Rd, </a:t>
                      </a:r>
                      <a:r>
                        <a:rPr kumimoji="0" lang="en-US" altLang="zh-CN" sz="1800" b="0" i="0" u="none" strike="noStrike" cap="none" normalizeH="0" baseline="0" dirty="0" err="1">
                          <a:ln>
                            <a:noFill/>
                          </a:ln>
                          <a:solidFill>
                            <a:srgbClr val="133984"/>
                          </a:solidFill>
                          <a:effectLst/>
                          <a:latin typeface="Arial" charset="0"/>
                          <a:ea typeface="黑体" pitchFamily="2" charset="-122"/>
                        </a:rPr>
                        <a:t>Rn</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en-US" altLang="zh-CN" sz="1800" b="0" i="0" u="none" strike="noStrike" cap="none" normalizeH="0" baseline="0" dirty="0" err="1">
                          <a:ln>
                            <a:noFill/>
                          </a:ln>
                          <a:solidFill>
                            <a:srgbClr val="133984"/>
                          </a:solidFill>
                          <a:effectLst/>
                          <a:latin typeface="Arial" charset="0"/>
                          <a:ea typeface="黑体" pitchFamily="2" charset="-122"/>
                        </a:rPr>
                        <a:t>Rm</a:t>
                      </a:r>
                      <a:r>
                        <a:rPr kumimoji="0" lang="en-US" altLang="zh-CN" sz="1800" b="0" i="0" u="none" strike="noStrike" cap="none" normalizeH="0" baseline="0" dirty="0">
                          <a:ln>
                            <a:noFill/>
                          </a:ln>
                          <a:solidFill>
                            <a:srgbClr val="133984"/>
                          </a:solidFill>
                          <a:effectLst/>
                          <a:latin typeface="Arial" charset="0"/>
                          <a:ea typeface="黑体" pitchFamily="2" charset="-122"/>
                        </a:rPr>
                        <a:t>                ; Rd = </a:t>
                      </a:r>
                      <a:r>
                        <a:rPr kumimoji="0" lang="en-US" altLang="zh-CN" sz="1800" b="0" i="0" u="none" strike="noStrike" cap="none" normalizeH="0" baseline="0" dirty="0" err="1">
                          <a:ln>
                            <a:noFill/>
                          </a:ln>
                          <a:solidFill>
                            <a:srgbClr val="133984"/>
                          </a:solidFill>
                          <a:effectLst/>
                          <a:latin typeface="Arial" charset="0"/>
                          <a:ea typeface="黑体" pitchFamily="2" charset="-122"/>
                        </a:rPr>
                        <a:t>Rn</a:t>
                      </a:r>
                      <a:r>
                        <a:rPr kumimoji="0" lang="en-US" altLang="zh-CN" sz="1800" b="0" i="0" u="none" strike="noStrike" cap="none" normalizeH="0" baseline="0" dirty="0">
                          <a:ln>
                            <a:noFill/>
                          </a:ln>
                          <a:solidFill>
                            <a:srgbClr val="133984"/>
                          </a:solidFill>
                          <a:effectLst/>
                          <a:latin typeface="Arial" charset="0"/>
                          <a:ea typeface="黑体" pitchFamily="2" charset="-122"/>
                        </a:rPr>
                        <a:t> &lt;&lt; </a:t>
                      </a:r>
                      <a:r>
                        <a:rPr kumimoji="0" lang="en-US" altLang="zh-CN" sz="1800" b="0" i="0" u="none" strike="noStrike" cap="none" normalizeH="0" baseline="0" dirty="0" err="1">
                          <a:ln>
                            <a:noFill/>
                          </a:ln>
                          <a:solidFill>
                            <a:srgbClr val="133984"/>
                          </a:solidFill>
                          <a:effectLst/>
                          <a:latin typeface="Arial" charset="0"/>
                          <a:ea typeface="黑体" pitchFamily="2" charset="-122"/>
                        </a:rPr>
                        <a:t>Rm</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逻辑左移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969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LSR Rd, Rn,#immed              ; Rd = Rn &gt;&gt; immed</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LSR Rd, Rn                            ; Rd = Rd &gt;&gt; Rn</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LSR.W Rd, Rn, Rm                ; Rd = Rn &gt;&gt;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逻辑右移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r h="6604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ROR Rd, Rn                           ; Rd rot by Rn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ROR.W Rd, Rn, Rm               ; Rd = Rn rot by 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循环右移</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4"/>
                  </a:ext>
                </a:extLst>
              </a:tr>
              <a:tr h="4540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RRX.W Rd, Rn                       ; {C, Rd} = {Rn, C}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循环扩展右移</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67363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2"/>
          <p:cNvSpPr>
            <a:spLocks noGrp="1" noChangeArrowheads="1"/>
          </p:cNvSpPr>
          <p:nvPr>
            <p:ph type="body" sz="half" idx="1"/>
          </p:nvPr>
        </p:nvSpPr>
        <p:spPr/>
        <p:txBody>
          <a:bodyPr/>
          <a:lstStyle/>
          <a:p>
            <a:pPr marL="0" indent="0" eaLnBrk="1" hangingPunct="1">
              <a:spcBef>
                <a:spcPct val="50000"/>
              </a:spcBef>
              <a:buFontTx/>
              <a:buNone/>
            </a:pPr>
            <a:r>
              <a:rPr lang="zh-CN" altLang="en-US" sz="1800"/>
              <a:t>当使用</a:t>
            </a:r>
            <a:r>
              <a:rPr lang="en-US" altLang="zh-CN" sz="1800"/>
              <a:t>S</a:t>
            </a:r>
            <a:r>
              <a:rPr lang="zh-CN" altLang="en-US" sz="1800"/>
              <a:t>后缀时，移位操作符也能够更新进位（</a:t>
            </a:r>
            <a:r>
              <a:rPr lang="en-US" altLang="zh-CN" sz="1800"/>
              <a:t>carry</a:t>
            </a:r>
            <a:r>
              <a:rPr lang="zh-CN" altLang="en-US" sz="1800"/>
              <a:t>）标志。</a:t>
            </a:r>
            <a:endParaRPr lang="en-US" altLang="zh-CN" sz="1800"/>
          </a:p>
        </p:txBody>
      </p:sp>
      <p:graphicFrame>
        <p:nvGraphicFramePr>
          <p:cNvPr id="857102" name="Object 2"/>
          <p:cNvGraphicFramePr>
            <a:graphicFrameLocks noGrp="1" noChangeAspect="1"/>
          </p:cNvGraphicFramePr>
          <p:nvPr>
            <p:ph sz="quarter" idx="2"/>
          </p:nvPr>
        </p:nvGraphicFramePr>
        <p:xfrm>
          <a:off x="685800" y="2362200"/>
          <a:ext cx="7467600" cy="615950"/>
        </p:xfrm>
        <a:graphic>
          <a:graphicData uri="http://schemas.openxmlformats.org/presentationml/2006/ole">
            <mc:AlternateContent xmlns:mc="http://schemas.openxmlformats.org/markup-compatibility/2006">
              <mc:Choice xmlns:v="urn:schemas-microsoft-com:vml" Requires="v">
                <p:oleObj spid="_x0000_s299500" name="Visio" r:id="rId4" imgW="7092812" imgH="583910" progId="">
                  <p:embed/>
                </p:oleObj>
              </mc:Choice>
              <mc:Fallback>
                <p:oleObj name="Visio" r:id="rId4" imgW="7092812" imgH="583910" progId="">
                  <p:embed/>
                  <p:pic>
                    <p:nvPicPr>
                      <p:cNvPr id="857102"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362200"/>
                        <a:ext cx="7467600"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2" name="Rectangle 3"/>
          <p:cNvSpPr>
            <a:spLocks noChangeArrowheads="1"/>
          </p:cNvSpPr>
          <p:nvPr/>
        </p:nvSpPr>
        <p:spPr bwMode="auto">
          <a:xfrm>
            <a:off x="2916238" y="6237288"/>
            <a:ext cx="3384550" cy="366712"/>
          </a:xfrm>
          <a:prstGeom prst="rect">
            <a:avLst/>
          </a:prstGeom>
          <a:noFill/>
          <a:ln w="9525">
            <a:noFill/>
            <a:miter lim="800000"/>
            <a:headEnd/>
            <a:tailEnd/>
          </a:ln>
        </p:spPr>
        <p:txBody>
          <a:bodyPr>
            <a:spAutoFit/>
          </a:bodyPr>
          <a:lstStyle/>
          <a:p>
            <a:pPr algn="l"/>
            <a:r>
              <a:rPr lang="en-US" altLang="zh-CN" b="1">
                <a:solidFill>
                  <a:schemeClr val="tx1"/>
                </a:solidFill>
                <a:ea typeface="宋体" pitchFamily="2" charset="-122"/>
              </a:rPr>
              <a:t>Shift and Rotate Instructions</a:t>
            </a:r>
          </a:p>
        </p:txBody>
      </p:sp>
      <p:sp>
        <p:nvSpPr>
          <p:cNvPr id="21513" name="Rectangle 4"/>
          <p:cNvSpPr>
            <a:spLocks noChangeArrowheads="1"/>
          </p:cNvSpPr>
          <p:nvPr/>
        </p:nvSpPr>
        <p:spPr bwMode="auto">
          <a:xfrm>
            <a:off x="0" y="2047875"/>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857104" name="Object 3"/>
          <p:cNvGraphicFramePr>
            <a:graphicFrameLocks noGrp="1" noChangeAspect="1"/>
          </p:cNvGraphicFramePr>
          <p:nvPr>
            <p:ph sz="quarter" idx="3"/>
          </p:nvPr>
        </p:nvGraphicFramePr>
        <p:xfrm>
          <a:off x="685800" y="3124200"/>
          <a:ext cx="7543800" cy="596900"/>
        </p:xfrm>
        <a:graphic>
          <a:graphicData uri="http://schemas.openxmlformats.org/presentationml/2006/ole">
            <mc:AlternateContent xmlns:mc="http://schemas.openxmlformats.org/markup-compatibility/2006">
              <mc:Choice xmlns:v="urn:schemas-microsoft-com:vml" Requires="v">
                <p:oleObj spid="_x0000_s299501" name="Visio" r:id="rId6" imgW="7410284" imgH="583910" progId="">
                  <p:embed/>
                </p:oleObj>
              </mc:Choice>
              <mc:Fallback>
                <p:oleObj name="Visio" r:id="rId6" imgW="7410284" imgH="583910" progId="">
                  <p:embed/>
                  <p:pic>
                    <p:nvPicPr>
                      <p:cNvPr id="857104"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124200"/>
                        <a:ext cx="7543800" cy="5969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7107" name="Object 4"/>
          <p:cNvGraphicFramePr>
            <a:graphicFrameLocks noChangeAspect="1"/>
          </p:cNvGraphicFramePr>
          <p:nvPr/>
        </p:nvGraphicFramePr>
        <p:xfrm>
          <a:off x="1081088" y="3810000"/>
          <a:ext cx="7148512" cy="763588"/>
        </p:xfrm>
        <a:graphic>
          <a:graphicData uri="http://schemas.openxmlformats.org/presentationml/2006/ole">
            <mc:AlternateContent xmlns:mc="http://schemas.openxmlformats.org/markup-compatibility/2006">
              <mc:Choice xmlns:v="urn:schemas-microsoft-com:vml" Requires="v">
                <p:oleObj spid="_x0000_s299502" name="Visio" r:id="rId8" imgW="7148760" imgH="763742" progId="">
                  <p:embed/>
                </p:oleObj>
              </mc:Choice>
              <mc:Fallback>
                <p:oleObj name="Visio" r:id="rId8" imgW="7148760" imgH="763742" progId="">
                  <p:embed/>
                  <p:pic>
                    <p:nvPicPr>
                      <p:cNvPr id="85710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1088" y="3810000"/>
                        <a:ext cx="7148512" cy="763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7108" name="Object 5"/>
          <p:cNvGraphicFramePr>
            <a:graphicFrameLocks noChangeAspect="1"/>
          </p:cNvGraphicFramePr>
          <p:nvPr/>
        </p:nvGraphicFramePr>
        <p:xfrm>
          <a:off x="609600" y="4572000"/>
          <a:ext cx="7620000" cy="776288"/>
        </p:xfrm>
        <a:graphic>
          <a:graphicData uri="http://schemas.openxmlformats.org/presentationml/2006/ole">
            <mc:AlternateContent xmlns:mc="http://schemas.openxmlformats.org/markup-compatibility/2006">
              <mc:Choice xmlns:v="urn:schemas-microsoft-com:vml" Requires="v">
                <p:oleObj spid="_x0000_s299503" name="Visio" r:id="rId10" imgW="7495290" imgH="763742" progId="">
                  <p:embed/>
                </p:oleObj>
              </mc:Choice>
              <mc:Fallback>
                <p:oleObj name="Visio" r:id="rId10" imgW="7495290" imgH="763742" progId="">
                  <p:embed/>
                  <p:pic>
                    <p:nvPicPr>
                      <p:cNvPr id="857108"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4572000"/>
                        <a:ext cx="7620000" cy="7762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7109" name="Object 6"/>
          <p:cNvGraphicFramePr>
            <a:graphicFrameLocks noChangeAspect="1"/>
          </p:cNvGraphicFramePr>
          <p:nvPr/>
        </p:nvGraphicFramePr>
        <p:xfrm>
          <a:off x="685800" y="5410200"/>
          <a:ext cx="7507288" cy="763588"/>
        </p:xfrm>
        <a:graphic>
          <a:graphicData uri="http://schemas.openxmlformats.org/presentationml/2006/ole">
            <mc:AlternateContent xmlns:mc="http://schemas.openxmlformats.org/markup-compatibility/2006">
              <mc:Choice xmlns:v="urn:schemas-microsoft-com:vml" Requires="v">
                <p:oleObj spid="_x0000_s299504" name="Visio" r:id="rId12" imgW="7507000" imgH="763742" progId="">
                  <p:embed/>
                </p:oleObj>
              </mc:Choice>
              <mc:Fallback>
                <p:oleObj name="Visio" r:id="rId12" imgW="7507000" imgH="763742" progId="">
                  <p:embed/>
                  <p:pic>
                    <p:nvPicPr>
                      <p:cNvPr id="857109"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 y="5410200"/>
                        <a:ext cx="7507288" cy="763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178522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7102"/>
                                        </p:tgtEl>
                                        <p:attrNameLst>
                                          <p:attrName>style.visibility</p:attrName>
                                        </p:attrNameLst>
                                      </p:cBhvr>
                                      <p:to>
                                        <p:strVal val="visible"/>
                                      </p:to>
                                    </p:set>
                                    <p:anim calcmode="lin" valueType="num">
                                      <p:cBhvr additive="base">
                                        <p:cTn id="7" dur="500" fill="hold"/>
                                        <p:tgtEl>
                                          <p:spTgt spid="857102"/>
                                        </p:tgtEl>
                                        <p:attrNameLst>
                                          <p:attrName>ppt_x</p:attrName>
                                        </p:attrNameLst>
                                      </p:cBhvr>
                                      <p:tavLst>
                                        <p:tav tm="0">
                                          <p:val>
                                            <p:strVal val="0-#ppt_w/2"/>
                                          </p:val>
                                        </p:tav>
                                        <p:tav tm="100000">
                                          <p:val>
                                            <p:strVal val="#ppt_x"/>
                                          </p:val>
                                        </p:tav>
                                      </p:tavLst>
                                    </p:anim>
                                    <p:anim calcmode="lin" valueType="num">
                                      <p:cBhvr additive="base">
                                        <p:cTn id="8" dur="500" fill="hold"/>
                                        <p:tgtEl>
                                          <p:spTgt spid="8571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57104"/>
                                        </p:tgtEl>
                                        <p:attrNameLst>
                                          <p:attrName>style.visibility</p:attrName>
                                        </p:attrNameLst>
                                      </p:cBhvr>
                                      <p:to>
                                        <p:strVal val="visible"/>
                                      </p:to>
                                    </p:set>
                                    <p:anim calcmode="lin" valueType="num">
                                      <p:cBhvr additive="base">
                                        <p:cTn id="13" dur="500" fill="hold"/>
                                        <p:tgtEl>
                                          <p:spTgt spid="857104"/>
                                        </p:tgtEl>
                                        <p:attrNameLst>
                                          <p:attrName>ppt_x</p:attrName>
                                        </p:attrNameLst>
                                      </p:cBhvr>
                                      <p:tavLst>
                                        <p:tav tm="0">
                                          <p:val>
                                            <p:strVal val="1+#ppt_w/2"/>
                                          </p:val>
                                        </p:tav>
                                        <p:tav tm="100000">
                                          <p:val>
                                            <p:strVal val="#ppt_x"/>
                                          </p:val>
                                        </p:tav>
                                      </p:tavLst>
                                    </p:anim>
                                    <p:anim calcmode="lin" valueType="num">
                                      <p:cBhvr additive="base">
                                        <p:cTn id="14" dur="500" fill="hold"/>
                                        <p:tgtEl>
                                          <p:spTgt spid="85710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57107"/>
                                        </p:tgtEl>
                                        <p:attrNameLst>
                                          <p:attrName>style.visibility</p:attrName>
                                        </p:attrNameLst>
                                      </p:cBhvr>
                                      <p:to>
                                        <p:strVal val="visible"/>
                                      </p:to>
                                    </p:set>
                                    <p:anim calcmode="lin" valueType="num">
                                      <p:cBhvr additive="base">
                                        <p:cTn id="19" dur="500" fill="hold"/>
                                        <p:tgtEl>
                                          <p:spTgt spid="857107"/>
                                        </p:tgtEl>
                                        <p:attrNameLst>
                                          <p:attrName>ppt_x</p:attrName>
                                        </p:attrNameLst>
                                      </p:cBhvr>
                                      <p:tavLst>
                                        <p:tav tm="0">
                                          <p:val>
                                            <p:strVal val="0-#ppt_w/2"/>
                                          </p:val>
                                        </p:tav>
                                        <p:tav tm="100000">
                                          <p:val>
                                            <p:strVal val="#ppt_x"/>
                                          </p:val>
                                        </p:tav>
                                      </p:tavLst>
                                    </p:anim>
                                    <p:anim calcmode="lin" valueType="num">
                                      <p:cBhvr additive="base">
                                        <p:cTn id="20" dur="500" fill="hold"/>
                                        <p:tgtEl>
                                          <p:spTgt spid="8571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57108"/>
                                        </p:tgtEl>
                                        <p:attrNameLst>
                                          <p:attrName>style.visibility</p:attrName>
                                        </p:attrNameLst>
                                      </p:cBhvr>
                                      <p:to>
                                        <p:strVal val="visible"/>
                                      </p:to>
                                    </p:set>
                                    <p:anim calcmode="lin" valueType="num">
                                      <p:cBhvr additive="base">
                                        <p:cTn id="25" dur="500" fill="hold"/>
                                        <p:tgtEl>
                                          <p:spTgt spid="857108"/>
                                        </p:tgtEl>
                                        <p:attrNameLst>
                                          <p:attrName>ppt_x</p:attrName>
                                        </p:attrNameLst>
                                      </p:cBhvr>
                                      <p:tavLst>
                                        <p:tav tm="0">
                                          <p:val>
                                            <p:strVal val="1+#ppt_w/2"/>
                                          </p:val>
                                        </p:tav>
                                        <p:tav tm="100000">
                                          <p:val>
                                            <p:strVal val="#ppt_x"/>
                                          </p:val>
                                        </p:tav>
                                      </p:tavLst>
                                    </p:anim>
                                    <p:anim calcmode="lin" valueType="num">
                                      <p:cBhvr additive="base">
                                        <p:cTn id="26" dur="500" fill="hold"/>
                                        <p:tgtEl>
                                          <p:spTgt spid="85710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7109"/>
                                        </p:tgtEl>
                                        <p:attrNameLst>
                                          <p:attrName>style.visibility</p:attrName>
                                        </p:attrNameLst>
                                      </p:cBhvr>
                                      <p:to>
                                        <p:strVal val="visible"/>
                                      </p:to>
                                    </p:set>
                                    <p:anim calcmode="lin" valueType="num">
                                      <p:cBhvr additive="base">
                                        <p:cTn id="31" dur="500" fill="hold"/>
                                        <p:tgtEl>
                                          <p:spTgt spid="857109"/>
                                        </p:tgtEl>
                                        <p:attrNameLst>
                                          <p:attrName>ppt_x</p:attrName>
                                        </p:attrNameLst>
                                      </p:cBhvr>
                                      <p:tavLst>
                                        <p:tav tm="0">
                                          <p:val>
                                            <p:strVal val="#ppt_x"/>
                                          </p:val>
                                        </p:tav>
                                        <p:tav tm="100000">
                                          <p:val>
                                            <p:strVal val="#ppt_x"/>
                                          </p:val>
                                        </p:tav>
                                      </p:tavLst>
                                    </p:anim>
                                    <p:anim calcmode="lin" valueType="num">
                                      <p:cBhvr additive="base">
                                        <p:cTn id="32" dur="500" fill="hold"/>
                                        <p:tgtEl>
                                          <p:spTgt spid="857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3132138" y="1052513"/>
            <a:ext cx="1579562" cy="369887"/>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符号扩展指令</a:t>
            </a:r>
            <a:endParaRPr lang="en-US" altLang="zh-CN" b="1">
              <a:solidFill>
                <a:schemeClr val="tx1"/>
              </a:solidFill>
              <a:ea typeface="宋体" pitchFamily="2" charset="-122"/>
            </a:endParaRPr>
          </a:p>
        </p:txBody>
      </p:sp>
      <p:sp>
        <p:nvSpPr>
          <p:cNvPr id="140291" name="Rectangle 3"/>
          <p:cNvSpPr>
            <a:spLocks noChangeArrowheads="1"/>
          </p:cNvSpPr>
          <p:nvPr/>
        </p:nvSpPr>
        <p:spPr bwMode="auto">
          <a:xfrm>
            <a:off x="3286125" y="3500438"/>
            <a:ext cx="1579563" cy="369887"/>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数据反向指令</a:t>
            </a:r>
            <a:endParaRPr lang="en-US" altLang="zh-CN" b="1">
              <a:solidFill>
                <a:schemeClr val="tx1"/>
              </a:solidFill>
              <a:ea typeface="宋体" pitchFamily="2" charset="-122"/>
            </a:endParaRPr>
          </a:p>
        </p:txBody>
      </p:sp>
      <p:graphicFrame>
        <p:nvGraphicFramePr>
          <p:cNvPr id="858148" name="Group 36"/>
          <p:cNvGraphicFramePr>
            <a:graphicFrameLocks noGrp="1"/>
          </p:cNvGraphicFramePr>
          <p:nvPr/>
        </p:nvGraphicFramePr>
        <p:xfrm>
          <a:off x="468313" y="1557338"/>
          <a:ext cx="8207375" cy="1366839"/>
        </p:xfrm>
        <a:graphic>
          <a:graphicData uri="http://schemas.openxmlformats.org/drawingml/2006/table">
            <a:tbl>
              <a:tblPr/>
              <a:tblGrid>
                <a:gridCol w="4179887">
                  <a:extLst>
                    <a:ext uri="{9D8B030D-6E8A-4147-A177-3AD203B41FA5}">
                      <a16:colId xmlns:a16="http://schemas.microsoft.com/office/drawing/2014/main" val="20000"/>
                    </a:ext>
                  </a:extLst>
                </a:gridCol>
                <a:gridCol w="4027488">
                  <a:extLst>
                    <a:ext uri="{9D8B030D-6E8A-4147-A177-3AD203B41FA5}">
                      <a16:colId xmlns:a16="http://schemas.microsoft.com/office/drawing/2014/main" val="20001"/>
                    </a:ext>
                  </a:extLst>
                </a:gridCol>
              </a:tblGrid>
              <a:tr h="455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操作</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extLst>
                  <a:ext uri="{0D108BD9-81ED-4DB2-BD59-A6C34878D82A}">
                    <a16:rowId xmlns:a16="http://schemas.microsoft.com/office/drawing/2014/main" val="10000"/>
                  </a:ext>
                </a:extLst>
              </a:tr>
              <a:tr h="455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SXTB.W Rd, Rm ; Rd = signext(Rn[7:0])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数据长度从字节转换到字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1"/>
                  </a:ext>
                </a:extLst>
              </a:tr>
              <a:tr h="455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SXTH.W Rd, Rm ; Rd = signext(Rn[15:0])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数据长度从半字转换到字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2"/>
                  </a:ext>
                </a:extLst>
              </a:tr>
            </a:tbl>
          </a:graphicData>
        </a:graphic>
      </p:graphicFrame>
      <p:graphicFrame>
        <p:nvGraphicFramePr>
          <p:cNvPr id="858150" name="Group 38"/>
          <p:cNvGraphicFramePr>
            <a:graphicFrameLocks noGrp="1"/>
          </p:cNvGraphicFramePr>
          <p:nvPr/>
        </p:nvGraphicFramePr>
        <p:xfrm>
          <a:off x="533400" y="4038600"/>
          <a:ext cx="8207375" cy="1997077"/>
        </p:xfrm>
        <a:graphic>
          <a:graphicData uri="http://schemas.openxmlformats.org/drawingml/2006/table">
            <a:tbl>
              <a:tblPr/>
              <a:tblGrid>
                <a:gridCol w="4103688">
                  <a:extLst>
                    <a:ext uri="{9D8B030D-6E8A-4147-A177-3AD203B41FA5}">
                      <a16:colId xmlns:a16="http://schemas.microsoft.com/office/drawing/2014/main" val="20000"/>
                    </a:ext>
                  </a:extLst>
                </a:gridCol>
                <a:gridCol w="4103687">
                  <a:extLst>
                    <a:ext uri="{9D8B030D-6E8A-4147-A177-3AD203B41FA5}">
                      <a16:colId xmlns:a16="http://schemas.microsoft.com/office/drawing/2014/main" val="20001"/>
                    </a:ext>
                  </a:extLst>
                </a:gridCol>
              </a:tblGrid>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操作</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extLst>
                  <a:ext uri="{0D108BD9-81ED-4DB2-BD59-A6C34878D82A}">
                    <a16:rowId xmlns:a16="http://schemas.microsoft.com/office/drawing/2014/main" val="10000"/>
                  </a:ext>
                </a:extLst>
              </a:tr>
              <a:tr h="455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REV.W Rd, Rn              ; Rd = rev(Rn)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在字中反转字节</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1"/>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REV16.W &lt;Rd&gt;, &lt;Rn&gt;  ; Rd = rev16(Rn)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在字的高、低</a:t>
                      </a:r>
                      <a:r>
                        <a:rPr kumimoji="0" lang="en-US" altLang="zh-CN" sz="1600" b="0" i="0" u="none" strike="noStrike" cap="none" normalizeH="0" baseline="0" dirty="0">
                          <a:ln>
                            <a:noFill/>
                          </a:ln>
                          <a:solidFill>
                            <a:srgbClr val="133984"/>
                          </a:solidFill>
                          <a:effectLst/>
                          <a:latin typeface="Arial" charset="0"/>
                          <a:ea typeface="黑体" pitchFamily="2" charset="-122"/>
                        </a:rPr>
                        <a:t>16</a:t>
                      </a:r>
                      <a:r>
                        <a:rPr kumimoji="0" lang="zh-CN" altLang="en-US" sz="1600" b="0" i="0" u="none" strike="noStrike" cap="none" normalizeH="0" baseline="0" dirty="0">
                          <a:ln>
                            <a:noFill/>
                          </a:ln>
                          <a:solidFill>
                            <a:srgbClr val="133984"/>
                          </a:solidFill>
                          <a:effectLst/>
                          <a:latin typeface="Arial" charset="0"/>
                          <a:ea typeface="黑体" pitchFamily="2" charset="-122"/>
                        </a:rPr>
                        <a:t>位中分别反转字节</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2"/>
                  </a:ext>
                </a:extLst>
              </a:tr>
              <a:tr h="6238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REVSH.W &lt;Rd&gt;, &lt;Rn&gt; ; Rd = revsh(Rn)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在半字中反转字节，并符号扩展到字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67346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3419475" y="6237288"/>
            <a:ext cx="2447925" cy="366712"/>
          </a:xfrm>
          <a:prstGeom prst="rect">
            <a:avLst/>
          </a:prstGeom>
          <a:noFill/>
          <a:ln w="9525">
            <a:noFill/>
            <a:miter lim="800000"/>
            <a:headEnd/>
            <a:tailEnd/>
          </a:ln>
        </p:spPr>
        <p:txBody>
          <a:bodyPr>
            <a:spAutoFit/>
          </a:bodyPr>
          <a:lstStyle/>
          <a:p>
            <a:pPr algn="l"/>
            <a:r>
              <a:rPr lang="en-US" altLang="zh-CN" b="1">
                <a:solidFill>
                  <a:schemeClr val="tx1"/>
                </a:solidFill>
                <a:ea typeface="宋体" pitchFamily="2" charset="-122"/>
              </a:rPr>
              <a:t>Reverse Operations</a:t>
            </a:r>
          </a:p>
        </p:txBody>
      </p:sp>
      <p:sp>
        <p:nvSpPr>
          <p:cNvPr id="22532" name="Rectangle 3"/>
          <p:cNvSpPr>
            <a:spLocks noChangeArrowheads="1"/>
          </p:cNvSpPr>
          <p:nvPr/>
        </p:nvSpPr>
        <p:spPr bwMode="auto">
          <a:xfrm>
            <a:off x="0" y="13144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2530" name="Object 2"/>
          <p:cNvGraphicFramePr>
            <a:graphicFrameLocks noChangeAspect="1"/>
          </p:cNvGraphicFramePr>
          <p:nvPr/>
        </p:nvGraphicFramePr>
        <p:xfrm>
          <a:off x="838200" y="930275"/>
          <a:ext cx="6781800" cy="4991100"/>
        </p:xfrm>
        <a:graphic>
          <a:graphicData uri="http://schemas.openxmlformats.org/presentationml/2006/ole">
            <mc:AlternateContent xmlns:mc="http://schemas.openxmlformats.org/markup-compatibility/2006">
              <mc:Choice xmlns:v="urn:schemas-microsoft-com:vml" Requires="v">
                <p:oleObj spid="_x0000_s300132" name="Visio" r:id="rId3" imgW="7249379" imgH="5813407" progId="">
                  <p:embed/>
                </p:oleObj>
              </mc:Choice>
              <mc:Fallback>
                <p:oleObj name="Visio" r:id="rId3" imgW="7249379" imgH="5813407" progId="">
                  <p:embed/>
                  <p:pic>
                    <p:nvPicPr>
                      <p:cNvPr id="2253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30275"/>
                        <a:ext cx="6781800" cy="499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32656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ChangeArrowheads="1"/>
          </p:cNvSpPr>
          <p:nvPr/>
        </p:nvSpPr>
        <p:spPr bwMode="auto">
          <a:xfrm>
            <a:off x="3214688" y="1214438"/>
            <a:ext cx="2562225" cy="369887"/>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位字段处理和</a:t>
            </a:r>
            <a:r>
              <a:rPr lang="en-US" altLang="zh-CN" b="1">
                <a:solidFill>
                  <a:schemeClr val="tx1"/>
                </a:solidFill>
                <a:ea typeface="宋体" pitchFamily="2" charset="-122"/>
              </a:rPr>
              <a:t> </a:t>
            </a:r>
            <a:r>
              <a:rPr lang="zh-CN" altLang="en-US" b="1">
                <a:solidFill>
                  <a:schemeClr val="tx1"/>
                </a:solidFill>
                <a:ea typeface="宋体" pitchFamily="2" charset="-122"/>
              </a:rPr>
              <a:t>操作指令</a:t>
            </a:r>
            <a:endParaRPr lang="en-US" altLang="zh-CN" b="1">
              <a:solidFill>
                <a:schemeClr val="tx1"/>
              </a:solidFill>
              <a:ea typeface="宋体" pitchFamily="2" charset="-122"/>
            </a:endParaRPr>
          </a:p>
        </p:txBody>
      </p:sp>
      <p:graphicFrame>
        <p:nvGraphicFramePr>
          <p:cNvPr id="860190" name="Group 30"/>
          <p:cNvGraphicFramePr>
            <a:graphicFrameLocks noGrp="1"/>
          </p:cNvGraphicFramePr>
          <p:nvPr>
            <p:ph/>
          </p:nvPr>
        </p:nvGraphicFramePr>
        <p:xfrm>
          <a:off x="457200" y="1828800"/>
          <a:ext cx="8229600" cy="4191002"/>
        </p:xfrm>
        <a:graphic>
          <a:graphicData uri="http://schemas.openxmlformats.org/drawingml/2006/table">
            <a:tbl>
              <a:tblPr/>
              <a:tblGrid>
                <a:gridCol w="3970338">
                  <a:extLst>
                    <a:ext uri="{9D8B030D-6E8A-4147-A177-3AD203B41FA5}">
                      <a16:colId xmlns:a16="http://schemas.microsoft.com/office/drawing/2014/main" val="20000"/>
                    </a:ext>
                  </a:extLst>
                </a:gridCol>
                <a:gridCol w="4259262">
                  <a:extLst>
                    <a:ext uri="{9D8B030D-6E8A-4147-A177-3AD203B41FA5}">
                      <a16:colId xmlns:a16="http://schemas.microsoft.com/office/drawing/2014/main" val="20001"/>
                    </a:ext>
                  </a:extLst>
                </a:gridCol>
              </a:tblGrid>
              <a:tr h="592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指令</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操作</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592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BFC.W Rd, Rn, #&lt;width&gt;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清除一个寄存器内部的位字段</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593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BFI.W Rd, Rn, #&lt;lsb&gt;, #&lt;width&gt;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将位字段插入到一个寄存器中</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r h="593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CLZ.W Rd, Rn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计数器清零</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3"/>
                  </a:ext>
                </a:extLst>
              </a:tr>
              <a:tr h="592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RBIT.W Rd, Rn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在一个寄存器内比特反转</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4"/>
                  </a:ext>
                </a:extLst>
              </a:tr>
              <a:tr h="635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SBFX.W Rd, Rn, #&lt;lsb&gt;, #&lt;width&gt;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从源拷贝位字段并进行符号扩展</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5"/>
                  </a:ext>
                </a:extLst>
              </a:tr>
              <a:tr h="592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UBFX.W Rd, </a:t>
                      </a:r>
                      <a:r>
                        <a:rPr kumimoji="0" lang="en-US" altLang="zh-CN" sz="1800" b="0" i="0" u="none" strike="noStrike" cap="none" normalizeH="0" baseline="0" dirty="0" err="1">
                          <a:ln>
                            <a:noFill/>
                          </a:ln>
                          <a:solidFill>
                            <a:srgbClr val="133984"/>
                          </a:solidFill>
                          <a:effectLst/>
                          <a:latin typeface="Arial" charset="0"/>
                          <a:ea typeface="黑体" pitchFamily="2" charset="-122"/>
                        </a:rPr>
                        <a:t>Rn</a:t>
                      </a:r>
                      <a:r>
                        <a:rPr kumimoji="0" lang="en-US" altLang="zh-CN" sz="1800" b="0" i="0" u="none" strike="noStrike" cap="none" normalizeH="0" baseline="0" dirty="0">
                          <a:ln>
                            <a:noFill/>
                          </a:ln>
                          <a:solidFill>
                            <a:srgbClr val="133984"/>
                          </a:solidFill>
                          <a:effectLst/>
                          <a:latin typeface="Arial" charset="0"/>
                          <a:ea typeface="黑体" pitchFamily="2" charset="-122"/>
                        </a:rPr>
                        <a:t>, #&lt;</a:t>
                      </a:r>
                      <a:r>
                        <a:rPr kumimoji="0" lang="en-US" altLang="zh-CN" sz="1800" b="0" i="0" u="none" strike="noStrike" cap="none" normalizeH="0" baseline="0" dirty="0" err="1">
                          <a:ln>
                            <a:noFill/>
                          </a:ln>
                          <a:solidFill>
                            <a:srgbClr val="133984"/>
                          </a:solidFill>
                          <a:effectLst/>
                          <a:latin typeface="Arial" charset="0"/>
                          <a:ea typeface="黑体" pitchFamily="2" charset="-122"/>
                        </a:rPr>
                        <a:t>lsb</a:t>
                      </a:r>
                      <a:r>
                        <a:rPr kumimoji="0" lang="en-US" altLang="zh-CN" sz="1800" b="0" i="0" u="none" strike="noStrike" cap="none" normalizeH="0" baseline="0" dirty="0">
                          <a:ln>
                            <a:noFill/>
                          </a:ln>
                          <a:solidFill>
                            <a:srgbClr val="133984"/>
                          </a:solidFill>
                          <a:effectLst/>
                          <a:latin typeface="Arial" charset="0"/>
                          <a:ea typeface="黑体" pitchFamily="2" charset="-122"/>
                        </a:rPr>
                        <a:t>&gt;, #&lt;width&gt;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从源拷贝位字段</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6"/>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83250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ARM</a:t>
            </a:r>
            <a:r>
              <a:rPr lang="zh-CN" altLang="en-US" dirty="0"/>
              <a:t>处理器架构的进化</a:t>
            </a:r>
          </a:p>
        </p:txBody>
      </p:sp>
      <p:sp>
        <p:nvSpPr>
          <p:cNvPr id="4" name="矩形 3"/>
          <p:cNvSpPr/>
          <p:nvPr/>
        </p:nvSpPr>
        <p:spPr>
          <a:xfrm>
            <a:off x="5715000" y="5270500"/>
            <a:ext cx="3124200" cy="1261884"/>
          </a:xfrm>
          <a:prstGeom prst="rect">
            <a:avLst/>
          </a:prstGeom>
          <a:solidFill>
            <a:schemeClr val="bg1"/>
          </a:solidFill>
        </p:spPr>
        <p:txBody>
          <a:bodyPr wrap="square">
            <a:spAutoFit/>
          </a:bodyPr>
          <a:lstStyle/>
          <a:p>
            <a:pPr marL="0" lvl="1" algn="l">
              <a:spcBef>
                <a:spcPct val="40000"/>
              </a:spcBef>
              <a:buClr>
                <a:schemeClr val="accent2"/>
              </a:buClr>
              <a:buSzPct val="80000"/>
              <a:defRPr/>
            </a:pPr>
            <a:r>
              <a:rPr lang="en-US" altLang="zh-CN" sz="2000" dirty="0">
                <a:latin typeface="Times New Roman" pitchFamily="18" charset="0"/>
                <a:cs typeface="Times New Roman" pitchFamily="18" charset="0"/>
              </a:rPr>
              <a:t>▪ </a:t>
            </a:r>
            <a:r>
              <a:rPr lang="en-US" altLang="zh-CN" sz="2000" dirty="0">
                <a:solidFill>
                  <a:srgbClr val="FF0000"/>
                </a:solidFill>
                <a:latin typeface="Arial" panose="020B0604020202020204" pitchFamily="34" charset="0"/>
                <a:cs typeface="Arial" panose="020B0604020202020204" pitchFamily="34" charset="0"/>
              </a:rPr>
              <a:t>Cortex-A</a:t>
            </a:r>
            <a:r>
              <a:rPr lang="zh-CN" altLang="en-US" sz="2000" dirty="0"/>
              <a:t>－复杂应用</a:t>
            </a:r>
            <a:endParaRPr lang="en-US" altLang="zh-CN" sz="2000" dirty="0"/>
          </a:p>
          <a:p>
            <a:pPr marL="0" lvl="1" algn="l">
              <a:spcBef>
                <a:spcPct val="40000"/>
              </a:spcBef>
              <a:buClr>
                <a:schemeClr val="accent2"/>
              </a:buClr>
              <a:buSzPct val="80000"/>
              <a:defRPr/>
            </a:pPr>
            <a:r>
              <a:rPr lang="en-US" altLang="zh-CN" sz="2000" dirty="0">
                <a:latin typeface="Times New Roman" pitchFamily="18" charset="0"/>
                <a:cs typeface="Times New Roman" pitchFamily="18" charset="0"/>
              </a:rPr>
              <a:t>▪ </a:t>
            </a:r>
            <a:r>
              <a:rPr lang="en-US" altLang="zh-CN" sz="2000" dirty="0">
                <a:solidFill>
                  <a:srgbClr val="FF0000"/>
                </a:solidFill>
                <a:latin typeface="Arial" panose="020B0604020202020204" pitchFamily="34" charset="0"/>
                <a:cs typeface="Arial" panose="020B0604020202020204" pitchFamily="34" charset="0"/>
              </a:rPr>
              <a:t>Cortex-R</a:t>
            </a:r>
            <a:r>
              <a:rPr lang="zh-CN" altLang="en-US" sz="2000" dirty="0"/>
              <a:t>－高端实时</a:t>
            </a:r>
            <a:endParaRPr lang="en-US" altLang="zh-CN" sz="2000" dirty="0"/>
          </a:p>
          <a:p>
            <a:pPr marL="0" lvl="1" algn="l">
              <a:spcBef>
                <a:spcPct val="40000"/>
              </a:spcBef>
              <a:buClr>
                <a:schemeClr val="accent2"/>
              </a:buClr>
              <a:buSzPct val="80000"/>
              <a:defRPr/>
            </a:pPr>
            <a:r>
              <a:rPr lang="en-US" altLang="zh-CN" sz="2000" dirty="0">
                <a:latin typeface="Times New Roman" pitchFamily="18" charset="0"/>
                <a:cs typeface="Times New Roman" pitchFamily="18" charset="0"/>
              </a:rPr>
              <a:t>▪ </a:t>
            </a:r>
            <a:r>
              <a:rPr lang="en-US" altLang="zh-CN" sz="2000" dirty="0">
                <a:solidFill>
                  <a:srgbClr val="FF0000"/>
                </a:solidFill>
                <a:latin typeface="Arial" panose="020B0604020202020204" pitchFamily="34" charset="0"/>
                <a:cs typeface="Arial" panose="020B0604020202020204" pitchFamily="34" charset="0"/>
              </a:rPr>
              <a:t>Cortex-</a:t>
            </a:r>
            <a:r>
              <a:rPr lang="en-US" altLang="zh-CN" sz="2000" dirty="0">
                <a:solidFill>
                  <a:srgbClr val="CC0000"/>
                </a:solidFill>
              </a:rPr>
              <a:t>M</a:t>
            </a:r>
            <a:r>
              <a:rPr lang="zh-CN" altLang="en-US" sz="2000" dirty="0"/>
              <a:t>－深度嵌入</a:t>
            </a:r>
            <a:endParaRPr lang="en-US" altLang="zh-CN" sz="2000" dirty="0"/>
          </a:p>
        </p:txBody>
      </p:sp>
      <p:pic>
        <p:nvPicPr>
          <p:cNvPr id="6" name="图片 5"/>
          <p:cNvPicPr>
            <a:picLocks noChangeAspect="1"/>
          </p:cNvPicPr>
          <p:nvPr/>
        </p:nvPicPr>
        <p:blipFill rotWithShape="1">
          <a:blip r:embed="rId3"/>
          <a:srcRect b="18278"/>
          <a:stretch/>
        </p:blipFill>
        <p:spPr>
          <a:xfrm>
            <a:off x="0" y="1135380"/>
            <a:ext cx="9144000" cy="4122420"/>
          </a:xfrm>
          <a:prstGeom prst="rect">
            <a:avLst/>
          </a:prstGeom>
        </p:spPr>
      </p:pic>
      <p:sp>
        <p:nvSpPr>
          <p:cNvPr id="3" name="矩形 2"/>
          <p:cNvSpPr/>
          <p:nvPr/>
        </p:nvSpPr>
        <p:spPr>
          <a:xfrm>
            <a:off x="457200" y="5257800"/>
            <a:ext cx="4930517" cy="1277273"/>
          </a:xfrm>
          <a:prstGeom prst="rect">
            <a:avLst/>
          </a:prstGeom>
        </p:spPr>
        <p:txBody>
          <a:bodyPr wrap="none">
            <a:spAutoFit/>
          </a:bodyPr>
          <a:lstStyle/>
          <a:p>
            <a:pPr marL="179388" indent="-179388" algn="l">
              <a:buClr>
                <a:srgbClr val="133984"/>
              </a:buClr>
              <a:buSzPct val="50000"/>
              <a:buFont typeface="Wingdings" panose="05000000000000000000" pitchFamily="2" charset="2"/>
              <a:buChar char="n"/>
            </a:pPr>
            <a:r>
              <a:rPr lang="en-US" altLang="zh-CN" sz="2000" dirty="0">
                <a:solidFill>
                  <a:srgbClr val="FF0000"/>
                </a:solidFill>
              </a:rPr>
              <a:t>ARM</a:t>
            </a:r>
            <a:r>
              <a:rPr lang="zh-CN" altLang="en-US" sz="2000" dirty="0"/>
              <a:t>＋版本号＋变种字符</a:t>
            </a:r>
            <a:endParaRPr lang="en-US" altLang="zh-CN" sz="2000" dirty="0"/>
          </a:p>
          <a:p>
            <a:pPr algn="l">
              <a:buClr>
                <a:srgbClr val="133984"/>
              </a:buClr>
              <a:buSzPct val="60000"/>
            </a:pPr>
            <a:r>
              <a:rPr lang="en-US" altLang="zh-CN" sz="1900" dirty="0">
                <a:solidFill>
                  <a:srgbClr val="CC0000"/>
                </a:solidFill>
                <a:latin typeface="Times New Roman" pitchFamily="18" charset="0"/>
                <a:cs typeface="Times New Roman" pitchFamily="18" charset="0"/>
              </a:rPr>
              <a:t>   </a:t>
            </a:r>
            <a:r>
              <a:rPr lang="en-US" altLang="zh-CN" sz="1900" dirty="0">
                <a:solidFill>
                  <a:srgbClr val="CC0000"/>
                </a:solidFill>
              </a:rPr>
              <a:t>T</a:t>
            </a:r>
            <a:r>
              <a:rPr lang="zh-CN" altLang="en-US" sz="1900" dirty="0"/>
              <a:t>－</a:t>
            </a:r>
            <a:r>
              <a:rPr lang="en-US" altLang="zh-CN" sz="1900" dirty="0"/>
              <a:t>Thumb,</a:t>
            </a:r>
            <a:r>
              <a:rPr lang="en-US" altLang="zh-CN" sz="1900" dirty="0">
                <a:latin typeface="Times New Roman" pitchFamily="18" charset="0"/>
                <a:cs typeface="Times New Roman" pitchFamily="18" charset="0"/>
              </a:rPr>
              <a:t> </a:t>
            </a:r>
            <a:r>
              <a:rPr lang="en-US" altLang="zh-CN" sz="1900" dirty="0">
                <a:solidFill>
                  <a:srgbClr val="CC0000"/>
                </a:solidFill>
              </a:rPr>
              <a:t>D</a:t>
            </a:r>
            <a:r>
              <a:rPr lang="zh-CN" altLang="en-US" sz="1900" dirty="0"/>
              <a:t>－</a:t>
            </a:r>
            <a:r>
              <a:rPr lang="en-US" altLang="zh-CN" sz="1900" dirty="0"/>
              <a:t>Debugging,</a:t>
            </a:r>
            <a:r>
              <a:rPr lang="en-US" altLang="zh-CN" sz="1900" dirty="0">
                <a:solidFill>
                  <a:schemeClr val="accent2"/>
                </a:solidFill>
              </a:rPr>
              <a:t> </a:t>
            </a:r>
            <a:r>
              <a:rPr lang="en-US" altLang="zh-CN" sz="1900" dirty="0">
                <a:solidFill>
                  <a:srgbClr val="CC0000"/>
                </a:solidFill>
                <a:cs typeface="Arial" pitchFamily="34" charset="0"/>
              </a:rPr>
              <a:t>M</a:t>
            </a:r>
            <a:r>
              <a:rPr lang="zh-CN" altLang="en-US" sz="1900" dirty="0"/>
              <a:t>－</a:t>
            </a:r>
            <a:r>
              <a:rPr lang="en-US" altLang="zh-CN" sz="1900" dirty="0"/>
              <a:t>Multiplier,</a:t>
            </a:r>
            <a:r>
              <a:rPr lang="en-US" altLang="zh-CN" sz="1900" dirty="0">
                <a:latin typeface="Times New Roman" pitchFamily="18" charset="0"/>
                <a:cs typeface="Times New Roman" pitchFamily="18" charset="0"/>
              </a:rPr>
              <a:t> </a:t>
            </a:r>
          </a:p>
          <a:p>
            <a:pPr algn="l">
              <a:buClr>
                <a:srgbClr val="133984"/>
              </a:buClr>
              <a:buSzPct val="60000"/>
            </a:pPr>
            <a:r>
              <a:rPr lang="en-US" altLang="zh-CN" sz="1900" dirty="0">
                <a:solidFill>
                  <a:srgbClr val="CC0000"/>
                </a:solidFill>
                <a:latin typeface="Times New Roman" pitchFamily="18" charset="0"/>
                <a:cs typeface="Times New Roman" pitchFamily="18" charset="0"/>
              </a:rPr>
              <a:t>   </a:t>
            </a:r>
            <a:r>
              <a:rPr lang="en-US" altLang="zh-CN" sz="1900" dirty="0">
                <a:solidFill>
                  <a:srgbClr val="CC0000"/>
                </a:solidFill>
              </a:rPr>
              <a:t>I</a:t>
            </a:r>
            <a:r>
              <a:rPr lang="en-US" altLang="zh-CN" sz="1900" dirty="0"/>
              <a:t> </a:t>
            </a:r>
            <a:r>
              <a:rPr lang="zh-CN" altLang="en-US" sz="1900" dirty="0"/>
              <a:t>－</a:t>
            </a:r>
            <a:r>
              <a:rPr lang="en-US" altLang="zh-CN" sz="1900" dirty="0" err="1"/>
              <a:t>Embeded</a:t>
            </a:r>
            <a:r>
              <a:rPr lang="en-US" altLang="zh-CN" sz="1900" dirty="0"/>
              <a:t> ICE, </a:t>
            </a:r>
            <a:r>
              <a:rPr lang="en-US" altLang="zh-CN" sz="1900" dirty="0">
                <a:solidFill>
                  <a:srgbClr val="CC0000"/>
                </a:solidFill>
              </a:rPr>
              <a:t>E</a:t>
            </a:r>
            <a:r>
              <a:rPr lang="zh-CN" altLang="en-US" sz="1900" dirty="0"/>
              <a:t>－</a:t>
            </a:r>
            <a:r>
              <a:rPr lang="en-US" altLang="zh-CN" sz="1900" dirty="0"/>
              <a:t>DSP,</a:t>
            </a:r>
            <a:r>
              <a:rPr lang="en-US" altLang="zh-CN" sz="1900" dirty="0">
                <a:latin typeface="Times New Roman" pitchFamily="18" charset="0"/>
                <a:cs typeface="Times New Roman" pitchFamily="18" charset="0"/>
              </a:rPr>
              <a:t> </a:t>
            </a:r>
            <a:r>
              <a:rPr lang="en-US" altLang="zh-CN" sz="1900" dirty="0">
                <a:solidFill>
                  <a:srgbClr val="CC0000"/>
                </a:solidFill>
              </a:rPr>
              <a:t>J</a:t>
            </a:r>
            <a:r>
              <a:rPr lang="zh-CN" altLang="en-US" sz="1900" dirty="0"/>
              <a:t>－</a:t>
            </a:r>
            <a:r>
              <a:rPr lang="en-US" altLang="zh-CN" sz="1900" dirty="0" err="1"/>
              <a:t>Jazelle</a:t>
            </a:r>
            <a:r>
              <a:rPr lang="en-US" altLang="zh-CN" sz="1900" dirty="0"/>
              <a:t>,</a:t>
            </a:r>
          </a:p>
          <a:p>
            <a:pPr algn="l">
              <a:buClr>
                <a:srgbClr val="133984"/>
              </a:buClr>
              <a:buSzPct val="60000"/>
            </a:pPr>
            <a:r>
              <a:rPr lang="en-US" altLang="zh-CN" sz="1900" dirty="0">
                <a:solidFill>
                  <a:srgbClr val="CC0000"/>
                </a:solidFill>
              </a:rPr>
              <a:t>  S</a:t>
            </a:r>
            <a:r>
              <a:rPr lang="zh-CN" altLang="en-US" sz="1900" dirty="0"/>
              <a:t>－</a:t>
            </a:r>
            <a:r>
              <a:rPr lang="en-US" altLang="zh-CN" sz="1900" dirty="0"/>
              <a:t>Soft Core</a:t>
            </a:r>
            <a:endParaRPr lang="zh-CN" altLang="en-US" dirty="0"/>
          </a:p>
        </p:txBody>
      </p:sp>
    </p:spTree>
    <p:extLst>
      <p:ext uri="{BB962C8B-B14F-4D97-AF65-F5344CB8AC3E}">
        <p14:creationId xmlns:p14="http://schemas.microsoft.com/office/powerpoint/2010/main" val="456567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body" idx="1"/>
          </p:nvPr>
        </p:nvSpPr>
        <p:spPr>
          <a:xfrm>
            <a:off x="468313" y="990600"/>
            <a:ext cx="8229600" cy="4959350"/>
          </a:xfrm>
        </p:spPr>
        <p:txBody>
          <a:bodyPr/>
          <a:lstStyle/>
          <a:p>
            <a:pPr marL="0" indent="0" eaLnBrk="1" hangingPunct="1">
              <a:spcBef>
                <a:spcPct val="50000"/>
              </a:spcBef>
              <a:buFontTx/>
              <a:buNone/>
            </a:pPr>
            <a:r>
              <a:rPr lang="en-US" altLang="zh-CN" sz="2400" b="1" dirty="0"/>
              <a:t>8.7.3.3 </a:t>
            </a:r>
            <a:r>
              <a:rPr lang="zh-CN" altLang="en-US" sz="2400" b="1" dirty="0"/>
              <a:t>汇编语言</a:t>
            </a:r>
            <a:r>
              <a:rPr lang="en-US" altLang="zh-CN" sz="2400" b="1" dirty="0"/>
              <a:t>: </a:t>
            </a:r>
            <a:r>
              <a:rPr lang="zh-CN" altLang="en-US" sz="2400" b="1" dirty="0"/>
              <a:t>调用和非条件分支</a:t>
            </a:r>
            <a:endParaRPr lang="en-US" altLang="zh-CN" sz="2400" b="1" dirty="0"/>
          </a:p>
          <a:p>
            <a:pPr marL="0" indent="0" eaLnBrk="1" hangingPunct="1">
              <a:spcBef>
                <a:spcPct val="50000"/>
              </a:spcBef>
              <a:buFontTx/>
              <a:buNone/>
            </a:pPr>
            <a:r>
              <a:rPr lang="zh-CN" altLang="en-US" sz="2000" dirty="0"/>
              <a:t>最基本的分支指令如下</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B      label       ; </a:t>
            </a:r>
            <a:r>
              <a:rPr lang="zh-CN" altLang="en-US" sz="1800" dirty="0">
                <a:solidFill>
                  <a:schemeClr val="tx1"/>
                </a:solidFill>
              </a:rPr>
              <a:t>跳转到</a:t>
            </a:r>
            <a:r>
              <a:rPr lang="en-US" altLang="zh-CN" sz="1800" dirty="0">
                <a:solidFill>
                  <a:schemeClr val="tx1"/>
                </a:solidFill>
              </a:rPr>
              <a:t>label</a:t>
            </a:r>
            <a:r>
              <a:rPr lang="zh-CN" altLang="en-US" sz="1800" dirty="0">
                <a:solidFill>
                  <a:schemeClr val="tx1"/>
                </a:solidFill>
              </a:rPr>
              <a:t>所指向的分支</a:t>
            </a:r>
            <a:endParaRPr lang="en-US" altLang="zh-CN" sz="1800" dirty="0">
              <a:solidFill>
                <a:schemeClr val="tx1"/>
              </a:solidFill>
            </a:endParaRPr>
          </a:p>
          <a:p>
            <a:pPr marL="0" indent="0" eaLnBrk="1" hangingPunct="1">
              <a:buFontTx/>
              <a:buNone/>
            </a:pPr>
            <a:r>
              <a:rPr lang="en-US" altLang="zh-CN" sz="1800" dirty="0">
                <a:solidFill>
                  <a:schemeClr val="tx1"/>
                </a:solidFill>
              </a:rPr>
              <a:t>  BX    </a:t>
            </a:r>
            <a:r>
              <a:rPr lang="en-US" altLang="zh-CN" sz="1800" dirty="0" err="1">
                <a:solidFill>
                  <a:schemeClr val="tx1"/>
                </a:solidFill>
              </a:rPr>
              <a:t>reg</a:t>
            </a:r>
            <a:r>
              <a:rPr lang="en-US" altLang="zh-CN" sz="1800" dirty="0">
                <a:solidFill>
                  <a:schemeClr val="tx1"/>
                </a:solidFill>
              </a:rPr>
              <a:t>         ; </a:t>
            </a:r>
            <a:r>
              <a:rPr lang="zh-CN" altLang="en-US" sz="1800" dirty="0">
                <a:solidFill>
                  <a:schemeClr val="tx1"/>
                </a:solidFill>
              </a:rPr>
              <a:t>跳转到</a:t>
            </a:r>
            <a:r>
              <a:rPr lang="en-US" altLang="zh-CN" sz="1800" dirty="0" err="1">
                <a:solidFill>
                  <a:schemeClr val="tx1"/>
                </a:solidFill>
              </a:rPr>
              <a:t>reg</a:t>
            </a:r>
            <a:r>
              <a:rPr lang="zh-CN" altLang="en-US" sz="1800" dirty="0">
                <a:solidFill>
                  <a:schemeClr val="tx1"/>
                </a:solidFill>
              </a:rPr>
              <a:t>寄存器所指向的地址</a:t>
            </a:r>
            <a:endParaRPr lang="en-US" altLang="zh-CN" sz="1800" dirty="0">
              <a:solidFill>
                <a:schemeClr val="tx1"/>
              </a:solidFill>
            </a:endParaRPr>
          </a:p>
          <a:p>
            <a:pPr marL="0" indent="0" eaLnBrk="1" hangingPunct="1">
              <a:spcBef>
                <a:spcPct val="50000"/>
              </a:spcBef>
              <a:buFontTx/>
              <a:buNone/>
            </a:pPr>
            <a:r>
              <a:rPr lang="zh-CN" altLang="en-US" sz="2000" dirty="0"/>
              <a:t>在</a:t>
            </a:r>
            <a:r>
              <a:rPr lang="en-US" altLang="zh-CN" sz="2000" dirty="0"/>
              <a:t>BX </a:t>
            </a:r>
            <a:r>
              <a:rPr lang="zh-CN" altLang="en-US" sz="2000" dirty="0"/>
              <a:t>指令中</a:t>
            </a:r>
            <a:r>
              <a:rPr lang="en-US" altLang="zh-CN" sz="2000" dirty="0"/>
              <a:t>, </a:t>
            </a:r>
            <a:r>
              <a:rPr lang="zh-CN" altLang="en-US" sz="2000" dirty="0"/>
              <a:t>寄存器中</a:t>
            </a:r>
            <a:r>
              <a:rPr lang="en-US" altLang="zh-CN" sz="2000" dirty="0"/>
              <a:t>LSB</a:t>
            </a:r>
            <a:r>
              <a:rPr lang="zh-CN" altLang="en-US" sz="2000" dirty="0"/>
              <a:t>的值决定了处理器的下一个状态</a:t>
            </a:r>
            <a:endParaRPr lang="en-US" altLang="zh-CN" sz="2000" dirty="0"/>
          </a:p>
          <a:p>
            <a:pPr marL="0" indent="0" eaLnBrk="1" hangingPunct="1">
              <a:spcBef>
                <a:spcPct val="50000"/>
              </a:spcBef>
              <a:buFontTx/>
              <a:buNone/>
            </a:pPr>
            <a:r>
              <a:rPr lang="zh-CN" altLang="en-US" sz="2000" dirty="0"/>
              <a:t>调用一个函数</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BL     label    ; </a:t>
            </a:r>
            <a:r>
              <a:rPr lang="zh-CN" altLang="en-US" sz="1800" dirty="0">
                <a:solidFill>
                  <a:schemeClr val="tx1"/>
                </a:solidFill>
              </a:rPr>
              <a:t>跳转到</a:t>
            </a:r>
            <a:r>
              <a:rPr lang="en-US" altLang="zh-CN" sz="1800" dirty="0">
                <a:solidFill>
                  <a:schemeClr val="tx1"/>
                </a:solidFill>
              </a:rPr>
              <a:t>label</a:t>
            </a:r>
            <a:r>
              <a:rPr lang="zh-CN" altLang="en-US" sz="1800" dirty="0">
                <a:solidFill>
                  <a:schemeClr val="tx1"/>
                </a:solidFill>
              </a:rPr>
              <a:t>指向的地址并且在</a:t>
            </a:r>
            <a:r>
              <a:rPr lang="en-US" altLang="zh-CN" sz="1800" dirty="0">
                <a:solidFill>
                  <a:schemeClr val="tx1"/>
                </a:solidFill>
              </a:rPr>
              <a:t>LR</a:t>
            </a:r>
            <a:r>
              <a:rPr lang="zh-CN" altLang="en-US" sz="1800" dirty="0">
                <a:solidFill>
                  <a:schemeClr val="tx1"/>
                </a:solidFill>
              </a:rPr>
              <a:t>中保存返回地址</a:t>
            </a:r>
            <a:endParaRPr lang="en-US" altLang="zh-CN" sz="1800" dirty="0">
              <a:solidFill>
                <a:schemeClr val="tx1"/>
              </a:solidFill>
            </a:endParaRPr>
          </a:p>
          <a:p>
            <a:pPr marL="0" indent="0">
              <a:buFontTx/>
              <a:buNone/>
            </a:pPr>
            <a:r>
              <a:rPr lang="en-US" altLang="zh-CN" sz="1800" dirty="0">
                <a:solidFill>
                  <a:schemeClr val="tx1"/>
                </a:solidFill>
              </a:rPr>
              <a:t>  BLX   </a:t>
            </a:r>
            <a:r>
              <a:rPr lang="en-US" altLang="zh-CN" sz="1800" dirty="0" err="1">
                <a:solidFill>
                  <a:schemeClr val="tx1"/>
                </a:solidFill>
              </a:rPr>
              <a:t>reg</a:t>
            </a:r>
            <a:r>
              <a:rPr lang="en-US" altLang="zh-CN" sz="1800" dirty="0">
                <a:solidFill>
                  <a:schemeClr val="tx1"/>
                </a:solidFill>
              </a:rPr>
              <a:t>      ; </a:t>
            </a:r>
            <a:r>
              <a:rPr lang="zh-CN" altLang="en-US" sz="1800" dirty="0"/>
              <a:t>跳转到</a:t>
            </a:r>
            <a:r>
              <a:rPr lang="en-US" altLang="zh-CN" sz="1800" dirty="0" err="1"/>
              <a:t>reg</a:t>
            </a:r>
            <a:r>
              <a:rPr lang="zh-CN" altLang="en-US" sz="1800" dirty="0"/>
              <a:t>寄存器所指向的地址并且</a:t>
            </a:r>
            <a:endParaRPr lang="en-US" altLang="zh-CN" sz="1800" dirty="0">
              <a:solidFill>
                <a:schemeClr val="tx1"/>
              </a:solidFill>
            </a:endParaRPr>
          </a:p>
          <a:p>
            <a:pPr marL="0" indent="0">
              <a:buFontTx/>
              <a:buNone/>
            </a:pPr>
            <a:r>
              <a:rPr lang="en-US" altLang="zh-CN" sz="1800" dirty="0">
                <a:solidFill>
                  <a:schemeClr val="tx1"/>
                </a:solidFill>
              </a:rPr>
              <a:t>                       ;    </a:t>
            </a:r>
            <a:r>
              <a:rPr lang="zh-CN" altLang="en-US" sz="1800" dirty="0"/>
              <a:t>在</a:t>
            </a:r>
            <a:r>
              <a:rPr lang="en-US" altLang="zh-CN" sz="1800" dirty="0"/>
              <a:t>LR</a:t>
            </a:r>
            <a:r>
              <a:rPr lang="zh-CN" altLang="en-US" sz="1800" dirty="0"/>
              <a:t>中保存返回地址</a:t>
            </a:r>
            <a:r>
              <a:rPr lang="en-US" altLang="zh-CN" sz="1800" dirty="0">
                <a:solidFill>
                  <a:schemeClr val="tx1"/>
                </a:solidFill>
              </a:rPr>
              <a:t>.</a:t>
            </a:r>
            <a:endParaRPr lang="en-US" altLang="zh-CN" sz="1800" b="1" dirty="0">
              <a:solidFill>
                <a:schemeClr val="tx1"/>
              </a:solidFill>
            </a:endParaRP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629130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457200" y="1066800"/>
            <a:ext cx="8229600" cy="4953000"/>
          </a:xfrm>
        </p:spPr>
        <p:txBody>
          <a:bodyPr/>
          <a:lstStyle/>
          <a:p>
            <a:pPr marL="0" indent="0" eaLnBrk="1" hangingPunct="1">
              <a:spcBef>
                <a:spcPct val="50000"/>
              </a:spcBef>
              <a:buFontTx/>
              <a:buNone/>
            </a:pPr>
            <a:r>
              <a:rPr lang="zh-CN" altLang="en-US" sz="2000"/>
              <a:t>使用这些指令，</a:t>
            </a:r>
            <a:r>
              <a:rPr lang="en-US" altLang="zh-CN" sz="2000"/>
              <a:t> </a:t>
            </a:r>
            <a:r>
              <a:rPr lang="zh-CN" altLang="en-US" sz="2000"/>
              <a:t>返回地址将被存储在连接寄存器中</a:t>
            </a:r>
            <a:r>
              <a:rPr lang="en-US" altLang="zh-CN" sz="2000"/>
              <a:t>(LR) </a:t>
            </a:r>
            <a:r>
              <a:rPr lang="zh-CN" altLang="en-US" sz="2000"/>
              <a:t>，可以使用如下指令终止函数的调用：</a:t>
            </a:r>
            <a:endParaRPr lang="en-US" altLang="zh-CN" sz="2000"/>
          </a:p>
          <a:p>
            <a:pPr marL="0" indent="0" eaLnBrk="1" hangingPunct="1">
              <a:spcBef>
                <a:spcPct val="50000"/>
              </a:spcBef>
              <a:buFontTx/>
              <a:buNone/>
            </a:pPr>
            <a:r>
              <a:rPr lang="en-US" altLang="zh-CN" sz="2000"/>
              <a:t>  </a:t>
            </a:r>
            <a:r>
              <a:rPr lang="en-US" altLang="zh-CN" sz="1800">
                <a:solidFill>
                  <a:schemeClr val="tx1"/>
                </a:solidFill>
              </a:rPr>
              <a:t>BX   LR</a:t>
            </a:r>
          </a:p>
          <a:p>
            <a:pPr marL="0" indent="0" eaLnBrk="1" hangingPunct="1">
              <a:spcBef>
                <a:spcPct val="50000"/>
              </a:spcBef>
              <a:buFontTx/>
              <a:buNone/>
            </a:pPr>
            <a:r>
              <a:rPr lang="zh-CN" altLang="en-US" sz="2000"/>
              <a:t>确保寄存器的</a:t>
            </a:r>
            <a:r>
              <a:rPr lang="en-US" altLang="zh-CN" sz="2000"/>
              <a:t>LSB</a:t>
            </a:r>
            <a:r>
              <a:rPr lang="zh-CN" altLang="en-US" sz="2000"/>
              <a:t>是</a:t>
            </a:r>
            <a:r>
              <a:rPr lang="en-US" altLang="zh-CN" sz="2000"/>
              <a:t>1</a:t>
            </a:r>
            <a:r>
              <a:rPr lang="zh-CN" altLang="en-US" sz="2000"/>
              <a:t>。</a:t>
            </a:r>
            <a:endParaRPr lang="en-US" altLang="zh-CN" sz="2000"/>
          </a:p>
          <a:p>
            <a:pPr marL="0" indent="0">
              <a:spcBef>
                <a:spcPct val="50000"/>
              </a:spcBef>
              <a:buFontTx/>
              <a:buNone/>
            </a:pPr>
            <a:r>
              <a:rPr lang="zh-CN" altLang="en-US" sz="2000"/>
              <a:t>使用</a:t>
            </a:r>
            <a:r>
              <a:rPr lang="en-US" altLang="zh-CN" sz="2000"/>
              <a:t> MOV </a:t>
            </a:r>
            <a:r>
              <a:rPr lang="zh-CN" altLang="en-US" sz="2000"/>
              <a:t>指令和</a:t>
            </a:r>
            <a:r>
              <a:rPr lang="en-US" altLang="zh-CN" sz="2000"/>
              <a:t>LDR </a:t>
            </a:r>
            <a:r>
              <a:rPr lang="zh-CN" altLang="en-US" sz="2000"/>
              <a:t>指令执行一个分支操作</a:t>
            </a:r>
            <a:r>
              <a:rPr lang="en-US" altLang="zh-CN" sz="2000"/>
              <a:t>:</a:t>
            </a:r>
          </a:p>
          <a:p>
            <a:pPr marL="0" indent="0" eaLnBrk="1" hangingPunct="1">
              <a:spcBef>
                <a:spcPct val="50000"/>
              </a:spcBef>
              <a:buFontTx/>
              <a:buNone/>
            </a:pPr>
            <a:r>
              <a:rPr lang="zh-CN" altLang="en-US" sz="2000"/>
              <a:t>  </a:t>
            </a:r>
            <a:r>
              <a:rPr lang="en-US" altLang="zh-CN" sz="1800">
                <a:solidFill>
                  <a:schemeClr val="tx1"/>
                </a:solidFill>
              </a:rPr>
              <a:t>MOV   R15,   R0     ; Branch to an address inside R0</a:t>
            </a:r>
          </a:p>
          <a:p>
            <a:pPr marL="0" indent="0" eaLnBrk="1" hangingPunct="1">
              <a:buFontTx/>
              <a:buNone/>
            </a:pPr>
            <a:r>
              <a:rPr lang="en-US" altLang="zh-CN" sz="1800">
                <a:solidFill>
                  <a:schemeClr val="tx1"/>
                </a:solidFill>
              </a:rPr>
              <a:t>  LDR    R15,   [R0]   ; Branch to an address in memory location specified by R0</a:t>
            </a:r>
          </a:p>
          <a:p>
            <a:pPr marL="0" indent="0" eaLnBrk="1" hangingPunct="1">
              <a:buFontTx/>
              <a:buNone/>
            </a:pPr>
            <a:r>
              <a:rPr lang="en-US" altLang="zh-CN" sz="1800">
                <a:solidFill>
                  <a:schemeClr val="tx1"/>
                </a:solidFill>
              </a:rPr>
              <a:t>  POP    {R15}           ; Do a stack pop operation, and change the program </a:t>
            </a:r>
          </a:p>
          <a:p>
            <a:pPr marL="0" indent="0" eaLnBrk="1" hangingPunct="1">
              <a:buFontTx/>
              <a:buNone/>
            </a:pPr>
            <a:r>
              <a:rPr lang="en-US" altLang="zh-CN" sz="1800">
                <a:solidFill>
                  <a:schemeClr val="tx1"/>
                </a:solidFill>
              </a:rPr>
              <a:t>                                 ; counter value to the result value</a:t>
            </a:r>
          </a:p>
          <a:p>
            <a:pPr marL="0" indent="0" eaLnBrk="1" hangingPunct="1">
              <a:spcBef>
                <a:spcPct val="50000"/>
              </a:spcBef>
              <a:buFontTx/>
              <a:buNone/>
            </a:pPr>
            <a:r>
              <a:rPr lang="zh-CN" altLang="en-US" sz="2000"/>
              <a:t>注意保证程序计数器的</a:t>
            </a:r>
            <a:r>
              <a:rPr lang="en-US" altLang="zh-CN" sz="2000"/>
              <a:t>LSB</a:t>
            </a:r>
            <a:r>
              <a:rPr lang="zh-CN" altLang="en-US" sz="2000"/>
              <a:t>的值是</a:t>
            </a:r>
            <a:r>
              <a:rPr lang="en-US" altLang="zh-CN" sz="2000"/>
              <a:t>0x1.</a:t>
            </a: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847824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xfrm>
            <a:off x="457200" y="1066800"/>
            <a:ext cx="8229600" cy="1600200"/>
          </a:xfrm>
        </p:spPr>
        <p:txBody>
          <a:bodyPr/>
          <a:lstStyle/>
          <a:p>
            <a:pPr marL="0" indent="0" eaLnBrk="1" hangingPunct="1">
              <a:spcBef>
                <a:spcPct val="50000"/>
              </a:spcBef>
              <a:buFontTx/>
              <a:buNone/>
            </a:pPr>
            <a:r>
              <a:rPr lang="en-US" altLang="zh-CN" sz="2200" b="1" dirty="0"/>
              <a:t>8.7.3.4 </a:t>
            </a:r>
            <a:r>
              <a:rPr lang="zh-CN" altLang="en-US" sz="2200" b="1" dirty="0"/>
              <a:t>汇编语言</a:t>
            </a:r>
            <a:r>
              <a:rPr lang="en-US" altLang="zh-CN" sz="2200" b="1" dirty="0"/>
              <a:t>: </a:t>
            </a:r>
            <a:r>
              <a:rPr lang="zh-CN" altLang="en-US" sz="2200" b="1" dirty="0"/>
              <a:t>判断和条件分支</a:t>
            </a:r>
            <a:endParaRPr lang="en-US" altLang="zh-CN" sz="2200" b="1" dirty="0"/>
          </a:p>
          <a:p>
            <a:pPr marL="0" indent="0" eaLnBrk="1" hangingPunct="1">
              <a:spcBef>
                <a:spcPct val="50000"/>
              </a:spcBef>
              <a:buFontTx/>
              <a:buNone/>
            </a:pPr>
            <a:r>
              <a:rPr lang="zh-CN" altLang="en-US" sz="2000" dirty="0"/>
              <a:t>在</a:t>
            </a:r>
            <a:r>
              <a:rPr lang="en-US" altLang="zh-CN" sz="2000" dirty="0"/>
              <a:t>APSR</a:t>
            </a:r>
            <a:r>
              <a:rPr lang="zh-CN" altLang="en-US" sz="2000" dirty="0"/>
              <a:t>中，</a:t>
            </a:r>
            <a:r>
              <a:rPr lang="en-US" altLang="zh-CN" sz="2000" dirty="0"/>
              <a:t> </a:t>
            </a:r>
            <a:r>
              <a:rPr lang="zh-CN" altLang="en-US" sz="2000" dirty="0"/>
              <a:t>有五个标志位；其中四个用作条件分支选择</a:t>
            </a:r>
            <a:r>
              <a:rPr lang="en-US" altLang="zh-CN" sz="2000" dirty="0"/>
              <a:t>.</a:t>
            </a:r>
          </a:p>
        </p:txBody>
      </p:sp>
      <p:sp>
        <p:nvSpPr>
          <p:cNvPr id="144387" name="Rectangle 3"/>
          <p:cNvSpPr>
            <a:spLocks noChangeArrowheads="1"/>
          </p:cNvSpPr>
          <p:nvPr/>
        </p:nvSpPr>
        <p:spPr bwMode="auto">
          <a:xfrm>
            <a:off x="1143000" y="2743200"/>
            <a:ext cx="6902450" cy="366713"/>
          </a:xfrm>
          <a:prstGeom prst="rect">
            <a:avLst/>
          </a:prstGeom>
          <a:noFill/>
          <a:ln w="9525">
            <a:noFill/>
            <a:miter lim="800000"/>
            <a:headEnd/>
            <a:tailEnd/>
          </a:ln>
        </p:spPr>
        <p:txBody>
          <a:bodyPr wrap="none">
            <a:spAutoFit/>
          </a:bodyPr>
          <a:lstStyle/>
          <a:p>
            <a:pPr algn="l"/>
            <a:r>
              <a:rPr lang="en-US" altLang="zh-CN" b="1" dirty="0">
                <a:solidFill>
                  <a:schemeClr val="tx1"/>
                </a:solidFill>
                <a:ea typeface="宋体" pitchFamily="2" charset="-122"/>
              </a:rPr>
              <a:t>Flag bits in APSR That Can Be Used for Conditional Branches</a:t>
            </a:r>
          </a:p>
        </p:txBody>
      </p:sp>
      <p:graphicFrame>
        <p:nvGraphicFramePr>
          <p:cNvPr id="863263" name="Group 31"/>
          <p:cNvGraphicFramePr>
            <a:graphicFrameLocks noGrp="1"/>
          </p:cNvGraphicFramePr>
          <p:nvPr/>
        </p:nvGraphicFramePr>
        <p:xfrm>
          <a:off x="533400" y="3276600"/>
          <a:ext cx="8135938" cy="3025775"/>
        </p:xfrm>
        <a:graphic>
          <a:graphicData uri="http://schemas.openxmlformats.org/drawingml/2006/table">
            <a:tbl>
              <a:tblPr/>
              <a:tblGrid>
                <a:gridCol w="1079500">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gridCol w="5856288">
                  <a:extLst>
                    <a:ext uri="{9D8B030D-6E8A-4147-A177-3AD203B41FA5}">
                      <a16:colId xmlns:a16="http://schemas.microsoft.com/office/drawing/2014/main" val="20002"/>
                    </a:ext>
                  </a:extLst>
                </a:gridCol>
              </a:tblGrid>
              <a:tr h="606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标志</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PSR </a:t>
                      </a:r>
                      <a:r>
                        <a:rPr kumimoji="0" lang="zh-CN" altLang="en-US" sz="1800" b="0" i="0" u="none" strike="noStrike" cap="none" normalizeH="0" baseline="0" dirty="0">
                          <a:ln>
                            <a:noFill/>
                          </a:ln>
                          <a:solidFill>
                            <a:srgbClr val="133984"/>
                          </a:solidFill>
                          <a:effectLst/>
                          <a:latin typeface="Arial" charset="0"/>
                          <a:ea typeface="黑体" pitchFamily="2" charset="-122"/>
                        </a:rPr>
                        <a:t>位</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描述</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0"/>
                  </a:ext>
                </a:extLst>
              </a:tr>
              <a:tr h="603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Negative flag (</a:t>
                      </a:r>
                      <a:r>
                        <a:rPr kumimoji="0" lang="zh-CN" altLang="en-US" sz="1800" b="0" i="0" u="none" strike="noStrike" cap="none" normalizeH="0" baseline="0" dirty="0">
                          <a:ln>
                            <a:noFill/>
                          </a:ln>
                          <a:solidFill>
                            <a:srgbClr val="133984"/>
                          </a:solidFill>
                          <a:effectLst/>
                          <a:latin typeface="Arial" charset="0"/>
                          <a:ea typeface="黑体" pitchFamily="2" charset="-122"/>
                        </a:rPr>
                        <a:t>上次运算结果是否为负标志</a:t>
                      </a:r>
                      <a:r>
                        <a:rPr kumimoji="0" lang="en-US" altLang="zh-CN" sz="18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1"/>
                  </a:ext>
                </a:extLst>
              </a:tr>
              <a:tr h="606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Zero (</a:t>
                      </a:r>
                      <a:r>
                        <a:rPr kumimoji="0" lang="zh-CN" altLang="en-US" sz="1800" b="0" i="0" u="none" strike="noStrike" cap="none" normalizeH="0" baseline="0" dirty="0">
                          <a:ln>
                            <a:noFill/>
                          </a:ln>
                          <a:solidFill>
                            <a:srgbClr val="133984"/>
                          </a:solidFill>
                          <a:effectLst/>
                          <a:latin typeface="Arial" charset="0"/>
                          <a:ea typeface="黑体" pitchFamily="2" charset="-122"/>
                        </a:rPr>
                        <a:t>上次运算结果是否为</a:t>
                      </a:r>
                      <a:r>
                        <a:rPr kumimoji="0" lang="en-US" altLang="zh-CN" sz="1800" b="0" i="0" u="none" strike="noStrike" cap="none" normalizeH="0" baseline="0" dirty="0">
                          <a:ln>
                            <a:noFill/>
                          </a:ln>
                          <a:solidFill>
                            <a:srgbClr val="133984"/>
                          </a:solidFill>
                          <a:effectLst/>
                          <a:latin typeface="Arial" charset="0"/>
                          <a:ea typeface="黑体" pitchFamily="2" charset="-122"/>
                        </a:rPr>
                        <a:t>0</a:t>
                      </a:r>
                      <a:r>
                        <a:rPr kumimoji="0" lang="zh-CN" altLang="en-US" sz="1800" b="0" i="0" u="none" strike="noStrike" cap="none" normalizeH="0" baseline="0" dirty="0">
                          <a:ln>
                            <a:noFill/>
                          </a:ln>
                          <a:solidFill>
                            <a:srgbClr val="133984"/>
                          </a:solidFill>
                          <a:effectLst/>
                          <a:latin typeface="Arial" charset="0"/>
                          <a:ea typeface="黑体" pitchFamily="2" charset="-122"/>
                        </a:rPr>
                        <a:t>标志</a:t>
                      </a:r>
                      <a:r>
                        <a:rPr kumimoji="0" lang="en-US" altLang="zh-CN" sz="18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2"/>
                  </a:ext>
                </a:extLst>
              </a:tr>
              <a:tr h="603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Carry (</a:t>
                      </a:r>
                      <a:r>
                        <a:rPr kumimoji="0" lang="zh-CN" altLang="en-US" sz="1800" b="0" i="0" u="none" strike="noStrike" cap="none" normalizeH="0" baseline="0" dirty="0">
                          <a:ln>
                            <a:noFill/>
                          </a:ln>
                          <a:solidFill>
                            <a:srgbClr val="133984"/>
                          </a:solidFill>
                          <a:effectLst/>
                          <a:latin typeface="Arial" charset="0"/>
                          <a:ea typeface="黑体" pitchFamily="2" charset="-122"/>
                        </a:rPr>
                        <a:t>进位或借位标志</a:t>
                      </a:r>
                      <a:r>
                        <a:rPr kumimoji="0" lang="en-US" altLang="zh-CN" sz="18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3"/>
                  </a:ext>
                </a:extLst>
              </a:tr>
              <a:tr h="606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Overflow (</a:t>
                      </a:r>
                      <a:r>
                        <a:rPr kumimoji="0" lang="zh-CN" altLang="en-US" sz="1800" b="0" i="0" u="none" strike="noStrike" cap="none" normalizeH="0" baseline="0" dirty="0">
                          <a:ln>
                            <a:noFill/>
                          </a:ln>
                          <a:solidFill>
                            <a:srgbClr val="133984"/>
                          </a:solidFill>
                          <a:effectLst/>
                          <a:latin typeface="Arial" charset="0"/>
                          <a:ea typeface="黑体" pitchFamily="2" charset="-122"/>
                        </a:rPr>
                        <a:t>运算结果越界标志</a:t>
                      </a:r>
                      <a:r>
                        <a:rPr kumimoji="0" lang="en-US" altLang="zh-CN" sz="18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4"/>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9935277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xfrm>
            <a:off x="457200" y="990600"/>
            <a:ext cx="8229600" cy="749300"/>
          </a:xfrm>
        </p:spPr>
        <p:txBody>
          <a:bodyPr/>
          <a:lstStyle/>
          <a:p>
            <a:pPr marL="0" indent="0" eaLnBrk="1" hangingPunct="1">
              <a:buFontTx/>
              <a:buNone/>
            </a:pPr>
            <a:r>
              <a:rPr lang="zh-CN" altLang="en-US" sz="2000"/>
              <a:t>通过</a:t>
            </a:r>
            <a:r>
              <a:rPr lang="en-US" altLang="zh-CN" sz="2000"/>
              <a:t>4</a:t>
            </a:r>
            <a:r>
              <a:rPr lang="zh-CN" altLang="en-US" sz="2000"/>
              <a:t>个标志的组合</a:t>
            </a:r>
            <a:r>
              <a:rPr lang="en-US" altLang="zh-CN" sz="2000"/>
              <a:t>(</a:t>
            </a:r>
            <a:r>
              <a:rPr lang="en-US" altLang="zh-CN" sz="2000" i="1"/>
              <a:t>N, Z, C</a:t>
            </a:r>
            <a:r>
              <a:rPr lang="en-US" altLang="zh-CN" sz="2000"/>
              <a:t>, </a:t>
            </a:r>
            <a:r>
              <a:rPr lang="en-US" altLang="zh-CN" sz="2000" i="1"/>
              <a:t>V</a:t>
            </a:r>
            <a:r>
              <a:rPr lang="en-US" altLang="zh-CN" sz="2000"/>
              <a:t>)</a:t>
            </a:r>
            <a:r>
              <a:rPr lang="zh-CN" altLang="en-US" sz="2000"/>
              <a:t>，一共定义了</a:t>
            </a:r>
            <a:r>
              <a:rPr lang="en-US" altLang="zh-CN" sz="2000"/>
              <a:t>15</a:t>
            </a:r>
            <a:r>
              <a:rPr lang="zh-CN" altLang="en-US" sz="2000"/>
              <a:t>个条件分支</a:t>
            </a:r>
            <a:endParaRPr lang="en-US" altLang="zh-CN" sz="2000"/>
          </a:p>
        </p:txBody>
      </p:sp>
      <p:sp>
        <p:nvSpPr>
          <p:cNvPr id="145411" name="Rectangle 3"/>
          <p:cNvSpPr>
            <a:spLocks noChangeArrowheads="1"/>
          </p:cNvSpPr>
          <p:nvPr/>
        </p:nvSpPr>
        <p:spPr bwMode="auto">
          <a:xfrm>
            <a:off x="1371600" y="1981200"/>
            <a:ext cx="6407150"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Conditions for Branches or Other Conditional Operations</a:t>
            </a:r>
          </a:p>
        </p:txBody>
      </p:sp>
      <p:graphicFrame>
        <p:nvGraphicFramePr>
          <p:cNvPr id="864311" name="Group 55"/>
          <p:cNvGraphicFramePr>
            <a:graphicFrameLocks noGrp="1"/>
          </p:cNvGraphicFramePr>
          <p:nvPr/>
        </p:nvGraphicFramePr>
        <p:xfrm>
          <a:off x="457200" y="2590800"/>
          <a:ext cx="8207375" cy="3725037"/>
        </p:xfrm>
        <a:graphic>
          <a:graphicData uri="http://schemas.openxmlformats.org/drawingml/2006/table">
            <a:tbl>
              <a:tblPr/>
              <a:tblGrid>
                <a:gridCol w="1582738">
                  <a:extLst>
                    <a:ext uri="{9D8B030D-6E8A-4147-A177-3AD203B41FA5}">
                      <a16:colId xmlns:a16="http://schemas.microsoft.com/office/drawing/2014/main" val="20000"/>
                    </a:ext>
                  </a:extLst>
                </a:gridCol>
                <a:gridCol w="3744912">
                  <a:extLst>
                    <a:ext uri="{9D8B030D-6E8A-4147-A177-3AD203B41FA5}">
                      <a16:colId xmlns:a16="http://schemas.microsoft.com/office/drawing/2014/main" val="20001"/>
                    </a:ext>
                  </a:extLst>
                </a:gridCol>
                <a:gridCol w="2879725">
                  <a:extLst>
                    <a:ext uri="{9D8B030D-6E8A-4147-A177-3AD203B41FA5}">
                      <a16:colId xmlns:a16="http://schemas.microsoft.com/office/drawing/2014/main" val="20002"/>
                    </a:ext>
                  </a:extLst>
                </a:gridCol>
              </a:tblGrid>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符号</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条件</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标志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E052">
                        <a:alpha val="50000"/>
                      </a:srgbClr>
                    </a:solidFill>
                  </a:tcPr>
                </a:tc>
                <a:extLst>
                  <a:ext uri="{0D108BD9-81ED-4DB2-BD59-A6C34878D82A}">
                    <a16:rowId xmlns:a16="http://schemas.microsoft.com/office/drawing/2014/main" val="10000"/>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Equal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Z 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1"/>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Not equal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Z clear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2"/>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CS/HS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Carry set/unsigned higher or same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 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3"/>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CC/LO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Carry clear/unsigned lower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 clear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4"/>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Minus/negative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 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5"/>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PL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Plus/positive or zero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 clear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6"/>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VS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Overflow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V 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7"/>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VC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No overflow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V clear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8"/>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HI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Unsigned higher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C </a:t>
                      </a:r>
                      <a:r>
                        <a:rPr kumimoji="0" lang="en-US" altLang="zh-CN" sz="1600" b="0" i="0" u="none" strike="noStrike" cap="none" normalizeH="0" baseline="0">
                          <a:ln>
                            <a:noFill/>
                          </a:ln>
                          <a:solidFill>
                            <a:srgbClr val="133984"/>
                          </a:solidFill>
                          <a:effectLst/>
                          <a:latin typeface="Arial" charset="0"/>
                          <a:ea typeface="黑体" pitchFamily="2" charset="-122"/>
                        </a:rPr>
                        <a:t>set and </a:t>
                      </a:r>
                      <a:r>
                        <a:rPr kumimoji="0" lang="en-US" altLang="zh-CN" sz="1600" b="0" i="0" u="none" strike="noStrike" cap="none" normalizeH="0" baseline="0" dirty="0">
                          <a:ln>
                            <a:noFill/>
                          </a:ln>
                          <a:solidFill>
                            <a:srgbClr val="133984"/>
                          </a:solidFill>
                          <a:effectLst/>
                          <a:latin typeface="Arial" charset="0"/>
                          <a:ea typeface="黑体" pitchFamily="2" charset="-122"/>
                        </a:rPr>
                        <a:t>Z clear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9"/>
                  </a:ext>
                </a:extLst>
              </a:tr>
              <a:tr h="3349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Unsigned lower or same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C clear or Z 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10"/>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60295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body" idx="1"/>
          </p:nvPr>
        </p:nvSpPr>
        <p:spPr>
          <a:xfrm>
            <a:off x="381000" y="4267200"/>
            <a:ext cx="8229600" cy="2303463"/>
          </a:xfrm>
        </p:spPr>
        <p:txBody>
          <a:bodyPr/>
          <a:lstStyle/>
          <a:p>
            <a:pPr marL="0" indent="0" eaLnBrk="1" hangingPunct="1">
              <a:spcBef>
                <a:spcPct val="50000"/>
              </a:spcBef>
              <a:buFontTx/>
              <a:buNone/>
            </a:pPr>
            <a:r>
              <a:rPr lang="en-US" altLang="zh-CN" sz="2000" b="1">
                <a:solidFill>
                  <a:srgbClr val="7F4D78"/>
                </a:solidFill>
              </a:rPr>
              <a:t>         </a:t>
            </a:r>
            <a:r>
              <a:rPr lang="zh-CN" altLang="en-US" sz="2000" b="1">
                <a:solidFill>
                  <a:srgbClr val="7F4D78"/>
                </a:solidFill>
              </a:rPr>
              <a:t>例</a:t>
            </a:r>
            <a:r>
              <a:rPr lang="en-US" altLang="zh-CN" sz="2000" b="1">
                <a:solidFill>
                  <a:srgbClr val="7F4D78"/>
                </a:solidFill>
              </a:rPr>
              <a:t>:</a:t>
            </a:r>
          </a:p>
          <a:p>
            <a:pPr marL="0" indent="0" eaLnBrk="1" hangingPunct="1">
              <a:spcBef>
                <a:spcPct val="50000"/>
              </a:spcBef>
              <a:buFontTx/>
              <a:buNone/>
            </a:pPr>
            <a:r>
              <a:rPr lang="en-US" altLang="zh-CN" sz="2000"/>
              <a:t>  </a:t>
            </a:r>
            <a:r>
              <a:rPr lang="en-US" altLang="zh-CN" sz="1800">
                <a:solidFill>
                  <a:schemeClr val="tx1"/>
                </a:solidFill>
              </a:rPr>
              <a:t>BEQ         label      ; </a:t>
            </a:r>
            <a:r>
              <a:rPr lang="zh-CN" altLang="en-US" sz="1800">
                <a:solidFill>
                  <a:schemeClr val="tx1"/>
                </a:solidFill>
              </a:rPr>
              <a:t>如果</a:t>
            </a:r>
            <a:r>
              <a:rPr lang="en-US" altLang="zh-CN" sz="1800">
                <a:solidFill>
                  <a:schemeClr val="tx1"/>
                </a:solidFill>
              </a:rPr>
              <a:t>Z</a:t>
            </a:r>
            <a:r>
              <a:rPr lang="zh-CN" altLang="en-US" sz="1800">
                <a:solidFill>
                  <a:schemeClr val="tx1"/>
                </a:solidFill>
              </a:rPr>
              <a:t>标志位为</a:t>
            </a:r>
            <a:r>
              <a:rPr lang="en-US" altLang="zh-CN" sz="1800">
                <a:solidFill>
                  <a:schemeClr val="tx1"/>
                </a:solidFill>
              </a:rPr>
              <a:t>1</a:t>
            </a:r>
            <a:r>
              <a:rPr lang="zh-CN" altLang="en-US" sz="1800">
                <a:solidFill>
                  <a:schemeClr val="tx1"/>
                </a:solidFill>
              </a:rPr>
              <a:t>，则跳转到地址</a:t>
            </a:r>
            <a:r>
              <a:rPr lang="en-US" altLang="zh-CN" sz="1800">
                <a:solidFill>
                  <a:schemeClr val="tx1"/>
                </a:solidFill>
              </a:rPr>
              <a:t>’label’</a:t>
            </a:r>
          </a:p>
          <a:p>
            <a:pPr marL="0" indent="0" eaLnBrk="1" hangingPunct="1">
              <a:spcBef>
                <a:spcPct val="50000"/>
              </a:spcBef>
              <a:buFontTx/>
              <a:buNone/>
            </a:pPr>
            <a:r>
              <a:rPr lang="en-US" altLang="zh-CN" sz="2000" b="1">
                <a:solidFill>
                  <a:srgbClr val="7F4D78"/>
                </a:solidFill>
              </a:rPr>
              <a:t>Thumb-2 version</a:t>
            </a:r>
          </a:p>
          <a:p>
            <a:pPr marL="0" indent="0">
              <a:spcBef>
                <a:spcPct val="50000"/>
              </a:spcBef>
              <a:buFontTx/>
              <a:buNone/>
            </a:pPr>
            <a:r>
              <a:rPr lang="en-US" altLang="zh-CN" sz="1800">
                <a:solidFill>
                  <a:schemeClr val="tx1"/>
                </a:solidFill>
              </a:rPr>
              <a:t>  BEQ.W    label       ;</a:t>
            </a:r>
            <a:r>
              <a:rPr lang="zh-CN" altLang="en-US" sz="1800"/>
              <a:t>如果</a:t>
            </a:r>
            <a:r>
              <a:rPr lang="en-US" altLang="zh-CN" sz="1800"/>
              <a:t>Z</a:t>
            </a:r>
            <a:r>
              <a:rPr lang="zh-CN" altLang="en-US" sz="1800"/>
              <a:t>标志位为</a:t>
            </a:r>
            <a:r>
              <a:rPr lang="en-US" altLang="zh-CN" sz="1800"/>
              <a:t>1</a:t>
            </a:r>
            <a:r>
              <a:rPr lang="zh-CN" altLang="en-US" sz="1800"/>
              <a:t>，则跳转到地址</a:t>
            </a:r>
            <a:r>
              <a:rPr lang="en-US" altLang="zh-CN" sz="1800"/>
              <a:t>’label’</a:t>
            </a:r>
            <a:endParaRPr lang="en-US" altLang="zh-CN" sz="1800">
              <a:solidFill>
                <a:schemeClr val="tx1"/>
              </a:solidFill>
            </a:endParaRPr>
          </a:p>
        </p:txBody>
      </p:sp>
      <p:sp>
        <p:nvSpPr>
          <p:cNvPr id="146435" name="Rectangle 3"/>
          <p:cNvSpPr>
            <a:spLocks noChangeArrowheads="1"/>
          </p:cNvSpPr>
          <p:nvPr/>
        </p:nvSpPr>
        <p:spPr bwMode="auto">
          <a:xfrm>
            <a:off x="381000" y="990600"/>
            <a:ext cx="598488" cy="400050"/>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a:t>
            </a:r>
            <a:r>
              <a:rPr lang="zh-CN" altLang="en-US" sz="2000">
                <a:solidFill>
                  <a:schemeClr val="tx1"/>
                </a:solidFill>
                <a:ea typeface="宋体" pitchFamily="2" charset="-122"/>
              </a:rPr>
              <a:t>续</a:t>
            </a:r>
            <a:r>
              <a:rPr lang="en-US" altLang="zh-CN" sz="2000">
                <a:solidFill>
                  <a:schemeClr val="tx1"/>
                </a:solidFill>
                <a:ea typeface="宋体" pitchFamily="2" charset="-122"/>
              </a:rPr>
              <a:t>)</a:t>
            </a:r>
          </a:p>
        </p:txBody>
      </p:sp>
      <p:graphicFrame>
        <p:nvGraphicFramePr>
          <p:cNvPr id="865307" name="Group 27"/>
          <p:cNvGraphicFramePr>
            <a:graphicFrameLocks noGrp="1"/>
          </p:cNvGraphicFramePr>
          <p:nvPr/>
        </p:nvGraphicFramePr>
        <p:xfrm>
          <a:off x="468313" y="1447800"/>
          <a:ext cx="8207375" cy="2423097"/>
        </p:xfrm>
        <a:graphic>
          <a:graphicData uri="http://schemas.openxmlformats.org/drawingml/2006/table">
            <a:tbl>
              <a:tblPr/>
              <a:tblGrid>
                <a:gridCol w="1655762">
                  <a:extLst>
                    <a:ext uri="{9D8B030D-6E8A-4147-A177-3AD203B41FA5}">
                      <a16:colId xmlns:a16="http://schemas.microsoft.com/office/drawing/2014/main" val="20000"/>
                    </a:ext>
                  </a:extLst>
                </a:gridCol>
                <a:gridCol w="2952750">
                  <a:extLst>
                    <a:ext uri="{9D8B030D-6E8A-4147-A177-3AD203B41FA5}">
                      <a16:colId xmlns:a16="http://schemas.microsoft.com/office/drawing/2014/main" val="20001"/>
                    </a:ext>
                  </a:extLst>
                </a:gridCol>
                <a:gridCol w="3598863">
                  <a:extLst>
                    <a:ext uri="{9D8B030D-6E8A-4147-A177-3AD203B41FA5}">
                      <a16:colId xmlns:a16="http://schemas.microsoft.com/office/drawing/2014/main" val="20002"/>
                    </a:ext>
                  </a:extLst>
                </a:gridCol>
              </a:tblGrid>
              <a:tr h="5397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LT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Signed less than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N </a:t>
                      </a:r>
                      <a:r>
                        <a:rPr kumimoji="0" lang="en-US" altLang="zh-CN" sz="1600" b="0" i="0" u="none" strike="noStrike" cap="none" normalizeH="0" baseline="0">
                          <a:ln>
                            <a:noFill/>
                          </a:ln>
                          <a:solidFill>
                            <a:srgbClr val="133984"/>
                          </a:solidFill>
                          <a:effectLst/>
                          <a:latin typeface="Arial" charset="0"/>
                          <a:ea typeface="黑体" pitchFamily="2" charset="-122"/>
                        </a:rPr>
                        <a:t>set and </a:t>
                      </a:r>
                      <a:r>
                        <a:rPr kumimoji="0" lang="en-US" altLang="zh-CN" sz="1600" b="0" i="0" u="none" strike="noStrike" cap="none" normalizeH="0" baseline="0" dirty="0">
                          <a:ln>
                            <a:noFill/>
                          </a:ln>
                          <a:solidFill>
                            <a:srgbClr val="133984"/>
                          </a:solidFill>
                          <a:effectLst/>
                          <a:latin typeface="Arial" charset="0"/>
                          <a:ea typeface="黑体" pitchFamily="2" charset="-122"/>
                        </a:rPr>
                        <a:t>V clear, or</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N </a:t>
                      </a:r>
                      <a:r>
                        <a:rPr kumimoji="0" lang="en-US" altLang="zh-CN" sz="1600" b="0" i="0" u="none" strike="noStrike" cap="none" normalizeH="0" baseline="0">
                          <a:ln>
                            <a:noFill/>
                          </a:ln>
                          <a:solidFill>
                            <a:srgbClr val="133984"/>
                          </a:solidFill>
                          <a:effectLst/>
                          <a:latin typeface="Arial" charset="0"/>
                          <a:ea typeface="黑体" pitchFamily="2" charset="-122"/>
                        </a:rPr>
                        <a:t>clear and </a:t>
                      </a:r>
                      <a:r>
                        <a:rPr kumimoji="0" lang="en-US" altLang="zh-CN" sz="1600" b="0" i="0" u="none" strike="noStrike" cap="none" normalizeH="0" baseline="0" dirty="0">
                          <a:ln>
                            <a:noFill/>
                          </a:ln>
                          <a:solidFill>
                            <a:srgbClr val="133984"/>
                          </a:solidFill>
                          <a:effectLst/>
                          <a:latin typeface="Arial" charset="0"/>
                          <a:ea typeface="黑体" pitchFamily="2" charset="-122"/>
                        </a:rPr>
                        <a:t>V set (N != 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0"/>
                  </a:ext>
                </a:extLst>
              </a:tr>
              <a:tr h="6159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Signed greater than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Z clear</a:t>
                      </a:r>
                      <a:r>
                        <a:rPr kumimoji="0" lang="en-US" altLang="zh-CN" sz="1600" b="0" i="0" u="none" strike="noStrike" cap="none" normalizeH="0" baseline="0">
                          <a:ln>
                            <a:noFill/>
                          </a:ln>
                          <a:solidFill>
                            <a:srgbClr val="133984"/>
                          </a:solidFill>
                          <a:effectLst/>
                          <a:latin typeface="Arial" charset="0"/>
                          <a:ea typeface="黑体" pitchFamily="2" charset="-122"/>
                        </a:rPr>
                        <a:t>, and </a:t>
                      </a:r>
                      <a:r>
                        <a:rPr kumimoji="0" lang="en-US" altLang="zh-CN" sz="1600" b="0" i="0" u="none" strike="noStrike" cap="none" normalizeH="0" baseline="0" dirty="0">
                          <a:ln>
                            <a:noFill/>
                          </a:ln>
                          <a:solidFill>
                            <a:srgbClr val="133984"/>
                          </a:solidFill>
                          <a:effectLst/>
                          <a:latin typeface="Arial" charset="0"/>
                          <a:ea typeface="黑体" pitchFamily="2" charset="-122"/>
                        </a:rPr>
                        <a:t>either N </a:t>
                      </a:r>
                      <a:r>
                        <a:rPr kumimoji="0" lang="en-US" altLang="zh-CN" sz="1600" b="0" i="0" u="none" strike="noStrike" cap="none" normalizeH="0" baseline="0">
                          <a:ln>
                            <a:noFill/>
                          </a:ln>
                          <a:solidFill>
                            <a:srgbClr val="133984"/>
                          </a:solidFill>
                          <a:effectLst/>
                          <a:latin typeface="Arial" charset="0"/>
                          <a:ea typeface="黑体" pitchFamily="2" charset="-122"/>
                        </a:rPr>
                        <a:t>set and </a:t>
                      </a:r>
                      <a:r>
                        <a:rPr kumimoji="0" lang="en-US" altLang="zh-CN" sz="1600" b="0" i="0" u="none" strike="noStrike" cap="none" normalizeH="0" baseline="0" dirty="0">
                          <a:ln>
                            <a:noFill/>
                          </a:ln>
                          <a:solidFill>
                            <a:srgbClr val="133984"/>
                          </a:solidFill>
                          <a:effectLst/>
                          <a:latin typeface="Arial" charset="0"/>
                          <a:ea typeface="黑体" pitchFamily="2" charset="-122"/>
                        </a:rPr>
                        <a:t>V set, or</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N </a:t>
                      </a:r>
                      <a:r>
                        <a:rPr kumimoji="0" lang="en-US" altLang="zh-CN" sz="1600" b="0" i="0" u="none" strike="noStrike" cap="none" normalizeH="0" baseline="0">
                          <a:ln>
                            <a:noFill/>
                          </a:ln>
                          <a:solidFill>
                            <a:srgbClr val="133984"/>
                          </a:solidFill>
                          <a:effectLst/>
                          <a:latin typeface="Arial" charset="0"/>
                          <a:ea typeface="黑体" pitchFamily="2" charset="-122"/>
                        </a:rPr>
                        <a:t>clear and </a:t>
                      </a:r>
                      <a:r>
                        <a:rPr kumimoji="0" lang="en-US" altLang="zh-CN" sz="1600" b="0" i="0" u="none" strike="noStrike" cap="none" normalizeH="0" baseline="0" dirty="0">
                          <a:ln>
                            <a:noFill/>
                          </a:ln>
                          <a:solidFill>
                            <a:srgbClr val="133984"/>
                          </a:solidFill>
                          <a:effectLst/>
                          <a:latin typeface="Arial" charset="0"/>
                          <a:ea typeface="黑体" pitchFamily="2" charset="-122"/>
                        </a:rPr>
                        <a:t>V clear (Z == 0, N == 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1"/>
                  </a:ext>
                </a:extLst>
              </a:tr>
              <a:tr h="6143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Signed less than or equal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Z set, or N </a:t>
                      </a:r>
                      <a:r>
                        <a:rPr kumimoji="0" lang="en-US" altLang="zh-CN" sz="1600" b="0" i="0" u="none" strike="noStrike" cap="none" normalizeH="0" baseline="0">
                          <a:ln>
                            <a:noFill/>
                          </a:ln>
                          <a:solidFill>
                            <a:srgbClr val="133984"/>
                          </a:solidFill>
                          <a:effectLst/>
                          <a:latin typeface="Arial" charset="0"/>
                          <a:ea typeface="黑体" pitchFamily="2" charset="-122"/>
                        </a:rPr>
                        <a:t>set and </a:t>
                      </a:r>
                      <a:r>
                        <a:rPr kumimoji="0" lang="en-US" altLang="zh-CN" sz="1600" b="0" i="0" u="none" strike="noStrike" cap="none" normalizeH="0" baseline="0" dirty="0">
                          <a:ln>
                            <a:noFill/>
                          </a:ln>
                          <a:solidFill>
                            <a:srgbClr val="133984"/>
                          </a:solidFill>
                          <a:effectLst/>
                          <a:latin typeface="Arial" charset="0"/>
                          <a:ea typeface="黑体" pitchFamily="2" charset="-122"/>
                        </a:rPr>
                        <a:t>V clear, or</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N </a:t>
                      </a:r>
                      <a:r>
                        <a:rPr kumimoji="0" lang="en-US" altLang="zh-CN" sz="1600" b="0" i="0" u="none" strike="noStrike" cap="none" normalizeH="0" baseline="0">
                          <a:ln>
                            <a:noFill/>
                          </a:ln>
                          <a:solidFill>
                            <a:srgbClr val="133984"/>
                          </a:solidFill>
                          <a:effectLst/>
                          <a:latin typeface="Arial" charset="0"/>
                          <a:ea typeface="黑体" pitchFamily="2" charset="-122"/>
                        </a:rPr>
                        <a:t>clear and </a:t>
                      </a:r>
                      <a:r>
                        <a:rPr kumimoji="0" lang="en-US" altLang="zh-CN" sz="1600" b="0" i="0" u="none" strike="noStrike" cap="none" normalizeH="0" baseline="0" dirty="0">
                          <a:ln>
                            <a:noFill/>
                          </a:ln>
                          <a:solidFill>
                            <a:srgbClr val="133984"/>
                          </a:solidFill>
                          <a:effectLst/>
                          <a:latin typeface="Arial" charset="0"/>
                          <a:ea typeface="黑体" pitchFamily="2" charset="-122"/>
                        </a:rPr>
                        <a:t>V set (Z == 1 or N != 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2"/>
                  </a:ext>
                </a:extLst>
              </a:tr>
              <a:tr h="455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Always (unconditional)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4F5B9">
                        <a:alpha val="50000"/>
                      </a:srgbClr>
                    </a:solidFill>
                  </a:tcPr>
                </a:tc>
                <a:extLst>
                  <a:ext uri="{0D108BD9-81ED-4DB2-BD59-A6C34878D82A}">
                    <a16:rowId xmlns:a16="http://schemas.microsoft.com/office/drawing/2014/main" val="10003"/>
                  </a:ext>
                </a:extLst>
              </a:tr>
            </a:tbl>
          </a:graphicData>
        </a:graphic>
      </p:graphicFrame>
      <p:pic>
        <p:nvPicPr>
          <p:cNvPr id="146458" name="Picture 26" descr="dglxasset[2]"/>
          <p:cNvPicPr>
            <a:picLocks noChangeAspect="1" noChangeArrowheads="1"/>
          </p:cNvPicPr>
          <p:nvPr/>
        </p:nvPicPr>
        <p:blipFill>
          <a:blip r:embed="rId3" cstate="print"/>
          <a:srcRect/>
          <a:stretch>
            <a:fillRect/>
          </a:stretch>
        </p:blipFill>
        <p:spPr bwMode="auto">
          <a:xfrm>
            <a:off x="381000" y="4191000"/>
            <a:ext cx="609600" cy="539750"/>
          </a:xfrm>
          <a:prstGeom prst="rect">
            <a:avLst/>
          </a:prstGeom>
          <a:noFill/>
          <a:ln w="9525">
            <a:noFill/>
            <a:miter lim="800000"/>
            <a:headEnd/>
            <a:tailEnd/>
          </a:ln>
        </p:spPr>
      </p:pic>
      <p:sp>
        <p:nvSpPr>
          <p:cNvPr id="6"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9177177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xfrm>
            <a:off x="468313" y="990600"/>
            <a:ext cx="8229600" cy="5318125"/>
          </a:xfrm>
        </p:spPr>
        <p:txBody>
          <a:bodyPr/>
          <a:lstStyle/>
          <a:p>
            <a:pPr marL="0" indent="0" eaLnBrk="1" hangingPunct="1">
              <a:spcBef>
                <a:spcPct val="50000"/>
              </a:spcBef>
              <a:buFontTx/>
              <a:buNone/>
            </a:pPr>
            <a:endParaRPr lang="en-US" altLang="zh-CN" sz="2000"/>
          </a:p>
          <a:p>
            <a:pPr marL="0" indent="0" eaLnBrk="1" hangingPunct="1">
              <a:spcBef>
                <a:spcPct val="50000"/>
              </a:spcBef>
              <a:buFontTx/>
              <a:buNone/>
            </a:pPr>
            <a:r>
              <a:rPr lang="zh-CN" altLang="en-US" sz="2000"/>
              <a:t>已定义的条件分支也可以在</a:t>
            </a:r>
            <a:r>
              <a:rPr lang="en-US" altLang="zh-CN" sz="2000"/>
              <a:t>IF-THEN-ELSE </a:t>
            </a:r>
            <a:r>
              <a:rPr lang="zh-CN" altLang="en-US" sz="2000"/>
              <a:t>结构中使用</a:t>
            </a:r>
            <a:r>
              <a:rPr lang="en-US" altLang="zh-CN" sz="2000"/>
              <a:t>.</a:t>
            </a:r>
          </a:p>
          <a:p>
            <a:pPr marL="0" indent="0" eaLnBrk="1" hangingPunct="1">
              <a:spcBef>
                <a:spcPct val="50000"/>
              </a:spcBef>
              <a:buFontTx/>
              <a:buNone/>
            </a:pPr>
            <a:endParaRPr lang="en-US" altLang="zh-CN" sz="2000"/>
          </a:p>
          <a:p>
            <a:pPr marL="0" indent="0" eaLnBrk="1" hangingPunct="1">
              <a:spcBef>
                <a:spcPct val="50000"/>
              </a:spcBef>
              <a:buFontTx/>
              <a:buNone/>
            </a:pPr>
            <a:r>
              <a:rPr lang="en-US" altLang="zh-CN" sz="1800">
                <a:solidFill>
                  <a:schemeClr val="tx1"/>
                </a:solidFill>
              </a:rPr>
              <a:t>  CMP       R0,   R1      ; </a:t>
            </a:r>
            <a:r>
              <a:rPr lang="zh-CN" altLang="en-US" sz="1800"/>
              <a:t>比较</a:t>
            </a:r>
            <a:r>
              <a:rPr lang="en-US" altLang="zh-CN" sz="1800"/>
              <a:t>R0</a:t>
            </a:r>
            <a:r>
              <a:rPr lang="zh-CN" altLang="en-US" sz="1800"/>
              <a:t>和</a:t>
            </a:r>
            <a:r>
              <a:rPr lang="en-US" altLang="zh-CN" sz="1800"/>
              <a:t>R1</a:t>
            </a:r>
            <a:endParaRPr lang="en-US" altLang="zh-CN" sz="1800">
              <a:solidFill>
                <a:schemeClr val="tx1"/>
              </a:solidFill>
            </a:endParaRPr>
          </a:p>
          <a:p>
            <a:pPr marL="0" indent="0" eaLnBrk="1" hangingPunct="1">
              <a:buFontTx/>
              <a:buNone/>
            </a:pPr>
            <a:r>
              <a:rPr lang="en-US" altLang="zh-CN" sz="1800">
                <a:solidFill>
                  <a:schemeClr val="tx1"/>
                </a:solidFill>
              </a:rPr>
              <a:t>  ITTEE     GT              ; If R0 &gt; R1 Then (</a:t>
            </a:r>
            <a:r>
              <a:rPr lang="zh-CN" altLang="en-US" sz="1800">
                <a:solidFill>
                  <a:schemeClr val="tx1"/>
                </a:solidFill>
              </a:rPr>
              <a:t>如果真，则执行前两条指令</a:t>
            </a:r>
            <a:endParaRPr lang="en-US" altLang="zh-CN" sz="1800">
              <a:solidFill>
                <a:schemeClr val="tx1"/>
              </a:solidFill>
            </a:endParaRPr>
          </a:p>
          <a:p>
            <a:pPr marL="0" indent="0" eaLnBrk="1" hangingPunct="1">
              <a:buFontTx/>
              <a:buNone/>
            </a:pPr>
            <a:r>
              <a:rPr lang="en-US" altLang="zh-CN" sz="1800">
                <a:solidFill>
                  <a:schemeClr val="tx1"/>
                </a:solidFill>
              </a:rPr>
              <a:t>                                    ; </a:t>
            </a:r>
            <a:r>
              <a:rPr lang="zh-CN" altLang="en-US" sz="1800">
                <a:solidFill>
                  <a:schemeClr val="tx1"/>
                </a:solidFill>
              </a:rPr>
              <a:t>如果假则执行另两条指令</a:t>
            </a:r>
            <a:r>
              <a:rPr lang="en-US" altLang="zh-CN" sz="1800">
                <a:solidFill>
                  <a:schemeClr val="tx1"/>
                </a:solidFill>
              </a:rPr>
              <a:t>)</a:t>
            </a:r>
          </a:p>
          <a:p>
            <a:pPr marL="0" indent="0" eaLnBrk="1" hangingPunct="1">
              <a:buFontTx/>
              <a:buNone/>
            </a:pPr>
            <a:r>
              <a:rPr lang="en-US" altLang="zh-CN" sz="1800">
                <a:solidFill>
                  <a:schemeClr val="tx1"/>
                </a:solidFill>
              </a:rPr>
              <a:t>  MOVGT  R2,   R0      ; R2 = R0</a:t>
            </a:r>
          </a:p>
          <a:p>
            <a:pPr marL="0" indent="0" eaLnBrk="1" hangingPunct="1">
              <a:buFontTx/>
              <a:buNone/>
            </a:pPr>
            <a:r>
              <a:rPr lang="en-US" altLang="zh-CN" sz="1800">
                <a:solidFill>
                  <a:schemeClr val="tx1"/>
                </a:solidFill>
              </a:rPr>
              <a:t>  MOVGT  R3,   R1      ; R3 = R1</a:t>
            </a:r>
          </a:p>
          <a:p>
            <a:pPr marL="0" indent="0" eaLnBrk="1" hangingPunct="1">
              <a:buFontTx/>
              <a:buNone/>
            </a:pPr>
            <a:r>
              <a:rPr lang="en-US" altLang="zh-CN" sz="1800">
                <a:solidFill>
                  <a:schemeClr val="tx1"/>
                </a:solidFill>
              </a:rPr>
              <a:t>  MOVLE  R2,   R0       ; Else R2 = R1</a:t>
            </a:r>
          </a:p>
          <a:p>
            <a:pPr marL="0" indent="0" eaLnBrk="1" hangingPunct="1">
              <a:buFontTx/>
              <a:buNone/>
            </a:pPr>
            <a:r>
              <a:rPr lang="en-US" altLang="zh-CN" sz="1800">
                <a:solidFill>
                  <a:schemeClr val="tx1"/>
                </a:solidFill>
              </a:rPr>
              <a:t>  MOVLE  R3,   R1       ; R3 = R0</a:t>
            </a:r>
          </a:p>
          <a:p>
            <a:pPr marL="0" indent="0" eaLnBrk="1" hangingPunct="1">
              <a:spcBef>
                <a:spcPct val="50000"/>
              </a:spcBef>
              <a:buFontTx/>
              <a:buNone/>
            </a:pPr>
            <a:endParaRPr lang="en-US" altLang="zh-CN" sz="2000"/>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950258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body" idx="1"/>
          </p:nvPr>
        </p:nvSpPr>
        <p:spPr>
          <a:xfrm>
            <a:off x="468313" y="990600"/>
            <a:ext cx="8229600" cy="5638800"/>
          </a:xfrm>
        </p:spPr>
        <p:txBody>
          <a:bodyPr/>
          <a:lstStyle/>
          <a:p>
            <a:pPr marL="0" indent="0" eaLnBrk="1" hangingPunct="1">
              <a:spcBef>
                <a:spcPct val="50000"/>
              </a:spcBef>
              <a:buFontTx/>
              <a:buNone/>
            </a:pPr>
            <a:r>
              <a:rPr lang="en-US" altLang="zh-CN" sz="2000" dirty="0"/>
              <a:t>PSR </a:t>
            </a:r>
            <a:r>
              <a:rPr lang="zh-CN" altLang="en-US" sz="2000" dirty="0"/>
              <a:t>标志可以被一下影响</a:t>
            </a:r>
            <a:r>
              <a:rPr lang="en-US" altLang="zh-CN" sz="2000" dirty="0"/>
              <a:t>:</a:t>
            </a:r>
          </a:p>
          <a:p>
            <a:pPr marL="0" indent="0" eaLnBrk="1" hangingPunct="1">
              <a:spcBef>
                <a:spcPct val="50000"/>
              </a:spcBef>
              <a:buFontTx/>
              <a:buNone/>
            </a:pPr>
            <a:r>
              <a:rPr lang="en-US" altLang="zh-CN" sz="2000" dirty="0"/>
              <a:t>1. 16-bit ALU </a:t>
            </a:r>
            <a:r>
              <a:rPr lang="zh-CN" altLang="en-US" sz="2000" dirty="0"/>
              <a:t>指令</a:t>
            </a:r>
            <a:endParaRPr lang="en-US" altLang="zh-CN" sz="2000" dirty="0"/>
          </a:p>
          <a:p>
            <a:pPr marL="0" indent="0" eaLnBrk="1" hangingPunct="1">
              <a:spcBef>
                <a:spcPct val="50000"/>
              </a:spcBef>
              <a:buFontTx/>
              <a:buNone/>
            </a:pPr>
            <a:r>
              <a:rPr lang="en-US" altLang="zh-CN" sz="2000" dirty="0"/>
              <a:t>2. 32-bit (Thumb-2) ALU </a:t>
            </a:r>
            <a:r>
              <a:rPr lang="zh-CN" altLang="en-US" sz="2000" dirty="0"/>
              <a:t>指令</a:t>
            </a:r>
            <a:r>
              <a:rPr lang="en-US" altLang="zh-CN" sz="2000" dirty="0"/>
              <a:t>with the </a:t>
            </a:r>
            <a:r>
              <a:rPr lang="en-US" altLang="zh-CN" sz="2000" i="1" dirty="0"/>
              <a:t>S </a:t>
            </a:r>
            <a:r>
              <a:rPr lang="en-US" altLang="zh-CN" sz="2000" dirty="0"/>
              <a:t>suffix (e.g., ADDS.W)</a:t>
            </a:r>
          </a:p>
          <a:p>
            <a:pPr marL="0" indent="0" eaLnBrk="1" hangingPunct="1">
              <a:spcBef>
                <a:spcPct val="50000"/>
              </a:spcBef>
              <a:buFontTx/>
              <a:buNone/>
            </a:pPr>
            <a:r>
              <a:rPr lang="en-US" altLang="zh-CN" sz="2000" dirty="0"/>
              <a:t>3. </a:t>
            </a:r>
            <a:r>
              <a:rPr lang="zh-CN" altLang="en-US" sz="2000" dirty="0"/>
              <a:t>比较</a:t>
            </a:r>
            <a:r>
              <a:rPr lang="en-US" altLang="zh-CN" sz="2000" dirty="0"/>
              <a:t>(e.g., CMP) </a:t>
            </a:r>
            <a:r>
              <a:rPr lang="zh-CN" altLang="en-US" sz="2000" dirty="0"/>
              <a:t>和测试</a:t>
            </a:r>
            <a:r>
              <a:rPr lang="en-US" altLang="zh-CN" sz="2000" dirty="0"/>
              <a:t>(e.g., TST, TEQ)</a:t>
            </a:r>
          </a:p>
          <a:p>
            <a:pPr marL="0" indent="0" eaLnBrk="1" hangingPunct="1">
              <a:spcBef>
                <a:spcPct val="50000"/>
              </a:spcBef>
              <a:buFontTx/>
              <a:buNone/>
            </a:pPr>
            <a:r>
              <a:rPr lang="en-US" altLang="zh-CN" sz="2000" dirty="0"/>
              <a:t>4. </a:t>
            </a:r>
            <a:r>
              <a:rPr lang="zh-CN" altLang="en-US" sz="2000" dirty="0"/>
              <a:t>直接写</a:t>
            </a:r>
            <a:r>
              <a:rPr lang="en-US" altLang="zh-CN" sz="2000" dirty="0"/>
              <a:t> APSR/PSR</a:t>
            </a:r>
          </a:p>
          <a:p>
            <a:pPr marL="0" indent="0" eaLnBrk="1" hangingPunct="1">
              <a:spcBef>
                <a:spcPct val="50000"/>
              </a:spcBef>
              <a:buFontTx/>
              <a:buNone/>
            </a:pPr>
            <a:endParaRPr lang="en-US" altLang="zh-CN" sz="2000" dirty="0"/>
          </a:p>
          <a:p>
            <a:pPr marL="0" indent="0" eaLnBrk="1" hangingPunct="1">
              <a:spcBef>
                <a:spcPct val="50000"/>
              </a:spcBef>
              <a:buFontTx/>
              <a:buNone/>
            </a:pPr>
            <a:r>
              <a:rPr lang="en-US" altLang="zh-CN" sz="2000" dirty="0"/>
              <a:t>ALU </a:t>
            </a:r>
            <a:r>
              <a:rPr lang="zh-CN" altLang="en-US" sz="2000" dirty="0"/>
              <a:t>指令可以改变或不改变标志位。</a:t>
            </a:r>
            <a:endParaRPr lang="en-US" altLang="zh-CN" sz="2000" dirty="0"/>
          </a:p>
          <a:p>
            <a:pPr marL="0" indent="0" eaLnBrk="1" hangingPunct="1">
              <a:spcBef>
                <a:spcPct val="50000"/>
              </a:spcBef>
              <a:buFontTx/>
              <a:buNone/>
            </a:pPr>
            <a:r>
              <a:rPr lang="en-US" altLang="zh-CN" sz="2000" dirty="0"/>
              <a:t>  </a:t>
            </a:r>
            <a:r>
              <a:rPr lang="en-US" altLang="zh-CN" sz="1800" dirty="0">
                <a:solidFill>
                  <a:schemeClr val="tx1"/>
                </a:solidFill>
              </a:rPr>
              <a:t>ADDS.W   R0,  R1,   R2   ; </a:t>
            </a:r>
            <a:r>
              <a:rPr lang="zh-CN" altLang="en-US" sz="1800" dirty="0">
                <a:solidFill>
                  <a:schemeClr val="tx1"/>
                </a:solidFill>
              </a:rPr>
              <a:t>更新标志位</a:t>
            </a:r>
            <a:endParaRPr lang="en-US" altLang="zh-CN" sz="1800" dirty="0">
              <a:solidFill>
                <a:schemeClr val="tx1"/>
              </a:solidFill>
            </a:endParaRPr>
          </a:p>
          <a:p>
            <a:pPr marL="0" indent="0">
              <a:buFontTx/>
              <a:buNone/>
            </a:pPr>
            <a:r>
              <a:rPr lang="en-US" altLang="zh-CN" sz="1800" dirty="0">
                <a:solidFill>
                  <a:schemeClr val="tx1"/>
                </a:solidFill>
              </a:rPr>
              <a:t>  ADD.W     R0,  R1,   R2   ;</a:t>
            </a:r>
            <a:r>
              <a:rPr lang="zh-CN" altLang="en-US" sz="1800" dirty="0">
                <a:solidFill>
                  <a:schemeClr val="tx1"/>
                </a:solidFill>
              </a:rPr>
              <a:t>不</a:t>
            </a:r>
            <a:r>
              <a:rPr lang="zh-CN" altLang="en-US" sz="1800" dirty="0"/>
              <a:t>更新标志位</a:t>
            </a:r>
            <a:endParaRPr lang="en-US" altLang="zh-CN" sz="1800" dirty="0">
              <a:solidFill>
                <a:schemeClr val="tx1"/>
              </a:solidFill>
            </a:endParaRPr>
          </a:p>
          <a:p>
            <a:pPr marL="0" indent="0">
              <a:buFontTx/>
              <a:buNone/>
            </a:pPr>
            <a:r>
              <a:rPr lang="en-US" altLang="zh-CN" sz="1800" dirty="0">
                <a:solidFill>
                  <a:schemeClr val="tx1"/>
                </a:solidFill>
              </a:rPr>
              <a:t>  ADDS       R0,  R1            ;</a:t>
            </a:r>
            <a:r>
              <a:rPr lang="zh-CN" altLang="en-US" sz="1800" dirty="0"/>
              <a:t>更新标志位</a:t>
            </a:r>
            <a:endParaRPr lang="en-US" altLang="zh-CN" sz="1800" dirty="0">
              <a:solidFill>
                <a:schemeClr val="tx1"/>
              </a:solidFill>
            </a:endParaRPr>
          </a:p>
          <a:p>
            <a:pPr marL="0" indent="0">
              <a:buFontTx/>
              <a:buNone/>
            </a:pPr>
            <a:r>
              <a:rPr lang="en-US" altLang="zh-CN" sz="1800" dirty="0">
                <a:solidFill>
                  <a:schemeClr val="tx1"/>
                </a:solidFill>
              </a:rPr>
              <a:t>  ADD          R0,  #0x1        ;</a:t>
            </a:r>
            <a:r>
              <a:rPr lang="zh-CN" altLang="en-US" sz="1800" dirty="0">
                <a:solidFill>
                  <a:schemeClr val="tx1"/>
                </a:solidFill>
              </a:rPr>
              <a:t>不</a:t>
            </a:r>
            <a:r>
              <a:rPr lang="zh-CN" altLang="en-US" sz="1800" dirty="0"/>
              <a:t>更新标志位</a:t>
            </a:r>
            <a:endParaRPr lang="en-US" altLang="zh-CN" sz="1800" dirty="0">
              <a:solidFill>
                <a:schemeClr val="tx1"/>
              </a:solidFill>
            </a:endParaRPr>
          </a:p>
        </p:txBody>
      </p:sp>
    </p:spTree>
    <p:extLst>
      <p:ext uri="{BB962C8B-B14F-4D97-AF65-F5344CB8AC3E}">
        <p14:creationId xmlns:p14="http://schemas.microsoft.com/office/powerpoint/2010/main" val="369748403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xfrm>
            <a:off x="533400" y="1066800"/>
            <a:ext cx="8229600" cy="5181600"/>
          </a:xfrm>
        </p:spPr>
        <p:txBody>
          <a:bodyPr/>
          <a:lstStyle/>
          <a:p>
            <a:pPr marL="0" indent="0" eaLnBrk="1" hangingPunct="1">
              <a:spcBef>
                <a:spcPct val="50000"/>
              </a:spcBef>
              <a:buFontTx/>
              <a:buNone/>
            </a:pPr>
            <a:r>
              <a:rPr lang="en-US" altLang="zh-CN" sz="2000"/>
              <a:t>CMP (Compare) </a:t>
            </a:r>
            <a:r>
              <a:rPr lang="zh-CN" altLang="en-US" sz="2000"/>
              <a:t>指令将两个数值相减，并更新标志位</a:t>
            </a:r>
            <a:endParaRPr lang="en-US" altLang="zh-CN" sz="2000"/>
          </a:p>
          <a:p>
            <a:pPr marL="0" indent="0" eaLnBrk="1" hangingPunct="1">
              <a:spcBef>
                <a:spcPct val="50000"/>
              </a:spcBef>
              <a:buFontTx/>
              <a:buNone/>
            </a:pPr>
            <a:r>
              <a:rPr lang="en-US" altLang="zh-CN" sz="2000"/>
              <a:t>  </a:t>
            </a:r>
            <a:r>
              <a:rPr lang="en-US" altLang="zh-CN" sz="1800">
                <a:solidFill>
                  <a:schemeClr val="tx1"/>
                </a:solidFill>
              </a:rPr>
              <a:t>CMP   R0,   R1            ; </a:t>
            </a:r>
            <a:r>
              <a:rPr lang="zh-CN" altLang="en-US" sz="1800">
                <a:solidFill>
                  <a:schemeClr val="tx1"/>
                </a:solidFill>
              </a:rPr>
              <a:t>计算</a:t>
            </a:r>
            <a:r>
              <a:rPr lang="en-US" altLang="zh-CN" sz="1800">
                <a:solidFill>
                  <a:schemeClr val="tx1"/>
                </a:solidFill>
              </a:rPr>
              <a:t>R0 – R1 </a:t>
            </a:r>
            <a:r>
              <a:rPr lang="zh-CN" altLang="en-US" sz="1800">
                <a:solidFill>
                  <a:schemeClr val="tx1"/>
                </a:solidFill>
              </a:rPr>
              <a:t>并更新标志位</a:t>
            </a:r>
            <a:endParaRPr lang="en-US" altLang="zh-CN" sz="1800">
              <a:solidFill>
                <a:schemeClr val="tx1"/>
              </a:solidFill>
            </a:endParaRPr>
          </a:p>
          <a:p>
            <a:pPr marL="0" indent="0" eaLnBrk="1" hangingPunct="1">
              <a:buFontTx/>
              <a:buNone/>
            </a:pPr>
            <a:r>
              <a:rPr lang="en-US" altLang="zh-CN" sz="1800">
                <a:solidFill>
                  <a:schemeClr val="tx1"/>
                </a:solidFill>
              </a:rPr>
              <a:t>  CMP   R0,   #0x12       ; </a:t>
            </a:r>
            <a:r>
              <a:rPr lang="zh-CN" altLang="en-US" sz="1800">
                <a:solidFill>
                  <a:schemeClr val="tx1"/>
                </a:solidFill>
              </a:rPr>
              <a:t>计算</a:t>
            </a:r>
            <a:r>
              <a:rPr lang="en-US" altLang="zh-CN" sz="1800">
                <a:solidFill>
                  <a:schemeClr val="tx1"/>
                </a:solidFill>
              </a:rPr>
              <a:t>R0 – 0x12 </a:t>
            </a:r>
            <a:r>
              <a:rPr lang="zh-CN" altLang="en-US" sz="1800">
                <a:solidFill>
                  <a:schemeClr val="tx1"/>
                </a:solidFill>
              </a:rPr>
              <a:t>并更新标志位</a:t>
            </a:r>
            <a:endParaRPr lang="en-US" altLang="zh-CN" sz="1800">
              <a:solidFill>
                <a:schemeClr val="tx1"/>
              </a:solidFill>
            </a:endParaRPr>
          </a:p>
          <a:p>
            <a:pPr marL="0" indent="0">
              <a:spcBef>
                <a:spcPct val="50000"/>
              </a:spcBef>
              <a:buFontTx/>
              <a:buNone/>
            </a:pPr>
            <a:r>
              <a:rPr lang="en-US" altLang="zh-CN" sz="2000"/>
              <a:t>CMN </a:t>
            </a:r>
            <a:r>
              <a:rPr lang="zh-CN" altLang="en-US" sz="2000"/>
              <a:t>用第一个操作数减去第二个操作数取反，并更新标志位</a:t>
            </a:r>
            <a:endParaRPr lang="en-US" altLang="zh-CN" sz="2000"/>
          </a:p>
          <a:p>
            <a:pPr marL="0" indent="0" eaLnBrk="1" hangingPunct="1">
              <a:spcBef>
                <a:spcPct val="50000"/>
              </a:spcBef>
              <a:buFontTx/>
              <a:buNone/>
            </a:pPr>
            <a:r>
              <a:rPr lang="en-US" altLang="zh-CN" sz="2000"/>
              <a:t>  </a:t>
            </a:r>
            <a:r>
              <a:rPr lang="en-US" altLang="zh-CN" sz="1800">
                <a:solidFill>
                  <a:schemeClr val="tx1"/>
                </a:solidFill>
              </a:rPr>
              <a:t>CMN   R0,   R1            ; </a:t>
            </a:r>
            <a:r>
              <a:rPr lang="zh-CN" altLang="en-US" sz="1800">
                <a:solidFill>
                  <a:schemeClr val="tx1"/>
                </a:solidFill>
              </a:rPr>
              <a:t>计算</a:t>
            </a:r>
            <a:r>
              <a:rPr lang="en-US" altLang="zh-CN" sz="1800">
                <a:solidFill>
                  <a:schemeClr val="tx1"/>
                </a:solidFill>
              </a:rPr>
              <a:t>R0 – (-R1) </a:t>
            </a:r>
            <a:r>
              <a:rPr lang="zh-CN" altLang="en-US" sz="1800">
                <a:solidFill>
                  <a:schemeClr val="tx1"/>
                </a:solidFill>
              </a:rPr>
              <a:t>并更新标志位</a:t>
            </a:r>
            <a:endParaRPr lang="en-US" altLang="zh-CN" sz="1800">
              <a:solidFill>
                <a:schemeClr val="tx1"/>
              </a:solidFill>
            </a:endParaRPr>
          </a:p>
          <a:p>
            <a:pPr marL="0" indent="0" eaLnBrk="1" hangingPunct="1">
              <a:buFontTx/>
              <a:buNone/>
            </a:pPr>
            <a:r>
              <a:rPr lang="en-US" altLang="zh-CN" sz="1800">
                <a:solidFill>
                  <a:schemeClr val="tx1"/>
                </a:solidFill>
              </a:rPr>
              <a:t>  CMN   R0,   #0x12       ; </a:t>
            </a:r>
            <a:r>
              <a:rPr lang="zh-CN" altLang="en-US" sz="1800">
                <a:solidFill>
                  <a:schemeClr val="tx1"/>
                </a:solidFill>
              </a:rPr>
              <a:t>计算</a:t>
            </a:r>
            <a:r>
              <a:rPr lang="en-US" altLang="zh-CN" sz="1800">
                <a:solidFill>
                  <a:schemeClr val="tx1"/>
                </a:solidFill>
              </a:rPr>
              <a:t> R0 – (-0x12) </a:t>
            </a:r>
            <a:r>
              <a:rPr lang="zh-CN" altLang="en-US" sz="1800">
                <a:solidFill>
                  <a:schemeClr val="tx1"/>
                </a:solidFill>
              </a:rPr>
              <a:t>并更新标志位</a:t>
            </a:r>
            <a:endParaRPr lang="en-US" altLang="zh-CN" sz="1800">
              <a:solidFill>
                <a:schemeClr val="tx1"/>
              </a:solidFill>
            </a:endParaRPr>
          </a:p>
          <a:p>
            <a:pPr marL="0" indent="0">
              <a:spcBef>
                <a:spcPct val="50000"/>
              </a:spcBef>
              <a:buFontTx/>
              <a:buNone/>
            </a:pPr>
            <a:r>
              <a:rPr lang="en-US" altLang="zh-CN" sz="2000"/>
              <a:t>TST (Test) </a:t>
            </a:r>
            <a:r>
              <a:rPr lang="zh-CN" altLang="en-US" sz="2000"/>
              <a:t>指令将两个操作数进行与操作，并更新标志位</a:t>
            </a:r>
            <a:endParaRPr lang="en-US" altLang="zh-CN" sz="2000"/>
          </a:p>
          <a:p>
            <a:pPr marL="0" indent="0" eaLnBrk="1" hangingPunct="1">
              <a:spcBef>
                <a:spcPct val="50000"/>
              </a:spcBef>
              <a:buFontTx/>
              <a:buNone/>
            </a:pPr>
            <a:r>
              <a:rPr lang="en-US" altLang="zh-CN" sz="2000"/>
              <a:t>  </a:t>
            </a:r>
            <a:r>
              <a:rPr lang="en-US" altLang="zh-CN" sz="1800">
                <a:solidFill>
                  <a:schemeClr val="tx1"/>
                </a:solidFill>
              </a:rPr>
              <a:t>TST   R0,   R1              ; </a:t>
            </a:r>
            <a:r>
              <a:rPr lang="zh-CN" altLang="en-US" sz="1800">
                <a:solidFill>
                  <a:schemeClr val="tx1"/>
                </a:solidFill>
              </a:rPr>
              <a:t>计算</a:t>
            </a:r>
            <a:r>
              <a:rPr lang="en-US" altLang="zh-CN" sz="1800">
                <a:solidFill>
                  <a:schemeClr val="tx1"/>
                </a:solidFill>
              </a:rPr>
              <a:t> R0 </a:t>
            </a:r>
            <a:r>
              <a:rPr lang="zh-CN" altLang="en-US" sz="1800">
                <a:solidFill>
                  <a:schemeClr val="tx1"/>
                </a:solidFill>
              </a:rPr>
              <a:t>与</a:t>
            </a:r>
            <a:r>
              <a:rPr lang="en-US" altLang="zh-CN" sz="1800">
                <a:solidFill>
                  <a:schemeClr val="tx1"/>
                </a:solidFill>
              </a:rPr>
              <a:t>R1 </a:t>
            </a:r>
            <a:r>
              <a:rPr lang="zh-CN" altLang="en-US" sz="1800">
                <a:solidFill>
                  <a:schemeClr val="tx1"/>
                </a:solidFill>
              </a:rPr>
              <a:t>并更新标志位</a:t>
            </a:r>
            <a:endParaRPr lang="en-US" altLang="zh-CN" sz="1800">
              <a:solidFill>
                <a:schemeClr val="tx1"/>
              </a:solidFill>
            </a:endParaRPr>
          </a:p>
          <a:p>
            <a:pPr marL="0" indent="0" eaLnBrk="1" hangingPunct="1">
              <a:buFontTx/>
              <a:buNone/>
            </a:pPr>
            <a:r>
              <a:rPr lang="en-US" altLang="zh-CN" sz="1800">
                <a:solidFill>
                  <a:schemeClr val="tx1"/>
                </a:solidFill>
              </a:rPr>
              <a:t>  TST   R0,   #0x12         ; </a:t>
            </a:r>
            <a:r>
              <a:rPr lang="zh-CN" altLang="en-US" sz="1800">
                <a:solidFill>
                  <a:schemeClr val="tx1"/>
                </a:solidFill>
              </a:rPr>
              <a:t>计算</a:t>
            </a:r>
            <a:r>
              <a:rPr lang="en-US" altLang="zh-CN" sz="1800">
                <a:solidFill>
                  <a:schemeClr val="tx1"/>
                </a:solidFill>
              </a:rPr>
              <a:t> R0 </a:t>
            </a:r>
            <a:r>
              <a:rPr lang="zh-CN" altLang="en-US" sz="1800">
                <a:solidFill>
                  <a:schemeClr val="tx1"/>
                </a:solidFill>
              </a:rPr>
              <a:t>与</a:t>
            </a:r>
            <a:r>
              <a:rPr lang="en-US" altLang="zh-CN" sz="1800">
                <a:solidFill>
                  <a:schemeClr val="tx1"/>
                </a:solidFill>
              </a:rPr>
              <a:t>0x12 </a:t>
            </a:r>
            <a:r>
              <a:rPr lang="zh-CN" altLang="en-US" sz="1800">
                <a:solidFill>
                  <a:schemeClr val="tx1"/>
                </a:solidFill>
              </a:rPr>
              <a:t>并更新标志位</a:t>
            </a:r>
            <a:endParaRPr lang="en-US" altLang="zh-CN" sz="1800">
              <a:solidFill>
                <a:schemeClr val="tx1"/>
              </a:solidFill>
            </a:endParaRPr>
          </a:p>
        </p:txBody>
      </p:sp>
    </p:spTree>
    <p:extLst>
      <p:ext uri="{BB962C8B-B14F-4D97-AF65-F5344CB8AC3E}">
        <p14:creationId xmlns:p14="http://schemas.microsoft.com/office/powerpoint/2010/main" val="300324052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body" idx="1"/>
          </p:nvPr>
        </p:nvSpPr>
        <p:spPr>
          <a:xfrm>
            <a:off x="457200" y="1066800"/>
            <a:ext cx="8229600" cy="5105400"/>
          </a:xfrm>
        </p:spPr>
        <p:txBody>
          <a:bodyPr/>
          <a:lstStyle/>
          <a:p>
            <a:pPr marL="0" indent="0" eaLnBrk="1" hangingPunct="1">
              <a:spcBef>
                <a:spcPct val="50000"/>
              </a:spcBef>
              <a:buFontTx/>
              <a:buNone/>
            </a:pPr>
            <a:r>
              <a:rPr lang="en-US" altLang="zh-CN" sz="2400" b="1" dirty="0"/>
              <a:t>8.7.3.5 </a:t>
            </a:r>
            <a:r>
              <a:rPr lang="zh-CN" altLang="en-US" sz="2400" b="1" dirty="0"/>
              <a:t>汇编语言</a:t>
            </a:r>
            <a:r>
              <a:rPr lang="en-US" altLang="zh-CN" sz="2400" b="1" dirty="0"/>
              <a:t>: </a:t>
            </a:r>
            <a:r>
              <a:rPr lang="zh-CN" altLang="en-US" sz="2400" b="1" dirty="0"/>
              <a:t>指令隔离和存储器隔离指令</a:t>
            </a:r>
            <a:endParaRPr lang="en-US" altLang="zh-CN" sz="2400" b="1" dirty="0"/>
          </a:p>
          <a:p>
            <a:pPr marL="0" indent="0" eaLnBrk="1" hangingPunct="1">
              <a:spcBef>
                <a:spcPct val="100000"/>
              </a:spcBef>
              <a:buFontTx/>
              <a:buNone/>
            </a:pPr>
            <a:r>
              <a:rPr lang="zh-CN" altLang="en-US" sz="2400" dirty="0"/>
              <a:t>如果不使用存储器隔离，可能发生竞争条件。</a:t>
            </a:r>
            <a:endParaRPr lang="en-US" altLang="zh-CN" sz="2400" dirty="0"/>
          </a:p>
          <a:p>
            <a:pPr marL="0" indent="0" eaLnBrk="1" hangingPunct="1">
              <a:spcBef>
                <a:spcPct val="50000"/>
              </a:spcBef>
              <a:buFontTx/>
              <a:buNone/>
            </a:pPr>
            <a:r>
              <a:rPr lang="en-US" altLang="zh-CN" sz="2400" b="1" dirty="0">
                <a:solidFill>
                  <a:srgbClr val="7F4D78"/>
                </a:solidFill>
              </a:rPr>
              <a:t>           </a:t>
            </a:r>
            <a:r>
              <a:rPr lang="zh-CN" altLang="en-US" sz="2400" b="1" dirty="0">
                <a:solidFill>
                  <a:srgbClr val="7F4D78"/>
                </a:solidFill>
              </a:rPr>
              <a:t>例</a:t>
            </a:r>
            <a:endParaRPr lang="en-US" altLang="zh-CN" sz="2400" b="1" dirty="0">
              <a:solidFill>
                <a:srgbClr val="7F4D78"/>
              </a:solidFill>
            </a:endParaRPr>
          </a:p>
          <a:p>
            <a:pPr marL="0" indent="0" eaLnBrk="1" hangingPunct="1">
              <a:spcBef>
                <a:spcPct val="50000"/>
              </a:spcBef>
              <a:buFontTx/>
              <a:buNone/>
            </a:pPr>
            <a:r>
              <a:rPr lang="zh-CN" altLang="en-US" sz="2400" dirty="0"/>
              <a:t>如果内存映射可以通过硬件寄存器选择，你需要使用</a:t>
            </a:r>
            <a:r>
              <a:rPr lang="en-US" altLang="zh-CN" sz="2400" dirty="0"/>
              <a:t>DSB </a:t>
            </a:r>
            <a:r>
              <a:rPr lang="zh-CN" altLang="en-US" sz="2400" dirty="0"/>
              <a:t>指令。否则，</a:t>
            </a:r>
            <a:r>
              <a:rPr lang="en-US" altLang="zh-CN" sz="2400" dirty="0"/>
              <a:t> </a:t>
            </a:r>
            <a:r>
              <a:rPr lang="zh-CN" altLang="en-US" sz="2400" dirty="0"/>
              <a:t>下一条指令可能会使用旧的内存映射。</a:t>
            </a:r>
            <a:r>
              <a:rPr lang="en-US" altLang="zh-CN" sz="2400" dirty="0"/>
              <a:t> </a:t>
            </a:r>
          </a:p>
          <a:p>
            <a:pPr marL="0" indent="0" eaLnBrk="1" hangingPunct="1">
              <a:spcBef>
                <a:spcPct val="50000"/>
              </a:spcBef>
              <a:buFontTx/>
              <a:buNone/>
            </a:pPr>
            <a:r>
              <a:rPr lang="zh-CN" altLang="en-US" sz="2400" dirty="0"/>
              <a:t>如果内存访问和内存切换同时发生，则可能导致</a:t>
            </a:r>
            <a:r>
              <a:rPr lang="zh-CN" altLang="en-US" sz="2400" b="1" i="1" dirty="0">
                <a:solidFill>
                  <a:srgbClr val="FF3300"/>
                </a:solidFill>
              </a:rPr>
              <a:t>无效地址</a:t>
            </a:r>
            <a:r>
              <a:rPr lang="en-US" altLang="zh-CN" sz="2400" dirty="0"/>
              <a:t> </a:t>
            </a:r>
            <a:r>
              <a:rPr lang="zh-CN" altLang="en-US" sz="2400" dirty="0"/>
              <a:t>。</a:t>
            </a:r>
            <a:endParaRPr lang="en-US" altLang="zh-CN" sz="2400" dirty="0"/>
          </a:p>
          <a:p>
            <a:pPr marL="0" indent="0" eaLnBrk="1" hangingPunct="1">
              <a:spcBef>
                <a:spcPct val="50000"/>
              </a:spcBef>
              <a:buFontTx/>
              <a:buNone/>
            </a:pPr>
            <a:r>
              <a:rPr lang="en-US" altLang="zh-CN" sz="2400" dirty="0"/>
              <a:t>Cortex-M3/M4</a:t>
            </a:r>
            <a:r>
              <a:rPr lang="zh-CN" altLang="en-US" sz="2400" dirty="0"/>
              <a:t>中共有</a:t>
            </a:r>
            <a:r>
              <a:rPr lang="en-US" altLang="zh-CN" sz="2400" dirty="0"/>
              <a:t>3</a:t>
            </a:r>
            <a:r>
              <a:rPr lang="zh-CN" altLang="en-US" sz="2400" dirty="0"/>
              <a:t>个</a:t>
            </a:r>
            <a:r>
              <a:rPr lang="zh-CN" altLang="en-US" sz="2400" b="1" dirty="0"/>
              <a:t>隔离指令</a:t>
            </a:r>
            <a:r>
              <a:rPr lang="en-US" altLang="zh-CN" sz="2400" dirty="0"/>
              <a:t>.</a:t>
            </a:r>
          </a:p>
        </p:txBody>
      </p:sp>
      <p:pic>
        <p:nvPicPr>
          <p:cNvPr id="150531" name="Picture 3" descr="dglxasset[2]"/>
          <p:cNvPicPr>
            <a:picLocks noChangeAspect="1" noChangeArrowheads="1"/>
          </p:cNvPicPr>
          <p:nvPr/>
        </p:nvPicPr>
        <p:blipFill>
          <a:blip r:embed="rId3" cstate="print"/>
          <a:srcRect/>
          <a:stretch>
            <a:fillRect/>
          </a:stretch>
        </p:blipFill>
        <p:spPr bwMode="auto">
          <a:xfrm>
            <a:off x="609600" y="2355850"/>
            <a:ext cx="609600" cy="539750"/>
          </a:xfrm>
          <a:prstGeom prst="rect">
            <a:avLst/>
          </a:prstGeom>
          <a:noFill/>
          <a:ln w="9525">
            <a:noFill/>
            <a:miter lim="800000"/>
            <a:headEnd/>
            <a:tailEnd/>
          </a:ln>
        </p:spPr>
      </p:pic>
    </p:spTree>
    <p:extLst>
      <p:ext uri="{BB962C8B-B14F-4D97-AF65-F5344CB8AC3E}">
        <p14:creationId xmlns:p14="http://schemas.microsoft.com/office/powerpoint/2010/main" val="316709273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3352800" y="3581400"/>
            <a:ext cx="2305050"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Barrier Instructions</a:t>
            </a:r>
          </a:p>
        </p:txBody>
      </p:sp>
      <p:graphicFrame>
        <p:nvGraphicFramePr>
          <p:cNvPr id="870422" name="Group 22"/>
          <p:cNvGraphicFramePr>
            <a:graphicFrameLocks noGrp="1"/>
          </p:cNvGraphicFramePr>
          <p:nvPr/>
        </p:nvGraphicFramePr>
        <p:xfrm>
          <a:off x="539750" y="4114800"/>
          <a:ext cx="8208963" cy="2509839"/>
        </p:xfrm>
        <a:graphic>
          <a:graphicData uri="http://schemas.openxmlformats.org/drawingml/2006/table">
            <a:tbl>
              <a:tblPr/>
              <a:tblGrid>
                <a:gridCol w="1246188">
                  <a:extLst>
                    <a:ext uri="{9D8B030D-6E8A-4147-A177-3AD203B41FA5}">
                      <a16:colId xmlns:a16="http://schemas.microsoft.com/office/drawing/2014/main" val="20000"/>
                    </a:ext>
                  </a:extLst>
                </a:gridCol>
                <a:gridCol w="6962775">
                  <a:extLst>
                    <a:ext uri="{9D8B030D-6E8A-4147-A177-3AD203B41FA5}">
                      <a16:colId xmlns:a16="http://schemas.microsoft.com/office/drawing/2014/main" val="20001"/>
                    </a:ext>
                  </a:extLst>
                </a:gridCol>
              </a:tblGrid>
              <a:tr h="4333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描述</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extLst>
                  <a:ext uri="{0D108BD9-81ED-4DB2-BD59-A6C34878D82A}">
                    <a16:rowId xmlns:a16="http://schemas.microsoft.com/office/drawing/2014/main" val="10000"/>
                  </a:ext>
                </a:extLst>
              </a:tr>
              <a:tr h="665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DMB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Data Memory Barrier; </a:t>
                      </a:r>
                      <a:r>
                        <a:rPr kumimoji="0" lang="zh-CN" altLang="en-US" sz="1600" b="0" i="0" u="none" strike="noStrike" cap="none" normalizeH="0" baseline="0" dirty="0">
                          <a:ln>
                            <a:noFill/>
                          </a:ln>
                          <a:solidFill>
                            <a:srgbClr val="133984"/>
                          </a:solidFill>
                          <a:effectLst/>
                          <a:latin typeface="Arial" charset="0"/>
                          <a:ea typeface="黑体" pitchFamily="2" charset="-122"/>
                        </a:rPr>
                        <a:t>确保所有的内存访问在内存更新前完成</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665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DSB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Data Synchronization Barrier; </a:t>
                      </a:r>
                      <a:r>
                        <a:rPr kumimoji="0" lang="zh-CN" altLang="en-US" sz="1600" b="0" i="0" u="none" strike="noStrike" cap="none" normalizeH="0" baseline="0" dirty="0">
                          <a:ln>
                            <a:noFill/>
                          </a:ln>
                          <a:solidFill>
                            <a:srgbClr val="133984"/>
                          </a:solidFill>
                          <a:effectLst/>
                          <a:latin typeface="Arial" charset="0"/>
                          <a:ea typeface="黑体" pitchFamily="2" charset="-122"/>
                        </a:rPr>
                        <a:t>确保所有内存访问在下一条指令执行之前完成</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7461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ISB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Instruction Synchronization Barrier; </a:t>
                      </a:r>
                      <a:r>
                        <a:rPr kumimoji="0" lang="zh-CN" altLang="en-US" sz="1600" b="0" i="0" u="none" strike="noStrike" cap="none" normalizeH="0" baseline="0" dirty="0">
                          <a:ln>
                            <a:noFill/>
                          </a:ln>
                          <a:solidFill>
                            <a:srgbClr val="133984"/>
                          </a:solidFill>
                          <a:effectLst/>
                          <a:latin typeface="Arial" charset="0"/>
                          <a:ea typeface="黑体" pitchFamily="2" charset="-122"/>
                        </a:rPr>
                        <a:t>清空流水线并确保所有之前的指令在执行新的指令之前完成</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bl>
          </a:graphicData>
        </a:graphic>
      </p:graphicFrame>
      <p:sp>
        <p:nvSpPr>
          <p:cNvPr id="151572" name="Rectangle 20"/>
          <p:cNvSpPr>
            <a:spLocks noChangeArrowheads="1"/>
          </p:cNvSpPr>
          <p:nvPr/>
        </p:nvSpPr>
        <p:spPr bwMode="auto">
          <a:xfrm>
            <a:off x="468313" y="1066800"/>
            <a:ext cx="8207375" cy="1784350"/>
          </a:xfrm>
          <a:prstGeom prst="rect">
            <a:avLst/>
          </a:prstGeom>
          <a:noFill/>
          <a:ln w="9525">
            <a:noFill/>
            <a:miter lim="800000"/>
            <a:headEnd/>
            <a:tailEnd/>
          </a:ln>
        </p:spPr>
        <p:txBody>
          <a:bodyPr>
            <a:spAutoFit/>
          </a:bodyPr>
          <a:lstStyle/>
          <a:p>
            <a:pPr algn="l">
              <a:spcBef>
                <a:spcPct val="50000"/>
              </a:spcBef>
            </a:pPr>
            <a:r>
              <a:rPr lang="en-US" altLang="zh-CN" sz="2000" b="1">
                <a:solidFill>
                  <a:srgbClr val="7F4D78"/>
                </a:solidFill>
                <a:ea typeface="宋体" pitchFamily="2" charset="-122"/>
              </a:rPr>
              <a:t>DMB:</a:t>
            </a:r>
            <a:r>
              <a:rPr lang="en-US" altLang="zh-CN" sz="2000">
                <a:solidFill>
                  <a:srgbClr val="2A4F86"/>
                </a:solidFill>
                <a:ea typeface="宋体" pitchFamily="2" charset="-122"/>
              </a:rPr>
              <a:t> </a:t>
            </a:r>
          </a:p>
          <a:p>
            <a:pPr algn="l">
              <a:spcBef>
                <a:spcPct val="50000"/>
              </a:spcBef>
            </a:pPr>
            <a:r>
              <a:rPr lang="en-US" altLang="zh-CN" sz="2000">
                <a:solidFill>
                  <a:srgbClr val="2A4F86"/>
                </a:solidFill>
                <a:ea typeface="宋体" pitchFamily="2" charset="-122"/>
              </a:rPr>
              <a:t>DMB</a:t>
            </a:r>
            <a:r>
              <a:rPr lang="zh-CN" altLang="en-US" sz="2000">
                <a:solidFill>
                  <a:srgbClr val="2A4F86"/>
                </a:solidFill>
                <a:ea typeface="宋体" pitchFamily="2" charset="-122"/>
              </a:rPr>
              <a:t>指令可以用来确保“读”到更新后的数值</a:t>
            </a:r>
            <a:endParaRPr lang="en-US" altLang="zh-CN" sz="2000">
              <a:solidFill>
                <a:srgbClr val="2A4F86"/>
              </a:solidFill>
              <a:ea typeface="宋体" pitchFamily="2" charset="-122"/>
            </a:endParaRPr>
          </a:p>
          <a:p>
            <a:pPr algn="l">
              <a:spcBef>
                <a:spcPct val="50000"/>
              </a:spcBef>
            </a:pPr>
            <a:r>
              <a:rPr lang="en-US" altLang="zh-CN" sz="2000" b="1">
                <a:solidFill>
                  <a:srgbClr val="7F4D78"/>
                </a:solidFill>
                <a:ea typeface="宋体" pitchFamily="2" charset="-122"/>
              </a:rPr>
              <a:t>DSB and ISB:</a:t>
            </a:r>
          </a:p>
          <a:p>
            <a:pPr>
              <a:spcBef>
                <a:spcPct val="50000"/>
              </a:spcBef>
            </a:pPr>
            <a:r>
              <a:rPr lang="zh-CN" altLang="en-US" sz="2000">
                <a:solidFill>
                  <a:srgbClr val="2A4F86"/>
                </a:solidFill>
                <a:ea typeface="宋体" pitchFamily="2" charset="-122"/>
              </a:rPr>
              <a:t>先使用</a:t>
            </a:r>
            <a:r>
              <a:rPr lang="en-US" altLang="zh-CN" sz="2000">
                <a:solidFill>
                  <a:srgbClr val="2A4F86"/>
                </a:solidFill>
                <a:ea typeface="宋体" pitchFamily="2" charset="-122"/>
              </a:rPr>
              <a:t>DSB</a:t>
            </a:r>
            <a:r>
              <a:rPr lang="zh-CN" altLang="en-US" sz="2000">
                <a:solidFill>
                  <a:srgbClr val="2A4F86"/>
                </a:solidFill>
                <a:ea typeface="宋体" pitchFamily="2" charset="-122"/>
              </a:rPr>
              <a:t>再使用</a:t>
            </a:r>
            <a:r>
              <a:rPr lang="en-US" altLang="zh-CN" sz="2000">
                <a:solidFill>
                  <a:srgbClr val="2A4F86"/>
                </a:solidFill>
                <a:ea typeface="宋体" pitchFamily="2" charset="-122"/>
              </a:rPr>
              <a:t>ISB</a:t>
            </a:r>
            <a:r>
              <a:rPr lang="zh-CN" altLang="en-US" sz="2000">
                <a:solidFill>
                  <a:srgbClr val="2A4F86"/>
                </a:solidFill>
                <a:ea typeface="宋体" pitchFamily="2" charset="-122"/>
              </a:rPr>
              <a:t>可以确保程序代码重新获取</a:t>
            </a:r>
            <a:endParaRPr lang="en-US" altLang="zh-CN" sz="2000">
              <a:solidFill>
                <a:srgbClr val="2A4F86"/>
              </a:solidFill>
              <a:ea typeface="宋体" pitchFamily="2" charset="-122"/>
            </a:endParaRPr>
          </a:p>
        </p:txBody>
      </p:sp>
    </p:spTree>
    <p:extLst>
      <p:ext uri="{BB962C8B-B14F-4D97-AF65-F5344CB8AC3E}">
        <p14:creationId xmlns:p14="http://schemas.microsoft.com/office/powerpoint/2010/main" val="190859499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2378075" y="304800"/>
            <a:ext cx="4572000" cy="504825"/>
          </a:xfrm>
        </p:spPr>
        <p:txBody>
          <a:bodyPr/>
          <a:lstStyle/>
          <a:p>
            <a:pPr marL="0" indent="0" eaLnBrk="1" hangingPunct="1">
              <a:lnSpc>
                <a:spcPct val="90000"/>
              </a:lnSpc>
              <a:buFontTx/>
              <a:buNone/>
            </a:pPr>
            <a:r>
              <a:rPr lang="en-US" altLang="zh-CN" b="1" dirty="0"/>
              <a:t>8.2 Cortex-M3/M4</a:t>
            </a:r>
            <a:r>
              <a:rPr lang="zh-CN" altLang="en-US" b="1" dirty="0"/>
              <a:t>概述</a:t>
            </a:r>
            <a:endParaRPr lang="en-US" altLang="zh-CN" b="1" dirty="0"/>
          </a:p>
        </p:txBody>
      </p:sp>
      <p:sp>
        <p:nvSpPr>
          <p:cNvPr id="46083" name="Rectangle 3"/>
          <p:cNvSpPr>
            <a:spLocks noChangeArrowheads="1"/>
          </p:cNvSpPr>
          <p:nvPr/>
        </p:nvSpPr>
        <p:spPr bwMode="auto">
          <a:xfrm>
            <a:off x="4479925" y="1517650"/>
            <a:ext cx="184150" cy="366713"/>
          </a:xfrm>
          <a:prstGeom prst="rect">
            <a:avLst/>
          </a:prstGeom>
          <a:noFill/>
          <a:ln w="9525">
            <a:noFill/>
            <a:miter lim="800000"/>
            <a:headEnd/>
            <a:tailEnd/>
          </a:ln>
        </p:spPr>
        <p:txBody>
          <a:bodyPr wrap="none" anchor="ctr">
            <a:spAutoFit/>
          </a:bodyPr>
          <a:lstStyle/>
          <a:p>
            <a:endParaRPr lang="zh-CN" altLang="en-US"/>
          </a:p>
        </p:txBody>
      </p:sp>
      <p:pic>
        <p:nvPicPr>
          <p:cNvPr id="2" name="图片 1">
            <a:extLst>
              <a:ext uri="{FF2B5EF4-FFF2-40B4-BE49-F238E27FC236}">
                <a16:creationId xmlns:a16="http://schemas.microsoft.com/office/drawing/2014/main" id="{3D2B3FE9-CD74-4D40-A28D-C340B78A755F}"/>
              </a:ext>
            </a:extLst>
          </p:cNvPr>
          <p:cNvPicPr>
            <a:picLocks noChangeAspect="1"/>
          </p:cNvPicPr>
          <p:nvPr/>
        </p:nvPicPr>
        <p:blipFill>
          <a:blip r:embed="rId3"/>
          <a:stretch>
            <a:fillRect/>
          </a:stretch>
        </p:blipFill>
        <p:spPr>
          <a:xfrm>
            <a:off x="0" y="990600"/>
            <a:ext cx="9144000" cy="5369916"/>
          </a:xfrm>
          <a:prstGeom prst="rect">
            <a:avLst/>
          </a:prstGeom>
        </p:spPr>
      </p:pic>
    </p:spTree>
    <p:extLst>
      <p:ext uri="{BB962C8B-B14F-4D97-AF65-F5344CB8AC3E}">
        <p14:creationId xmlns:p14="http://schemas.microsoft.com/office/powerpoint/2010/main" val="35760832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457200" y="1066800"/>
            <a:ext cx="8229600" cy="4191000"/>
          </a:xfrm>
        </p:spPr>
        <p:txBody>
          <a:bodyPr/>
          <a:lstStyle/>
          <a:p>
            <a:pPr marL="0" indent="0" eaLnBrk="1" hangingPunct="1">
              <a:spcBef>
                <a:spcPct val="50000"/>
              </a:spcBef>
              <a:buFontTx/>
              <a:buNone/>
            </a:pPr>
            <a:r>
              <a:rPr lang="en-US" altLang="zh-CN" sz="2400" b="1" dirty="0"/>
              <a:t>8.7.3.6 </a:t>
            </a:r>
            <a:r>
              <a:rPr lang="zh-CN" altLang="en-US" sz="2400" b="1" dirty="0"/>
              <a:t>汇编语言</a:t>
            </a:r>
            <a:r>
              <a:rPr lang="en-US" altLang="zh-CN" sz="2400" b="1" dirty="0"/>
              <a:t>: </a:t>
            </a:r>
            <a:r>
              <a:rPr lang="zh-CN" altLang="en-US" sz="2400" b="1" dirty="0"/>
              <a:t>饱和操作符</a:t>
            </a:r>
            <a:endParaRPr lang="en-US" altLang="zh-CN" sz="2400" b="1" dirty="0"/>
          </a:p>
          <a:p>
            <a:pPr marL="0" indent="0" eaLnBrk="1" hangingPunct="1">
              <a:spcBef>
                <a:spcPct val="50000"/>
              </a:spcBef>
              <a:buFontTx/>
              <a:buNone/>
            </a:pPr>
            <a:endParaRPr lang="en-US" altLang="zh-CN" sz="2000" dirty="0"/>
          </a:p>
          <a:p>
            <a:pPr marL="0" indent="0">
              <a:spcBef>
                <a:spcPct val="50000"/>
              </a:spcBef>
              <a:buFontTx/>
              <a:buNone/>
            </a:pPr>
            <a:r>
              <a:rPr lang="en-US" altLang="zh-CN" sz="2000" dirty="0"/>
              <a:t>Cortex-M3/M4 </a:t>
            </a:r>
            <a:r>
              <a:rPr lang="zh-CN" altLang="en-US" sz="2000" dirty="0"/>
              <a:t>支持两条指令：</a:t>
            </a:r>
            <a:r>
              <a:rPr lang="en-US" altLang="zh-CN" sz="2000" dirty="0"/>
              <a:t> SSAT and USAT</a:t>
            </a:r>
            <a:r>
              <a:rPr lang="zh-CN" altLang="en-US" sz="2000" dirty="0"/>
              <a:t>，分别提供有符号和无符号饱和操作</a:t>
            </a:r>
            <a:endParaRPr lang="en-US" altLang="zh-CN" sz="2000" dirty="0"/>
          </a:p>
          <a:p>
            <a:pPr marL="0" indent="0" eaLnBrk="1" hangingPunct="1">
              <a:spcBef>
                <a:spcPct val="50000"/>
              </a:spcBef>
              <a:buFontTx/>
              <a:buNone/>
            </a:pPr>
            <a:r>
              <a:rPr lang="zh-CN" altLang="en-US" sz="2000" dirty="0"/>
              <a:t>在信号放大的情况下，</a:t>
            </a:r>
            <a:r>
              <a:rPr lang="en-US" altLang="zh-CN" sz="2000" dirty="0"/>
              <a:t> </a:t>
            </a:r>
            <a:r>
              <a:rPr lang="zh-CN" altLang="en-US" sz="2000" dirty="0"/>
              <a:t>输入信号放大后得到的输出信号有可能会超过允许的输出信号的上界。</a:t>
            </a:r>
            <a:endParaRPr lang="en-US" altLang="zh-CN" sz="2000" dirty="0"/>
          </a:p>
          <a:p>
            <a:pPr marL="0" indent="0" eaLnBrk="1" hangingPunct="1">
              <a:spcBef>
                <a:spcPct val="50000"/>
              </a:spcBef>
              <a:buFontTx/>
              <a:buNone/>
            </a:pPr>
            <a:r>
              <a:rPr lang="zh-CN" altLang="en-US" sz="2000" dirty="0"/>
              <a:t>如果只是简单的通过没有被使用的</a:t>
            </a:r>
            <a:r>
              <a:rPr lang="en-US" altLang="zh-CN" sz="2000" dirty="0"/>
              <a:t>MSB</a:t>
            </a:r>
            <a:r>
              <a:rPr lang="zh-CN" altLang="en-US" sz="2000" dirty="0"/>
              <a:t>来校正结果的话，一个越界的结果可能导致信号的波形的畸变。</a:t>
            </a:r>
            <a:endParaRPr lang="en-US" altLang="zh-CN" sz="2000" dirty="0"/>
          </a:p>
        </p:txBody>
      </p:sp>
    </p:spTree>
    <p:extLst>
      <p:ext uri="{BB962C8B-B14F-4D97-AF65-F5344CB8AC3E}">
        <p14:creationId xmlns:p14="http://schemas.microsoft.com/office/powerpoint/2010/main" val="272543513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2971800" y="6172200"/>
            <a:ext cx="2044700"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有符号饱和运算符</a:t>
            </a:r>
            <a:endParaRPr lang="en-US" altLang="zh-CN" b="1">
              <a:solidFill>
                <a:schemeClr val="tx1"/>
              </a:solidFill>
              <a:ea typeface="宋体" pitchFamily="2" charset="-122"/>
            </a:endParaRPr>
          </a:p>
        </p:txBody>
      </p:sp>
      <p:pic>
        <p:nvPicPr>
          <p:cNvPr id="872451" name="Picture 3"/>
          <p:cNvPicPr>
            <a:picLocks noChangeAspect="1" noChangeArrowheads="1"/>
          </p:cNvPicPr>
          <p:nvPr/>
        </p:nvPicPr>
        <p:blipFill>
          <a:blip r:embed="rId2" cstate="print"/>
          <a:srcRect/>
          <a:stretch>
            <a:fillRect/>
          </a:stretch>
        </p:blipFill>
        <p:spPr bwMode="auto">
          <a:xfrm>
            <a:off x="1066800" y="762000"/>
            <a:ext cx="6234113" cy="2489200"/>
          </a:xfrm>
          <a:prstGeom prst="rect">
            <a:avLst/>
          </a:prstGeom>
          <a:noFill/>
          <a:ln w="9525">
            <a:noFill/>
            <a:miter lim="800000"/>
            <a:headEnd/>
            <a:tailEnd/>
          </a:ln>
        </p:spPr>
      </p:pic>
      <p:pic>
        <p:nvPicPr>
          <p:cNvPr id="872452" name="Picture 4"/>
          <p:cNvPicPr>
            <a:picLocks noChangeAspect="1" noChangeArrowheads="1"/>
          </p:cNvPicPr>
          <p:nvPr/>
        </p:nvPicPr>
        <p:blipFill>
          <a:blip r:embed="rId3" cstate="print"/>
          <a:srcRect/>
          <a:stretch>
            <a:fillRect/>
          </a:stretch>
        </p:blipFill>
        <p:spPr bwMode="auto">
          <a:xfrm>
            <a:off x="1042988" y="3141663"/>
            <a:ext cx="3332162" cy="2519362"/>
          </a:xfrm>
          <a:prstGeom prst="rect">
            <a:avLst/>
          </a:prstGeom>
          <a:noFill/>
          <a:ln w="9525">
            <a:noFill/>
            <a:miter lim="800000"/>
            <a:headEnd/>
            <a:tailEnd/>
          </a:ln>
        </p:spPr>
      </p:pic>
      <p:pic>
        <p:nvPicPr>
          <p:cNvPr id="872453" name="Picture 5"/>
          <p:cNvPicPr>
            <a:picLocks noChangeAspect="1" noChangeArrowheads="1"/>
          </p:cNvPicPr>
          <p:nvPr/>
        </p:nvPicPr>
        <p:blipFill>
          <a:blip r:embed="rId4" cstate="print"/>
          <a:srcRect/>
          <a:stretch>
            <a:fillRect/>
          </a:stretch>
        </p:blipFill>
        <p:spPr bwMode="auto">
          <a:xfrm>
            <a:off x="4211638" y="3141663"/>
            <a:ext cx="3367087" cy="2592387"/>
          </a:xfrm>
          <a:prstGeom prst="rect">
            <a:avLst/>
          </a:prstGeom>
          <a:noFill/>
          <a:ln w="9525">
            <a:noFill/>
            <a:miter lim="800000"/>
            <a:headEnd/>
            <a:tailEnd/>
          </a:ln>
        </p:spPr>
      </p:pic>
    </p:spTree>
    <p:extLst>
      <p:ext uri="{BB962C8B-B14F-4D97-AF65-F5344CB8AC3E}">
        <p14:creationId xmlns:p14="http://schemas.microsoft.com/office/powerpoint/2010/main" val="14931676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72451"/>
                                        </p:tgtEl>
                                        <p:attrNameLst>
                                          <p:attrName>style.visibility</p:attrName>
                                        </p:attrNameLst>
                                      </p:cBhvr>
                                      <p:to>
                                        <p:strVal val="visible"/>
                                      </p:to>
                                    </p:set>
                                    <p:anim calcmode="lin" valueType="num">
                                      <p:cBhvr additive="base">
                                        <p:cTn id="7" dur="500" fill="hold"/>
                                        <p:tgtEl>
                                          <p:spTgt spid="872451"/>
                                        </p:tgtEl>
                                        <p:attrNameLst>
                                          <p:attrName>ppt_x</p:attrName>
                                        </p:attrNameLst>
                                      </p:cBhvr>
                                      <p:tavLst>
                                        <p:tav tm="0">
                                          <p:val>
                                            <p:strVal val="0-#ppt_w/2"/>
                                          </p:val>
                                        </p:tav>
                                        <p:tav tm="100000">
                                          <p:val>
                                            <p:strVal val="#ppt_x"/>
                                          </p:val>
                                        </p:tav>
                                      </p:tavLst>
                                    </p:anim>
                                    <p:anim calcmode="lin" valueType="num">
                                      <p:cBhvr additive="base">
                                        <p:cTn id="8" dur="500" fill="hold"/>
                                        <p:tgtEl>
                                          <p:spTgt spid="87245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72452"/>
                                        </p:tgtEl>
                                        <p:attrNameLst>
                                          <p:attrName>style.visibility</p:attrName>
                                        </p:attrNameLst>
                                      </p:cBhvr>
                                      <p:to>
                                        <p:strVal val="visible"/>
                                      </p:to>
                                    </p:set>
                                    <p:anim calcmode="lin" valueType="num">
                                      <p:cBhvr additive="base">
                                        <p:cTn id="13" dur="500" fill="hold"/>
                                        <p:tgtEl>
                                          <p:spTgt spid="872452"/>
                                        </p:tgtEl>
                                        <p:attrNameLst>
                                          <p:attrName>ppt_x</p:attrName>
                                        </p:attrNameLst>
                                      </p:cBhvr>
                                      <p:tavLst>
                                        <p:tav tm="0">
                                          <p:val>
                                            <p:strVal val="#ppt_x"/>
                                          </p:val>
                                        </p:tav>
                                        <p:tav tm="100000">
                                          <p:val>
                                            <p:strVal val="#ppt_x"/>
                                          </p:val>
                                        </p:tav>
                                      </p:tavLst>
                                    </p:anim>
                                    <p:anim calcmode="lin" valueType="num">
                                      <p:cBhvr additive="base">
                                        <p:cTn id="14" dur="500" fill="hold"/>
                                        <p:tgtEl>
                                          <p:spTgt spid="8724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872453"/>
                                        </p:tgtEl>
                                        <p:attrNameLst>
                                          <p:attrName>style.visibility</p:attrName>
                                        </p:attrNameLst>
                                      </p:cBhvr>
                                      <p:to>
                                        <p:strVal val="visible"/>
                                      </p:to>
                                    </p:set>
                                    <p:anim calcmode="lin" valueType="num">
                                      <p:cBhvr additive="base">
                                        <p:cTn id="19" dur="500" fill="hold"/>
                                        <p:tgtEl>
                                          <p:spTgt spid="872453"/>
                                        </p:tgtEl>
                                        <p:attrNameLst>
                                          <p:attrName>ppt_x</p:attrName>
                                        </p:attrNameLst>
                                      </p:cBhvr>
                                      <p:tavLst>
                                        <p:tav tm="0">
                                          <p:val>
                                            <p:strVal val="1+#ppt_w/2"/>
                                          </p:val>
                                        </p:tav>
                                        <p:tav tm="100000">
                                          <p:val>
                                            <p:strVal val="#ppt_x"/>
                                          </p:val>
                                        </p:tav>
                                      </p:tavLst>
                                    </p:anim>
                                    <p:anim calcmode="lin" valueType="num">
                                      <p:cBhvr additive="base">
                                        <p:cTn id="20" dur="500" fill="hold"/>
                                        <p:tgtEl>
                                          <p:spTgt spid="8724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533400" y="1219200"/>
            <a:ext cx="8229600" cy="1036638"/>
          </a:xfrm>
        </p:spPr>
        <p:txBody>
          <a:bodyPr/>
          <a:lstStyle/>
          <a:p>
            <a:pPr marL="0" indent="0" eaLnBrk="1" hangingPunct="1">
              <a:buFontTx/>
              <a:buNone/>
            </a:pPr>
            <a:r>
              <a:rPr lang="zh-CN" altLang="en-US" sz="2000"/>
              <a:t>饱和操作并不能阻止信号的失真，但从信号波形来看至少使失真的程度大大降低了</a:t>
            </a:r>
            <a:endParaRPr lang="en-US" altLang="zh-CN" sz="2000"/>
          </a:p>
        </p:txBody>
      </p:sp>
      <p:sp>
        <p:nvSpPr>
          <p:cNvPr id="154627" name="Rectangle 3"/>
          <p:cNvSpPr>
            <a:spLocks noChangeArrowheads="1"/>
          </p:cNvSpPr>
          <p:nvPr/>
        </p:nvSpPr>
        <p:spPr bwMode="auto">
          <a:xfrm>
            <a:off x="3276600" y="2743200"/>
            <a:ext cx="1114425"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饱和指令</a:t>
            </a:r>
            <a:endParaRPr lang="en-US" altLang="zh-CN" b="1">
              <a:solidFill>
                <a:schemeClr val="tx1"/>
              </a:solidFill>
              <a:ea typeface="宋体" pitchFamily="2" charset="-122"/>
            </a:endParaRPr>
          </a:p>
        </p:txBody>
      </p:sp>
      <p:graphicFrame>
        <p:nvGraphicFramePr>
          <p:cNvPr id="873491" name="Group 19"/>
          <p:cNvGraphicFramePr>
            <a:graphicFrameLocks noGrp="1"/>
          </p:cNvGraphicFramePr>
          <p:nvPr/>
        </p:nvGraphicFramePr>
        <p:xfrm>
          <a:off x="533400" y="3505200"/>
          <a:ext cx="8064500" cy="1800225"/>
        </p:xfrm>
        <a:graphic>
          <a:graphicData uri="http://schemas.openxmlformats.org/drawingml/2006/table">
            <a:tbl>
              <a:tblPr/>
              <a:tblGrid>
                <a:gridCol w="4648200">
                  <a:extLst>
                    <a:ext uri="{9D8B030D-6E8A-4147-A177-3AD203B41FA5}">
                      <a16:colId xmlns:a16="http://schemas.microsoft.com/office/drawing/2014/main" val="20000"/>
                    </a:ext>
                  </a:extLst>
                </a:gridCol>
                <a:gridCol w="3416300">
                  <a:extLst>
                    <a:ext uri="{9D8B030D-6E8A-4147-A177-3AD203B41FA5}">
                      <a16:colId xmlns:a16="http://schemas.microsoft.com/office/drawing/2014/main" val="20001"/>
                    </a:ext>
                  </a:extLst>
                </a:gridCol>
              </a:tblGrid>
              <a:tr h="552567">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指令</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描述</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552567">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SSAT.W &lt;Rd&gt;, #&lt;immed&gt;, &lt;Rn&gt;, {,&lt;shift&gt;}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有符号数的饱和操作</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695091">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USAT.W &lt;Rd&gt;, #&lt;immed&gt;, &lt;Rn&gt;, {,&lt;shift&gt;} </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有符号数转无符号数的饱和操作</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9900383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body" idx="1"/>
          </p:nvPr>
        </p:nvSpPr>
        <p:spPr>
          <a:xfrm>
            <a:off x="468313" y="914400"/>
            <a:ext cx="8229600" cy="1001713"/>
          </a:xfrm>
        </p:spPr>
        <p:txBody>
          <a:bodyPr/>
          <a:lstStyle/>
          <a:p>
            <a:pPr marL="0" indent="0" eaLnBrk="1" hangingPunct="1">
              <a:spcBef>
                <a:spcPct val="50000"/>
              </a:spcBef>
              <a:buFontTx/>
              <a:buNone/>
            </a:pPr>
            <a:r>
              <a:rPr lang="zh-CN" altLang="en-US" sz="2000" dirty="0"/>
              <a:t>当饱和操作执行时</a:t>
            </a:r>
            <a:r>
              <a:rPr lang="en-US" altLang="zh-CN" sz="2000" dirty="0"/>
              <a:t>Q </a:t>
            </a:r>
            <a:r>
              <a:rPr lang="zh-CN" altLang="en-US" sz="2000" dirty="0"/>
              <a:t>标志位将被置位，</a:t>
            </a:r>
            <a:r>
              <a:rPr lang="en-US" altLang="zh-CN" sz="2000" dirty="0"/>
              <a:t> </a:t>
            </a:r>
            <a:r>
              <a:rPr lang="zh-CN" altLang="en-US" sz="2000" dirty="0"/>
              <a:t>可以通过向</a:t>
            </a:r>
            <a:r>
              <a:rPr lang="en-US" altLang="zh-CN" sz="2000" dirty="0"/>
              <a:t> APSR</a:t>
            </a:r>
            <a:r>
              <a:rPr lang="zh-CN" altLang="en-US" sz="2000" dirty="0"/>
              <a:t>写入来清除该标志位</a:t>
            </a:r>
            <a:r>
              <a:rPr lang="en-US" altLang="zh-CN" sz="2000" dirty="0"/>
              <a:t> </a:t>
            </a:r>
          </a:p>
        </p:txBody>
      </p:sp>
      <p:sp>
        <p:nvSpPr>
          <p:cNvPr id="155651" name="Rectangle 3"/>
          <p:cNvSpPr>
            <a:spLocks noChangeArrowheads="1"/>
          </p:cNvSpPr>
          <p:nvPr/>
        </p:nvSpPr>
        <p:spPr bwMode="auto">
          <a:xfrm>
            <a:off x="2771775" y="1916113"/>
            <a:ext cx="2509838" cy="369887"/>
          </a:xfrm>
          <a:prstGeom prst="rect">
            <a:avLst/>
          </a:prstGeom>
          <a:noFill/>
          <a:ln w="9525">
            <a:noFill/>
            <a:miter lim="800000"/>
            <a:headEnd/>
            <a:tailEnd/>
          </a:ln>
        </p:spPr>
        <p:txBody>
          <a:bodyPr wrap="none">
            <a:spAutoFit/>
          </a:bodyPr>
          <a:lstStyle/>
          <a:p>
            <a:pPr algn="l"/>
            <a:r>
              <a:rPr lang="zh-CN" altLang="en-US" b="1">
                <a:ea typeface="宋体" pitchFamily="2" charset="-122"/>
              </a:rPr>
              <a:t>有符号饱和操作的例子</a:t>
            </a:r>
            <a:endParaRPr lang="en-US" altLang="zh-CN" b="1">
              <a:solidFill>
                <a:schemeClr val="tx1"/>
              </a:solidFill>
              <a:ea typeface="宋体" pitchFamily="2" charset="-122"/>
            </a:endParaRPr>
          </a:p>
        </p:txBody>
      </p:sp>
      <p:graphicFrame>
        <p:nvGraphicFramePr>
          <p:cNvPr id="874500" name="Group 4"/>
          <p:cNvGraphicFramePr>
            <a:graphicFrameLocks noGrp="1"/>
          </p:cNvGraphicFramePr>
          <p:nvPr/>
        </p:nvGraphicFramePr>
        <p:xfrm>
          <a:off x="539750" y="2420938"/>
          <a:ext cx="8135938" cy="3671890"/>
        </p:xfrm>
        <a:graphic>
          <a:graphicData uri="http://schemas.openxmlformats.org/drawingml/2006/table">
            <a:tbl>
              <a:tblPr/>
              <a:tblGrid>
                <a:gridCol w="2711450">
                  <a:extLst>
                    <a:ext uri="{9D8B030D-6E8A-4147-A177-3AD203B41FA5}">
                      <a16:colId xmlns:a16="http://schemas.microsoft.com/office/drawing/2014/main" val="20000"/>
                    </a:ext>
                  </a:extLst>
                </a:gridCol>
                <a:gridCol w="2713038">
                  <a:extLst>
                    <a:ext uri="{9D8B030D-6E8A-4147-A177-3AD203B41FA5}">
                      <a16:colId xmlns:a16="http://schemas.microsoft.com/office/drawing/2014/main" val="20001"/>
                    </a:ext>
                  </a:extLst>
                </a:gridCol>
                <a:gridCol w="2711450">
                  <a:extLst>
                    <a:ext uri="{9D8B030D-6E8A-4147-A177-3AD203B41FA5}">
                      <a16:colId xmlns:a16="http://schemas.microsoft.com/office/drawing/2014/main" val="20002"/>
                    </a:ext>
                  </a:extLst>
                </a:gridCol>
              </a:tblGrid>
              <a:tr h="4603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输入</a:t>
                      </a:r>
                      <a:r>
                        <a:rPr kumimoji="0" lang="en-US" altLang="zh-CN" sz="1800" b="0" i="0" u="none" strike="noStrike" cap="none" normalizeH="0" baseline="0" dirty="0">
                          <a:ln>
                            <a:noFill/>
                          </a:ln>
                          <a:solidFill>
                            <a:srgbClr val="133984"/>
                          </a:solidFill>
                          <a:effectLst/>
                          <a:latin typeface="Arial" charset="0"/>
                          <a:ea typeface="黑体" pitchFamily="2" charset="-122"/>
                        </a:rPr>
                        <a:t>(R0)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输出</a:t>
                      </a:r>
                      <a:r>
                        <a:rPr kumimoji="0" lang="en-US" altLang="zh-CN" sz="1800" b="0" i="0" u="none" strike="noStrike" cap="none" normalizeH="0" baseline="0" dirty="0">
                          <a:ln>
                            <a:noFill/>
                          </a:ln>
                          <a:solidFill>
                            <a:srgbClr val="133984"/>
                          </a:solidFill>
                          <a:effectLst/>
                          <a:latin typeface="Arial" charset="0"/>
                          <a:ea typeface="黑体" pitchFamily="2" charset="-122"/>
                        </a:rPr>
                        <a:t>(R1)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Q Bit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0x00020000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03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0x00008000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 </a:t>
                      </a: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8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0xFFFE0000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0xFFFF8000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1494224"/>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body" idx="1"/>
          </p:nvPr>
        </p:nvSpPr>
        <p:spPr>
          <a:xfrm>
            <a:off x="457200" y="990600"/>
            <a:ext cx="8229600" cy="1368425"/>
          </a:xfrm>
        </p:spPr>
        <p:txBody>
          <a:bodyPr/>
          <a:lstStyle/>
          <a:p>
            <a:pPr marL="0" indent="0" eaLnBrk="1" hangingPunct="1">
              <a:spcBef>
                <a:spcPct val="50000"/>
              </a:spcBef>
              <a:buFontTx/>
              <a:buNone/>
            </a:pPr>
            <a:r>
              <a:rPr lang="zh-CN" altLang="en-US" sz="2000"/>
              <a:t>相似的，</a:t>
            </a:r>
            <a:r>
              <a:rPr lang="en-US" altLang="zh-CN" sz="2000"/>
              <a:t> </a:t>
            </a:r>
            <a:r>
              <a:rPr lang="zh-CN" altLang="en-US" sz="2000"/>
              <a:t>当一个</a:t>
            </a:r>
            <a:r>
              <a:rPr lang="en-US" altLang="zh-CN" sz="2000"/>
              <a:t>32</a:t>
            </a:r>
            <a:r>
              <a:rPr lang="zh-CN" altLang="en-US" sz="2000"/>
              <a:t>比特有符号数被转换成一个</a:t>
            </a:r>
            <a:r>
              <a:rPr lang="en-US" altLang="zh-CN" sz="2000"/>
              <a:t>16</a:t>
            </a:r>
            <a:r>
              <a:rPr lang="zh-CN" altLang="en-US" sz="2000"/>
              <a:t>比特无符号数时，可以使用如下指令：</a:t>
            </a:r>
            <a:endParaRPr lang="en-US" altLang="zh-CN" sz="2000"/>
          </a:p>
          <a:p>
            <a:pPr marL="0" indent="0" eaLnBrk="1" hangingPunct="1">
              <a:spcBef>
                <a:spcPct val="50000"/>
              </a:spcBef>
              <a:buFontTx/>
              <a:buNone/>
            </a:pPr>
            <a:r>
              <a:rPr lang="en-US" altLang="zh-CN" sz="2000"/>
              <a:t>  </a:t>
            </a:r>
            <a:r>
              <a:rPr lang="en-US" altLang="zh-CN" sz="1800">
                <a:solidFill>
                  <a:schemeClr val="tx1"/>
                </a:solidFill>
              </a:rPr>
              <a:t>USAT.W   R1,   #16,   R0</a:t>
            </a:r>
          </a:p>
        </p:txBody>
      </p:sp>
      <p:sp>
        <p:nvSpPr>
          <p:cNvPr id="156675" name="Rectangle 3"/>
          <p:cNvSpPr>
            <a:spLocks noChangeArrowheads="1"/>
          </p:cNvSpPr>
          <p:nvPr/>
        </p:nvSpPr>
        <p:spPr bwMode="auto">
          <a:xfrm>
            <a:off x="3348038" y="5943600"/>
            <a:ext cx="1811337" cy="369888"/>
          </a:xfrm>
          <a:prstGeom prst="rect">
            <a:avLst/>
          </a:prstGeom>
          <a:noFill/>
          <a:ln w="9525">
            <a:noFill/>
            <a:miter lim="800000"/>
            <a:headEnd/>
            <a:tailEnd/>
          </a:ln>
        </p:spPr>
        <p:txBody>
          <a:bodyPr wrap="none">
            <a:spAutoFit/>
          </a:bodyPr>
          <a:lstStyle/>
          <a:p>
            <a:pPr algn="l"/>
            <a:r>
              <a:rPr lang="zh-CN" altLang="en-US" b="1">
                <a:ea typeface="宋体" pitchFamily="2" charset="-122"/>
              </a:rPr>
              <a:t>无符号饱和操作</a:t>
            </a:r>
            <a:endParaRPr lang="en-US" altLang="zh-CN" b="1">
              <a:solidFill>
                <a:schemeClr val="tx1"/>
              </a:solidFill>
              <a:ea typeface="宋体" pitchFamily="2" charset="-122"/>
            </a:endParaRPr>
          </a:p>
        </p:txBody>
      </p:sp>
      <p:pic>
        <p:nvPicPr>
          <p:cNvPr id="156676" name="Picture 4"/>
          <p:cNvPicPr>
            <a:picLocks noChangeAspect="1" noChangeArrowheads="1"/>
          </p:cNvPicPr>
          <p:nvPr/>
        </p:nvPicPr>
        <p:blipFill>
          <a:blip r:embed="rId3" cstate="print"/>
          <a:srcRect/>
          <a:stretch>
            <a:fillRect/>
          </a:stretch>
        </p:blipFill>
        <p:spPr bwMode="auto">
          <a:xfrm>
            <a:off x="304800" y="2743200"/>
            <a:ext cx="8569325" cy="2951163"/>
          </a:xfrm>
          <a:prstGeom prst="rect">
            <a:avLst/>
          </a:prstGeom>
          <a:noFill/>
          <a:ln w="9525">
            <a:noFill/>
            <a:miter lim="800000"/>
            <a:headEnd/>
            <a:tailEnd/>
          </a:ln>
        </p:spPr>
      </p:pic>
    </p:spTree>
    <p:extLst>
      <p:ext uri="{BB962C8B-B14F-4D97-AF65-F5344CB8AC3E}">
        <p14:creationId xmlns:p14="http://schemas.microsoft.com/office/powerpoint/2010/main" val="213511027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2627313" y="1219200"/>
            <a:ext cx="2741612" cy="369888"/>
          </a:xfrm>
          <a:prstGeom prst="rect">
            <a:avLst/>
          </a:prstGeom>
          <a:noFill/>
          <a:ln w="9525">
            <a:noFill/>
            <a:miter lim="800000"/>
            <a:headEnd/>
            <a:tailEnd/>
          </a:ln>
        </p:spPr>
        <p:txBody>
          <a:bodyPr wrap="none">
            <a:spAutoFit/>
          </a:bodyPr>
          <a:lstStyle/>
          <a:p>
            <a:pPr algn="l"/>
            <a:r>
              <a:rPr lang="zh-CN" altLang="en-US" b="1">
                <a:ea typeface="宋体" pitchFamily="2" charset="-122"/>
              </a:rPr>
              <a:t>无符号饱和操作结果例子</a:t>
            </a:r>
            <a:endParaRPr lang="en-US" altLang="zh-CN" b="1">
              <a:solidFill>
                <a:schemeClr val="tx1"/>
              </a:solidFill>
              <a:ea typeface="宋体" pitchFamily="2" charset="-122"/>
            </a:endParaRPr>
          </a:p>
        </p:txBody>
      </p:sp>
      <p:graphicFrame>
        <p:nvGraphicFramePr>
          <p:cNvPr id="876547" name="Group 3"/>
          <p:cNvGraphicFramePr>
            <a:graphicFrameLocks noGrp="1"/>
          </p:cNvGraphicFramePr>
          <p:nvPr>
            <p:ph idx="1"/>
          </p:nvPr>
        </p:nvGraphicFramePr>
        <p:xfrm>
          <a:off x="457200" y="1981200"/>
          <a:ext cx="8229600" cy="4525964"/>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667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Input (R0)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Output (R1)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Q Bit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51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0x00020000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7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0x00008000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0x00008000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51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0x00007FFF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51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51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Unchanged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7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0xFFFF8001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51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0xFFFFFFFF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7657887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a:xfrm>
            <a:off x="457200" y="1066800"/>
            <a:ext cx="8229600" cy="2095500"/>
          </a:xfrm>
        </p:spPr>
        <p:txBody>
          <a:bodyPr/>
          <a:lstStyle/>
          <a:p>
            <a:pPr marL="0" indent="0" eaLnBrk="1" hangingPunct="1">
              <a:lnSpc>
                <a:spcPct val="100000"/>
              </a:lnSpc>
              <a:spcBef>
                <a:spcPct val="25000"/>
              </a:spcBef>
              <a:buFontTx/>
              <a:buNone/>
            </a:pPr>
            <a:r>
              <a:rPr lang="en-US" altLang="zh-CN" sz="2600" b="1" dirty="0"/>
              <a:t>8.7.4 Cortex-M3/M4</a:t>
            </a:r>
            <a:r>
              <a:rPr lang="zh-CN" altLang="en-US" sz="2600" b="1" dirty="0"/>
              <a:t>中一些有用的指令</a:t>
            </a:r>
            <a:endParaRPr lang="en-US" altLang="zh-CN" sz="2600" b="1" dirty="0"/>
          </a:p>
          <a:p>
            <a:pPr marL="0" indent="0" eaLnBrk="1" hangingPunct="1">
              <a:lnSpc>
                <a:spcPct val="100000"/>
              </a:lnSpc>
              <a:spcBef>
                <a:spcPct val="25000"/>
              </a:spcBef>
              <a:buFontTx/>
              <a:buNone/>
            </a:pPr>
            <a:r>
              <a:rPr lang="en-US" altLang="zh-CN" sz="2400" b="1" dirty="0"/>
              <a:t>8.7.4.1 MRS </a:t>
            </a:r>
            <a:r>
              <a:rPr lang="zh-CN" altLang="en-US" sz="2400" b="1" dirty="0"/>
              <a:t>和</a:t>
            </a:r>
            <a:r>
              <a:rPr lang="en-US" altLang="zh-CN" sz="2400" b="1" dirty="0"/>
              <a:t>MSR</a:t>
            </a:r>
          </a:p>
          <a:p>
            <a:pPr marL="0" indent="0" eaLnBrk="1" hangingPunct="1">
              <a:lnSpc>
                <a:spcPct val="100000"/>
              </a:lnSpc>
              <a:spcBef>
                <a:spcPct val="25000"/>
              </a:spcBef>
              <a:buFontTx/>
              <a:buNone/>
            </a:pPr>
            <a:r>
              <a:rPr lang="zh-CN" altLang="en-US" sz="1800" dirty="0">
                <a:solidFill>
                  <a:schemeClr val="tx1"/>
                </a:solidFill>
              </a:rPr>
              <a:t>访问一些特殊寄存器</a:t>
            </a:r>
            <a:endParaRPr lang="en-US" altLang="zh-CN" sz="1800" dirty="0">
              <a:solidFill>
                <a:schemeClr val="tx1"/>
              </a:solidFill>
            </a:endParaRPr>
          </a:p>
          <a:p>
            <a:pPr marL="0" indent="0" eaLnBrk="1" hangingPunct="1">
              <a:lnSpc>
                <a:spcPct val="100000"/>
              </a:lnSpc>
              <a:spcBef>
                <a:spcPct val="25000"/>
              </a:spcBef>
              <a:buFontTx/>
              <a:buNone/>
            </a:pPr>
            <a:r>
              <a:rPr lang="en-US" altLang="zh-CN" sz="1800" dirty="0">
                <a:solidFill>
                  <a:schemeClr val="tx1"/>
                </a:solidFill>
              </a:rPr>
              <a:t>  MRS   &lt;</a:t>
            </a:r>
            <a:r>
              <a:rPr lang="en-US" altLang="zh-CN" sz="1800" dirty="0" err="1">
                <a:solidFill>
                  <a:schemeClr val="tx1"/>
                </a:solidFill>
              </a:rPr>
              <a:t>Rn</a:t>
            </a:r>
            <a:r>
              <a:rPr lang="en-US" altLang="zh-CN" sz="1800" dirty="0">
                <a:solidFill>
                  <a:schemeClr val="tx1"/>
                </a:solidFill>
              </a:rPr>
              <a:t>&gt;,       &lt;</a:t>
            </a:r>
            <a:r>
              <a:rPr lang="en-US" altLang="zh-CN" sz="1800" dirty="0" err="1">
                <a:solidFill>
                  <a:schemeClr val="tx1"/>
                </a:solidFill>
              </a:rPr>
              <a:t>SReg</a:t>
            </a:r>
            <a:r>
              <a:rPr lang="en-US" altLang="zh-CN" sz="1800" dirty="0">
                <a:solidFill>
                  <a:schemeClr val="tx1"/>
                </a:solidFill>
              </a:rPr>
              <a:t>&gt;     ; </a:t>
            </a:r>
            <a:r>
              <a:rPr lang="zh-CN" altLang="en-US" sz="1800" dirty="0">
                <a:solidFill>
                  <a:schemeClr val="tx1"/>
                </a:solidFill>
              </a:rPr>
              <a:t>从特殊寄存器读出</a:t>
            </a:r>
            <a:endParaRPr lang="en-US" altLang="zh-CN" sz="1800" dirty="0">
              <a:solidFill>
                <a:schemeClr val="tx1"/>
              </a:solidFill>
            </a:endParaRPr>
          </a:p>
          <a:p>
            <a:pPr marL="0" indent="0" eaLnBrk="1" hangingPunct="1">
              <a:lnSpc>
                <a:spcPct val="100000"/>
              </a:lnSpc>
              <a:buFontTx/>
              <a:buNone/>
            </a:pPr>
            <a:r>
              <a:rPr lang="en-US" altLang="zh-CN" sz="1800" dirty="0">
                <a:solidFill>
                  <a:schemeClr val="tx1"/>
                </a:solidFill>
              </a:rPr>
              <a:t>  MSR   &lt;</a:t>
            </a:r>
            <a:r>
              <a:rPr lang="en-US" altLang="zh-CN" sz="1800" dirty="0" err="1">
                <a:solidFill>
                  <a:schemeClr val="tx1"/>
                </a:solidFill>
              </a:rPr>
              <a:t>SReg</a:t>
            </a:r>
            <a:r>
              <a:rPr lang="en-US" altLang="zh-CN" sz="1800" dirty="0">
                <a:solidFill>
                  <a:schemeClr val="tx1"/>
                </a:solidFill>
              </a:rPr>
              <a:t>&gt;,   &lt;</a:t>
            </a:r>
            <a:r>
              <a:rPr lang="en-US" altLang="zh-CN" sz="1800" dirty="0" err="1">
                <a:solidFill>
                  <a:schemeClr val="tx1"/>
                </a:solidFill>
              </a:rPr>
              <a:t>Rn</a:t>
            </a:r>
            <a:r>
              <a:rPr lang="en-US" altLang="zh-CN" sz="1800" dirty="0">
                <a:solidFill>
                  <a:schemeClr val="tx1"/>
                </a:solidFill>
              </a:rPr>
              <a:t>&gt;         ; </a:t>
            </a:r>
            <a:r>
              <a:rPr lang="zh-CN" altLang="en-US" sz="1800" dirty="0">
                <a:solidFill>
                  <a:schemeClr val="tx1"/>
                </a:solidFill>
              </a:rPr>
              <a:t>向特殊寄存器写入</a:t>
            </a:r>
            <a:endParaRPr lang="en-US" altLang="zh-CN" sz="1800" dirty="0">
              <a:solidFill>
                <a:schemeClr val="tx1"/>
              </a:solidFill>
            </a:endParaRPr>
          </a:p>
        </p:txBody>
      </p:sp>
      <p:sp>
        <p:nvSpPr>
          <p:cNvPr id="158723" name="Rectangle 3"/>
          <p:cNvSpPr>
            <a:spLocks noChangeArrowheads="1"/>
          </p:cNvSpPr>
          <p:nvPr/>
        </p:nvSpPr>
        <p:spPr bwMode="auto">
          <a:xfrm>
            <a:off x="1524000" y="3352800"/>
            <a:ext cx="3856038" cy="369888"/>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MRS</a:t>
            </a:r>
            <a:r>
              <a:rPr lang="zh-CN" altLang="en-US" b="1">
                <a:solidFill>
                  <a:schemeClr val="tx1"/>
                </a:solidFill>
                <a:ea typeface="宋体" pitchFamily="2" charset="-122"/>
              </a:rPr>
              <a:t>和</a:t>
            </a:r>
            <a:r>
              <a:rPr lang="en-US" altLang="zh-CN" b="1">
                <a:solidFill>
                  <a:schemeClr val="tx1"/>
                </a:solidFill>
                <a:ea typeface="宋体" pitchFamily="2" charset="-122"/>
              </a:rPr>
              <a:t>MER</a:t>
            </a:r>
            <a:r>
              <a:rPr lang="zh-CN" altLang="en-US" b="1">
                <a:ea typeface="宋体" pitchFamily="2" charset="-122"/>
              </a:rPr>
              <a:t>可以访问的</a:t>
            </a:r>
            <a:r>
              <a:rPr lang="zh-CN" altLang="en-US" b="1">
                <a:solidFill>
                  <a:schemeClr val="tx1"/>
                </a:solidFill>
                <a:ea typeface="宋体" pitchFamily="2" charset="-122"/>
              </a:rPr>
              <a:t>特殊寄存器名</a:t>
            </a:r>
            <a:endParaRPr lang="en-US" altLang="zh-CN" b="1">
              <a:solidFill>
                <a:schemeClr val="tx1"/>
              </a:solidFill>
              <a:ea typeface="宋体" pitchFamily="2" charset="-122"/>
            </a:endParaRPr>
          </a:p>
        </p:txBody>
      </p:sp>
      <p:graphicFrame>
        <p:nvGraphicFramePr>
          <p:cNvPr id="877595" name="Group 27"/>
          <p:cNvGraphicFramePr>
            <a:graphicFrameLocks noGrp="1"/>
          </p:cNvGraphicFramePr>
          <p:nvPr/>
        </p:nvGraphicFramePr>
        <p:xfrm>
          <a:off x="533400" y="3886200"/>
          <a:ext cx="8280400" cy="2520952"/>
        </p:xfrm>
        <a:graphic>
          <a:graphicData uri="http://schemas.openxmlformats.org/drawingml/2006/table">
            <a:tbl>
              <a:tblPr/>
              <a:tblGrid>
                <a:gridCol w="2519363">
                  <a:extLst>
                    <a:ext uri="{9D8B030D-6E8A-4147-A177-3AD203B41FA5}">
                      <a16:colId xmlns:a16="http://schemas.microsoft.com/office/drawing/2014/main" val="20000"/>
                    </a:ext>
                  </a:extLst>
                </a:gridCol>
                <a:gridCol w="5761037">
                  <a:extLst>
                    <a:ext uri="{9D8B030D-6E8A-4147-A177-3AD203B41FA5}">
                      <a16:colId xmlns:a16="http://schemas.microsoft.com/office/drawing/2014/main" val="20001"/>
                    </a:ext>
                  </a:extLst>
                </a:gridCol>
              </a:tblGrid>
              <a:tr h="4206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符号</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描述</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0"/>
                  </a:ext>
                </a:extLst>
              </a:tr>
              <a:tr h="4206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IPSR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中断状态寄存器</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1"/>
                  </a:ext>
                </a:extLst>
              </a:tr>
              <a:tr h="4206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EPSR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执行状态寄存器</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2"/>
                  </a:ext>
                </a:extLst>
              </a:tr>
              <a:tr h="419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APSR</a:t>
                      </a:r>
                      <a:r>
                        <a:rPr kumimoji="0" lang="en-US" altLang="zh-CN" sz="1800" b="0" i="0" u="none" strike="noStrike" cap="none" normalizeH="0" baseline="30000" dirty="0">
                          <a:ln>
                            <a:noFill/>
                          </a:ln>
                          <a:solidFill>
                            <a:srgbClr val="133984"/>
                          </a:solidFill>
                          <a:effectLst/>
                          <a:latin typeface="Arial" charset="0"/>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以前操作标志</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3"/>
                  </a:ext>
                </a:extLst>
              </a:tr>
              <a:tr h="419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IEPSR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IPSR</a:t>
                      </a:r>
                      <a:r>
                        <a:rPr kumimoji="0" lang="zh-CN" altLang="en-US" sz="1800" b="0" i="0" u="none" strike="noStrike" cap="none" normalizeH="0" baseline="0" dirty="0">
                          <a:ln>
                            <a:noFill/>
                          </a:ln>
                          <a:solidFill>
                            <a:srgbClr val="133984"/>
                          </a:solidFill>
                          <a:effectLst/>
                          <a:latin typeface="Arial" charset="0"/>
                          <a:ea typeface="黑体" pitchFamily="2" charset="-122"/>
                        </a:rPr>
                        <a:t>和</a:t>
                      </a:r>
                      <a:r>
                        <a:rPr kumimoji="0" lang="en-US" altLang="zh-CN" sz="1800" b="0" i="0" u="none" strike="noStrike" cap="none" normalizeH="0" baseline="0" dirty="0">
                          <a:ln>
                            <a:noFill/>
                          </a:ln>
                          <a:solidFill>
                            <a:srgbClr val="133984"/>
                          </a:solidFill>
                          <a:effectLst/>
                          <a:latin typeface="Arial" charset="0"/>
                          <a:ea typeface="黑体" pitchFamily="2" charset="-122"/>
                        </a:rPr>
                        <a:t>EPSR</a:t>
                      </a:r>
                      <a:r>
                        <a:rPr kumimoji="0" lang="zh-CN" altLang="en-US" sz="1800" b="0" i="0" u="none" strike="noStrike" cap="none" normalizeH="0" baseline="0" dirty="0">
                          <a:ln>
                            <a:noFill/>
                          </a:ln>
                          <a:solidFill>
                            <a:srgbClr val="133984"/>
                          </a:solidFill>
                          <a:effectLst/>
                          <a:latin typeface="Arial" charset="0"/>
                          <a:ea typeface="黑体" pitchFamily="2" charset="-122"/>
                        </a:rPr>
                        <a:t>组合</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4"/>
                  </a:ext>
                </a:extLst>
              </a:tr>
              <a:tr h="4206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IAPSR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IPSR</a:t>
                      </a:r>
                      <a:r>
                        <a:rPr kumimoji="0" lang="zh-CN" altLang="en-US" sz="1800" b="0" i="0" u="none" strike="noStrike" cap="none" normalizeH="0" baseline="0" dirty="0">
                          <a:ln>
                            <a:noFill/>
                          </a:ln>
                          <a:solidFill>
                            <a:srgbClr val="133984"/>
                          </a:solidFill>
                          <a:effectLst/>
                          <a:latin typeface="Arial" charset="0"/>
                          <a:ea typeface="黑体" pitchFamily="2" charset="-122"/>
                        </a:rPr>
                        <a:t>和</a:t>
                      </a:r>
                      <a:r>
                        <a:rPr kumimoji="0" lang="en-US" altLang="zh-CN" sz="1800" b="0" i="0" u="none" strike="noStrike" cap="none" normalizeH="0" baseline="0" dirty="0">
                          <a:ln>
                            <a:noFill/>
                          </a:ln>
                          <a:solidFill>
                            <a:srgbClr val="133984"/>
                          </a:solidFill>
                          <a:effectLst/>
                          <a:latin typeface="Arial" charset="0"/>
                          <a:ea typeface="黑体" pitchFamily="2" charset="-122"/>
                        </a:rPr>
                        <a:t>APSR</a:t>
                      </a:r>
                      <a:r>
                        <a:rPr kumimoji="0" lang="zh-CN" altLang="en-US" sz="1800" b="0" i="0" u="none" strike="noStrike" cap="none" normalizeH="0" baseline="0" dirty="0">
                          <a:ln>
                            <a:noFill/>
                          </a:ln>
                          <a:solidFill>
                            <a:srgbClr val="133984"/>
                          </a:solidFill>
                          <a:effectLst/>
                          <a:latin typeface="Arial" charset="0"/>
                          <a:ea typeface="黑体" pitchFamily="2" charset="-122"/>
                        </a:rPr>
                        <a:t>组合</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5"/>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9510721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2"/>
          <p:cNvSpPr>
            <a:spLocks noGrp="1" noChangeAspect="1" noChangeArrowheads="1"/>
          </p:cNvSpPr>
          <p:nvPr>
            <p:ph type="body" idx="1"/>
          </p:nvPr>
        </p:nvSpPr>
        <p:spPr>
          <a:xfrm>
            <a:off x="468313" y="5334000"/>
            <a:ext cx="8229600" cy="1152525"/>
          </a:xfrm>
        </p:spPr>
        <p:txBody>
          <a:bodyPr/>
          <a:lstStyle/>
          <a:p>
            <a:pPr marL="0" indent="0" eaLnBrk="1" hangingPunct="1">
              <a:spcBef>
                <a:spcPct val="50000"/>
              </a:spcBef>
              <a:buFontTx/>
              <a:buNone/>
            </a:pPr>
            <a:r>
              <a:rPr lang="en-US" altLang="zh-CN" sz="2000" b="1">
                <a:solidFill>
                  <a:srgbClr val="6E1C7C"/>
                </a:solidFill>
              </a:rPr>
              <a:t>           Example:</a:t>
            </a:r>
          </a:p>
          <a:p>
            <a:pPr marL="0" indent="0" eaLnBrk="1" hangingPunct="1">
              <a:spcBef>
                <a:spcPct val="50000"/>
              </a:spcBef>
              <a:buFontTx/>
              <a:buNone/>
            </a:pPr>
            <a:r>
              <a:rPr lang="en-US" altLang="zh-CN" sz="1800">
                <a:solidFill>
                  <a:schemeClr val="tx1"/>
                </a:solidFill>
              </a:rPr>
              <a:t>  LDR   R0,      =0x20008000    ; </a:t>
            </a:r>
            <a:r>
              <a:rPr lang="zh-CN" altLang="en-US" sz="1800">
                <a:solidFill>
                  <a:schemeClr val="tx1"/>
                </a:solidFill>
              </a:rPr>
              <a:t>为程序堆栈指针赋新值</a:t>
            </a:r>
            <a:r>
              <a:rPr lang="en-US" altLang="zh-CN" sz="1800">
                <a:solidFill>
                  <a:schemeClr val="tx1"/>
                </a:solidFill>
              </a:rPr>
              <a:t>(PSP)</a:t>
            </a:r>
          </a:p>
          <a:p>
            <a:pPr marL="0" indent="0" eaLnBrk="1" hangingPunct="1">
              <a:buFontTx/>
              <a:buNone/>
            </a:pPr>
            <a:r>
              <a:rPr lang="en-US" altLang="zh-CN" sz="1800">
                <a:solidFill>
                  <a:schemeClr val="tx1"/>
                </a:solidFill>
              </a:rPr>
              <a:t>  MSR   PSP,   R0</a:t>
            </a:r>
          </a:p>
        </p:txBody>
      </p:sp>
      <p:graphicFrame>
        <p:nvGraphicFramePr>
          <p:cNvPr id="878629" name="Group 37"/>
          <p:cNvGraphicFramePr>
            <a:graphicFrameLocks noGrp="1"/>
          </p:cNvGraphicFramePr>
          <p:nvPr/>
        </p:nvGraphicFramePr>
        <p:xfrm>
          <a:off x="468313" y="1524000"/>
          <a:ext cx="8280400" cy="3810002"/>
        </p:xfrm>
        <a:graphic>
          <a:graphicData uri="http://schemas.openxmlformats.org/drawingml/2006/table">
            <a:tbl>
              <a:tblPr/>
              <a:tblGrid>
                <a:gridCol w="2033587">
                  <a:extLst>
                    <a:ext uri="{9D8B030D-6E8A-4147-A177-3AD203B41FA5}">
                      <a16:colId xmlns:a16="http://schemas.microsoft.com/office/drawing/2014/main" val="20000"/>
                    </a:ext>
                  </a:extLst>
                </a:gridCol>
                <a:gridCol w="6246813">
                  <a:extLst>
                    <a:ext uri="{9D8B030D-6E8A-4147-A177-3AD203B41FA5}">
                      <a16:colId xmlns:a16="http://schemas.microsoft.com/office/drawing/2014/main" val="20001"/>
                    </a:ext>
                  </a:extLst>
                </a:gridCol>
              </a:tblGrid>
              <a:tr h="3921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EAPSR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EPSR</a:t>
                      </a:r>
                      <a:r>
                        <a:rPr kumimoji="0" lang="zh-CN" altLang="en-US" sz="1600" b="0" i="0" u="none" strike="noStrike" cap="none" normalizeH="0" baseline="0" dirty="0">
                          <a:ln>
                            <a:noFill/>
                          </a:ln>
                          <a:solidFill>
                            <a:srgbClr val="133984"/>
                          </a:solidFill>
                          <a:effectLst/>
                          <a:latin typeface="Arial" charset="0"/>
                          <a:ea typeface="黑体" pitchFamily="2" charset="-122"/>
                        </a:rPr>
                        <a:t>和</a:t>
                      </a:r>
                      <a:r>
                        <a:rPr kumimoji="0" lang="en-US" altLang="zh-CN" sz="1600" b="0" i="0" u="none" strike="noStrike" cap="none" normalizeH="0" baseline="0" dirty="0">
                          <a:ln>
                            <a:noFill/>
                          </a:ln>
                          <a:solidFill>
                            <a:srgbClr val="133984"/>
                          </a:solidFill>
                          <a:effectLst/>
                          <a:latin typeface="Arial" charset="0"/>
                          <a:ea typeface="黑体" pitchFamily="2" charset="-122"/>
                        </a:rPr>
                        <a:t>APSR</a:t>
                      </a:r>
                      <a:r>
                        <a:rPr kumimoji="0" lang="zh-CN" altLang="en-US" sz="1600" b="0" i="0" u="none" strike="noStrike" cap="none" normalizeH="0" baseline="0" dirty="0">
                          <a:ln>
                            <a:noFill/>
                          </a:ln>
                          <a:solidFill>
                            <a:srgbClr val="133984"/>
                          </a:solidFill>
                          <a:effectLst/>
                          <a:latin typeface="Arial" charset="0"/>
                          <a:ea typeface="黑体" pitchFamily="2" charset="-122"/>
                        </a:rPr>
                        <a:t>组合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0"/>
                  </a:ext>
                </a:extLst>
              </a:tr>
              <a:tr h="3905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PSR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EPSR</a:t>
                      </a:r>
                      <a:r>
                        <a:rPr kumimoji="0" lang="zh-CN" altLang="en-US" sz="1600" b="0" i="0" u="none" strike="noStrike" cap="none" normalizeH="0" baseline="0" dirty="0">
                          <a:ln>
                            <a:noFill/>
                          </a:ln>
                          <a:solidFill>
                            <a:srgbClr val="133984"/>
                          </a:solidFill>
                          <a:effectLst/>
                          <a:latin typeface="Arial" charset="0"/>
                          <a:ea typeface="黑体" pitchFamily="2" charset="-122"/>
                        </a:rPr>
                        <a:t>、</a:t>
                      </a:r>
                      <a:r>
                        <a:rPr kumimoji="0" lang="en-US" altLang="zh-CN" sz="1600" b="0" i="0" u="none" strike="noStrike" cap="none" normalizeH="0" baseline="0" dirty="0">
                          <a:ln>
                            <a:noFill/>
                          </a:ln>
                          <a:solidFill>
                            <a:srgbClr val="133984"/>
                          </a:solidFill>
                          <a:effectLst/>
                          <a:latin typeface="Arial" charset="0"/>
                          <a:ea typeface="黑体" pitchFamily="2" charset="-122"/>
                        </a:rPr>
                        <a:t>IPSR</a:t>
                      </a:r>
                      <a:r>
                        <a:rPr kumimoji="0" lang="zh-CN" altLang="en-US" sz="1600" b="0" i="0" u="none" strike="noStrike" cap="none" normalizeH="0" baseline="0" dirty="0">
                          <a:ln>
                            <a:noFill/>
                          </a:ln>
                          <a:solidFill>
                            <a:srgbClr val="133984"/>
                          </a:solidFill>
                          <a:effectLst/>
                          <a:latin typeface="Arial" charset="0"/>
                          <a:ea typeface="黑体" pitchFamily="2" charset="-122"/>
                        </a:rPr>
                        <a:t>和</a:t>
                      </a:r>
                      <a:r>
                        <a:rPr kumimoji="0" lang="en-US" altLang="zh-CN" sz="1600" b="0" i="0" u="none" strike="noStrike" cap="none" normalizeH="0" baseline="0" dirty="0">
                          <a:ln>
                            <a:noFill/>
                          </a:ln>
                          <a:solidFill>
                            <a:srgbClr val="133984"/>
                          </a:solidFill>
                          <a:effectLst/>
                          <a:latin typeface="Arial" charset="0"/>
                          <a:ea typeface="黑体" pitchFamily="2" charset="-122"/>
                        </a:rPr>
                        <a:t>APSR</a:t>
                      </a:r>
                      <a:r>
                        <a:rPr kumimoji="0" lang="zh-CN" altLang="en-US" sz="1600" b="0" i="0" u="none" strike="noStrike" cap="none" normalizeH="0" baseline="0" dirty="0">
                          <a:ln>
                            <a:noFill/>
                          </a:ln>
                          <a:solidFill>
                            <a:srgbClr val="133984"/>
                          </a:solidFill>
                          <a:effectLst/>
                          <a:latin typeface="Arial" charset="0"/>
                          <a:ea typeface="黑体" pitchFamily="2" charset="-122"/>
                        </a:rPr>
                        <a:t>组合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1"/>
                  </a:ext>
                </a:extLst>
              </a:tr>
              <a:tr h="3921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MSP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主堆栈指针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2"/>
                  </a:ext>
                </a:extLst>
              </a:tr>
              <a:tr h="3937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PSP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进程堆栈指针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3"/>
                  </a:ext>
                </a:extLst>
              </a:tr>
              <a:tr h="3889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PRIMASK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正常的异常屏蔽寄存器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4"/>
                  </a:ext>
                </a:extLst>
              </a:tr>
              <a:tr h="3937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BASEPRI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正常的异常优先级屏蔽寄存器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5"/>
                  </a:ext>
                </a:extLst>
              </a:tr>
              <a:tr h="6762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BASEPRI_MAX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kumimoji="0" lang="zh-CN" altLang="en-US" sz="1600" b="0" i="0" u="none" strike="noStrike" cap="none" normalizeH="0" baseline="0" dirty="0">
                          <a:ln>
                            <a:noFill/>
                          </a:ln>
                          <a:solidFill>
                            <a:srgbClr val="133984"/>
                          </a:solidFill>
                          <a:effectLst/>
                          <a:latin typeface="Arial" charset="0"/>
                          <a:ea typeface="黑体" pitchFamily="2" charset="-122"/>
                        </a:rPr>
                        <a:t>带条件写的正常的异常优先级屏蔽寄存器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新的优先级必须高于旧的优先级</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6"/>
                  </a:ext>
                </a:extLst>
              </a:tr>
              <a:tr h="3905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FAULTMASK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错误异常屏蔽寄存器</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同时屏蔽正常的中断</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7"/>
                  </a:ext>
                </a:extLst>
              </a:tr>
              <a:tr h="3921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控制寄存器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8"/>
                  </a:ext>
                </a:extLst>
              </a:tr>
            </a:tbl>
          </a:graphicData>
        </a:graphic>
      </p:graphicFrame>
      <p:sp>
        <p:nvSpPr>
          <p:cNvPr id="159779" name="Rectangle 35"/>
          <p:cNvSpPr>
            <a:spLocks noChangeArrowheads="1"/>
          </p:cNvSpPr>
          <p:nvPr/>
        </p:nvSpPr>
        <p:spPr bwMode="auto">
          <a:xfrm>
            <a:off x="381000" y="990600"/>
            <a:ext cx="598488" cy="400050"/>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a:t>
            </a:r>
            <a:r>
              <a:rPr lang="zh-CN" altLang="en-US" sz="2000">
                <a:solidFill>
                  <a:schemeClr val="tx1"/>
                </a:solidFill>
                <a:ea typeface="宋体" pitchFamily="2" charset="-122"/>
              </a:rPr>
              <a:t>续</a:t>
            </a:r>
            <a:r>
              <a:rPr lang="en-US" altLang="zh-CN" sz="2000">
                <a:solidFill>
                  <a:schemeClr val="tx1"/>
                </a:solidFill>
                <a:ea typeface="宋体" pitchFamily="2" charset="-122"/>
              </a:rPr>
              <a:t>)</a:t>
            </a:r>
          </a:p>
        </p:txBody>
      </p:sp>
      <p:pic>
        <p:nvPicPr>
          <p:cNvPr id="159780" name="Picture 36" descr="dglxasset[2]"/>
          <p:cNvPicPr>
            <a:picLocks noChangeAspect="1" noChangeArrowheads="1"/>
          </p:cNvPicPr>
          <p:nvPr/>
        </p:nvPicPr>
        <p:blipFill>
          <a:blip r:embed="rId3" cstate="print"/>
          <a:srcRect/>
          <a:stretch>
            <a:fillRect/>
          </a:stretch>
        </p:blipFill>
        <p:spPr bwMode="auto">
          <a:xfrm>
            <a:off x="609600" y="5334000"/>
            <a:ext cx="609600" cy="539750"/>
          </a:xfrm>
          <a:prstGeom prst="rect">
            <a:avLst/>
          </a:prstGeom>
          <a:noFill/>
          <a:ln w="9525">
            <a:noFill/>
            <a:miter lim="800000"/>
            <a:headEnd/>
            <a:tailEnd/>
          </a:ln>
        </p:spPr>
      </p:pic>
      <p:sp>
        <p:nvSpPr>
          <p:cNvPr id="6"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6799505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body" idx="1"/>
          </p:nvPr>
        </p:nvSpPr>
        <p:spPr>
          <a:xfrm>
            <a:off x="609600" y="1066800"/>
            <a:ext cx="8077200" cy="5181600"/>
          </a:xfrm>
        </p:spPr>
        <p:txBody>
          <a:bodyPr/>
          <a:lstStyle/>
          <a:p>
            <a:pPr marL="0" indent="0" eaLnBrk="1" hangingPunct="1">
              <a:spcBef>
                <a:spcPct val="100000"/>
              </a:spcBef>
              <a:buFontTx/>
              <a:buNone/>
            </a:pPr>
            <a:r>
              <a:rPr lang="en-US" altLang="zh-CN" sz="2400" b="1" dirty="0"/>
              <a:t>8.7.4.2 IF-THEN</a:t>
            </a:r>
          </a:p>
          <a:p>
            <a:pPr marL="0" indent="0" eaLnBrk="1" hangingPunct="1">
              <a:spcBef>
                <a:spcPct val="100000"/>
              </a:spcBef>
              <a:buFontTx/>
              <a:buNone/>
            </a:pPr>
            <a:r>
              <a:rPr lang="en-US" altLang="zh-CN" sz="2000" b="1" i="1" dirty="0">
                <a:solidFill>
                  <a:srgbClr val="FF3300"/>
                </a:solidFill>
              </a:rPr>
              <a:t>IF-THEN </a:t>
            </a:r>
            <a:r>
              <a:rPr lang="en-US" altLang="zh-CN" sz="2000" dirty="0"/>
              <a:t>(IT) </a:t>
            </a:r>
            <a:r>
              <a:rPr lang="zh-CN" altLang="en-US" sz="2000" dirty="0"/>
              <a:t>指令最多允许条件执行</a:t>
            </a:r>
            <a:r>
              <a:rPr lang="en-US" altLang="zh-CN" sz="2000" dirty="0"/>
              <a:t>4</a:t>
            </a:r>
            <a:r>
              <a:rPr lang="zh-CN" altLang="en-US" sz="2000" dirty="0"/>
              <a:t>条指令</a:t>
            </a:r>
            <a:r>
              <a:rPr lang="en-US" altLang="zh-CN" sz="2000" dirty="0"/>
              <a:t>(</a:t>
            </a:r>
            <a:r>
              <a:rPr lang="zh-CN" altLang="en-US" sz="2000" dirty="0"/>
              <a:t>称作一个</a:t>
            </a:r>
            <a:r>
              <a:rPr lang="en-US" altLang="zh-CN" sz="2000" i="1" dirty="0"/>
              <a:t>IT </a:t>
            </a:r>
            <a:r>
              <a:rPr lang="zh-CN" altLang="en-US" sz="2000" i="1" dirty="0"/>
              <a:t>块</a:t>
            </a:r>
            <a:r>
              <a:rPr lang="en-US" altLang="zh-CN" sz="2000" dirty="0"/>
              <a:t>)</a:t>
            </a:r>
          </a:p>
          <a:p>
            <a:pPr marL="0" indent="0" eaLnBrk="1" hangingPunct="1">
              <a:spcBef>
                <a:spcPct val="100000"/>
              </a:spcBef>
              <a:buFontTx/>
              <a:buNone/>
            </a:pPr>
            <a:r>
              <a:rPr lang="zh-CN" altLang="en-US" sz="2000" dirty="0"/>
              <a:t>它们格式如下：</a:t>
            </a:r>
            <a:endParaRPr lang="en-US" altLang="zh-CN" sz="2000" dirty="0"/>
          </a:p>
          <a:p>
            <a:pPr marL="0" indent="0" eaLnBrk="1" hangingPunct="1">
              <a:spcBef>
                <a:spcPct val="100000"/>
              </a:spcBef>
              <a:buFontTx/>
              <a:buNone/>
            </a:pPr>
            <a:r>
              <a:rPr lang="en-US" altLang="zh-CN" sz="2000" dirty="0"/>
              <a:t>  </a:t>
            </a:r>
            <a:r>
              <a:rPr lang="en-US" altLang="zh-CN" sz="1800" dirty="0">
                <a:solidFill>
                  <a:schemeClr val="tx1"/>
                </a:solidFill>
              </a:rPr>
              <a:t>IT&lt;x&gt; &lt;</a:t>
            </a:r>
            <a:r>
              <a:rPr lang="en-US" altLang="zh-CN" sz="1800" dirty="0" err="1">
                <a:solidFill>
                  <a:schemeClr val="tx1"/>
                </a:solidFill>
              </a:rPr>
              <a:t>cond</a:t>
            </a:r>
            <a:r>
              <a:rPr lang="en-US" altLang="zh-CN" sz="1800" dirty="0">
                <a:solidFill>
                  <a:schemeClr val="tx1"/>
                </a:solidFill>
              </a:rPr>
              <a:t>&gt;</a:t>
            </a:r>
          </a:p>
          <a:p>
            <a:pPr marL="0" indent="0" eaLnBrk="1" hangingPunct="1">
              <a:spcBef>
                <a:spcPct val="100000"/>
              </a:spcBef>
              <a:buFontTx/>
              <a:buNone/>
            </a:pPr>
            <a:r>
              <a:rPr lang="en-US" altLang="zh-CN" sz="1800" dirty="0">
                <a:solidFill>
                  <a:schemeClr val="tx1"/>
                </a:solidFill>
              </a:rPr>
              <a:t>  IT&lt;x&gt;&lt;y&gt; &lt;</a:t>
            </a:r>
            <a:r>
              <a:rPr lang="en-US" altLang="zh-CN" sz="1800" dirty="0" err="1">
                <a:solidFill>
                  <a:schemeClr val="tx1"/>
                </a:solidFill>
              </a:rPr>
              <a:t>cond</a:t>
            </a:r>
            <a:r>
              <a:rPr lang="en-US" altLang="zh-CN" sz="1800" dirty="0">
                <a:solidFill>
                  <a:schemeClr val="tx1"/>
                </a:solidFill>
              </a:rPr>
              <a:t>&gt;</a:t>
            </a:r>
          </a:p>
          <a:p>
            <a:pPr marL="0" indent="0" eaLnBrk="1" hangingPunct="1">
              <a:spcBef>
                <a:spcPct val="100000"/>
              </a:spcBef>
              <a:buFontTx/>
              <a:buNone/>
            </a:pPr>
            <a:r>
              <a:rPr lang="en-US" altLang="zh-CN" sz="1800" dirty="0">
                <a:solidFill>
                  <a:schemeClr val="tx1"/>
                </a:solidFill>
              </a:rPr>
              <a:t>  IT&lt;x&gt;&lt;y&gt;&lt;z&gt; &lt;</a:t>
            </a:r>
            <a:r>
              <a:rPr lang="en-US" altLang="zh-CN" sz="1800" dirty="0" err="1">
                <a:solidFill>
                  <a:schemeClr val="tx1"/>
                </a:solidFill>
              </a:rPr>
              <a:t>cond</a:t>
            </a:r>
            <a:r>
              <a:rPr lang="en-US" altLang="zh-CN" sz="1800" dirty="0">
                <a:solidFill>
                  <a:schemeClr val="tx1"/>
                </a:solidFill>
              </a:rPr>
              <a:t>&gt;</a:t>
            </a:r>
            <a:endParaRPr lang="en-US" altLang="zh-CN" sz="2000" dirty="0"/>
          </a:p>
          <a:p>
            <a:pPr marL="0" indent="0" eaLnBrk="1" hangingPunct="1">
              <a:spcBef>
                <a:spcPct val="100000"/>
              </a:spcBef>
              <a:buFontTx/>
              <a:buNone/>
            </a:pPr>
            <a:r>
              <a:rPr lang="zh-CN" altLang="en-US" sz="2000" dirty="0"/>
              <a:t>其中</a:t>
            </a:r>
            <a:r>
              <a:rPr lang="en-US" altLang="zh-CN" sz="2000" dirty="0"/>
              <a:t> &lt;</a:t>
            </a:r>
            <a:r>
              <a:rPr lang="en-US" altLang="zh-CN" sz="2000" i="1" dirty="0"/>
              <a:t>x </a:t>
            </a:r>
            <a:r>
              <a:rPr lang="en-US" altLang="zh-CN" sz="2000" dirty="0"/>
              <a:t>&gt;, &lt;</a:t>
            </a:r>
            <a:r>
              <a:rPr lang="en-US" altLang="zh-CN" sz="2000" i="1" dirty="0"/>
              <a:t>y </a:t>
            </a:r>
            <a:r>
              <a:rPr lang="en-US" altLang="zh-CN" sz="2000" dirty="0"/>
              <a:t>&gt;, &lt;</a:t>
            </a:r>
            <a:r>
              <a:rPr lang="en-US" altLang="zh-CN" sz="2000" i="1" dirty="0"/>
              <a:t>z </a:t>
            </a:r>
            <a:r>
              <a:rPr lang="en-US" altLang="zh-CN" sz="2000" dirty="0"/>
              <a:t>&gt; </a:t>
            </a:r>
            <a:r>
              <a:rPr lang="zh-CN" altLang="en-US" sz="2000" dirty="0"/>
              <a:t>的取值可以是</a:t>
            </a:r>
            <a:r>
              <a:rPr lang="en-US" altLang="zh-CN" sz="2000" i="1" dirty="0"/>
              <a:t>T </a:t>
            </a:r>
            <a:r>
              <a:rPr lang="en-US" altLang="zh-CN" sz="2000" dirty="0"/>
              <a:t>(THEN) </a:t>
            </a:r>
            <a:r>
              <a:rPr lang="zh-CN" altLang="en-US" sz="2000" dirty="0"/>
              <a:t>或</a:t>
            </a:r>
            <a:r>
              <a:rPr lang="en-US" altLang="zh-CN" sz="2000" i="1" dirty="0"/>
              <a:t>E </a:t>
            </a:r>
            <a:r>
              <a:rPr lang="en-US" altLang="zh-CN" sz="2000" dirty="0"/>
              <a:t>(ELSE).</a:t>
            </a: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4284403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xfrm>
            <a:off x="457200" y="914400"/>
            <a:ext cx="4495800" cy="2879725"/>
          </a:xfrm>
        </p:spPr>
        <p:txBody>
          <a:bodyPr/>
          <a:lstStyle/>
          <a:p>
            <a:pPr eaLnBrk="1" hangingPunct="1">
              <a:spcBef>
                <a:spcPct val="50000"/>
              </a:spcBef>
              <a:buFontTx/>
              <a:buNone/>
            </a:pPr>
            <a:r>
              <a:rPr lang="zh-CN" altLang="en-US" sz="2000"/>
              <a:t>一个</a:t>
            </a:r>
            <a:r>
              <a:rPr lang="en-US" altLang="zh-CN" sz="2000"/>
              <a:t> C </a:t>
            </a:r>
            <a:r>
              <a:rPr lang="zh-CN" altLang="en-US" sz="2000"/>
              <a:t>程序</a:t>
            </a:r>
            <a:r>
              <a:rPr lang="en-US" altLang="zh-CN" sz="2000"/>
              <a:t>:</a:t>
            </a:r>
          </a:p>
          <a:p>
            <a:pPr eaLnBrk="1" hangingPunct="1">
              <a:spcBef>
                <a:spcPct val="50000"/>
              </a:spcBef>
              <a:buFontTx/>
              <a:buNone/>
            </a:pPr>
            <a:r>
              <a:rPr lang="en-US" altLang="zh-CN" sz="1800">
                <a:solidFill>
                  <a:schemeClr val="tx1"/>
                </a:solidFill>
              </a:rPr>
              <a:t>if (R0 == R1) {</a:t>
            </a:r>
          </a:p>
          <a:p>
            <a:pPr eaLnBrk="1" hangingPunct="1">
              <a:buFontTx/>
              <a:buNone/>
            </a:pPr>
            <a:r>
              <a:rPr lang="en-US" altLang="zh-CN" sz="1800">
                <a:solidFill>
                  <a:schemeClr val="tx1"/>
                </a:solidFill>
              </a:rPr>
              <a:t>    R3 = R4 + R5</a:t>
            </a:r>
          </a:p>
          <a:p>
            <a:pPr eaLnBrk="1" hangingPunct="1">
              <a:buFontTx/>
              <a:buNone/>
            </a:pPr>
            <a:r>
              <a:rPr lang="en-US" altLang="zh-CN" sz="1800">
                <a:solidFill>
                  <a:schemeClr val="tx1"/>
                </a:solidFill>
              </a:rPr>
              <a:t>    R3 = R3 / 2</a:t>
            </a:r>
          </a:p>
          <a:p>
            <a:pPr eaLnBrk="1" hangingPunct="1">
              <a:buFontTx/>
              <a:buNone/>
            </a:pPr>
            <a:r>
              <a:rPr lang="en-US" altLang="zh-CN" sz="1800">
                <a:solidFill>
                  <a:schemeClr val="tx1"/>
                </a:solidFill>
              </a:rPr>
              <a:t>  } else {</a:t>
            </a:r>
          </a:p>
          <a:p>
            <a:pPr eaLnBrk="1" hangingPunct="1">
              <a:buFontTx/>
              <a:buNone/>
            </a:pPr>
            <a:r>
              <a:rPr lang="en-US" altLang="zh-CN" sz="1800">
                <a:solidFill>
                  <a:schemeClr val="tx1"/>
                </a:solidFill>
              </a:rPr>
              <a:t>    R3 = R6 + R7</a:t>
            </a:r>
          </a:p>
          <a:p>
            <a:pPr eaLnBrk="1" hangingPunct="1">
              <a:buFontTx/>
              <a:buNone/>
            </a:pPr>
            <a:r>
              <a:rPr lang="en-US" altLang="zh-CN" sz="1800">
                <a:solidFill>
                  <a:schemeClr val="tx1"/>
                </a:solidFill>
              </a:rPr>
              <a:t>    R3 = R3 / 2</a:t>
            </a:r>
          </a:p>
          <a:p>
            <a:pPr eaLnBrk="1" hangingPunct="1">
              <a:buFontTx/>
              <a:buNone/>
            </a:pPr>
            <a:r>
              <a:rPr lang="en-US" altLang="zh-CN" sz="1800">
                <a:solidFill>
                  <a:schemeClr val="tx1"/>
                </a:solidFill>
              </a:rPr>
              <a:t>  }</a:t>
            </a:r>
          </a:p>
        </p:txBody>
      </p:sp>
      <p:sp>
        <p:nvSpPr>
          <p:cNvPr id="880643" name="Rectangle 3"/>
          <p:cNvSpPr>
            <a:spLocks noChangeArrowheads="1"/>
          </p:cNvSpPr>
          <p:nvPr/>
        </p:nvSpPr>
        <p:spPr bwMode="auto">
          <a:xfrm>
            <a:off x="2362200" y="3810000"/>
            <a:ext cx="6781800" cy="2744788"/>
          </a:xfrm>
          <a:prstGeom prst="rect">
            <a:avLst/>
          </a:prstGeom>
          <a:noFill/>
          <a:ln w="9525">
            <a:noFill/>
            <a:miter lim="800000"/>
            <a:headEnd/>
            <a:tailEnd/>
          </a:ln>
        </p:spPr>
        <p:txBody>
          <a:bodyPr/>
          <a:lstStyle/>
          <a:p>
            <a:pPr algn="l">
              <a:lnSpc>
                <a:spcPct val="110000"/>
              </a:lnSpc>
              <a:spcBef>
                <a:spcPct val="50000"/>
              </a:spcBef>
              <a:buSzPct val="120000"/>
            </a:pPr>
            <a:r>
              <a:rPr lang="zh-CN" altLang="en-US" sz="2000"/>
              <a:t>可以写成如下格式</a:t>
            </a:r>
            <a:r>
              <a:rPr lang="en-US" altLang="zh-CN" sz="2000"/>
              <a:t>:</a:t>
            </a:r>
          </a:p>
          <a:p>
            <a:pPr algn="l">
              <a:lnSpc>
                <a:spcPct val="110000"/>
              </a:lnSpc>
              <a:spcBef>
                <a:spcPct val="50000"/>
              </a:spcBef>
              <a:buSzPct val="120000"/>
            </a:pPr>
            <a:r>
              <a:rPr lang="en-US" altLang="zh-CN" sz="2000"/>
              <a:t>  </a:t>
            </a:r>
            <a:r>
              <a:rPr lang="en-US" altLang="zh-CN">
                <a:solidFill>
                  <a:schemeClr val="tx1"/>
                </a:solidFill>
              </a:rPr>
              <a:t>CMP      R0,  R1       ; </a:t>
            </a:r>
            <a:r>
              <a:rPr lang="zh-CN" altLang="en-US">
                <a:solidFill>
                  <a:schemeClr val="tx1"/>
                </a:solidFill>
              </a:rPr>
              <a:t>比较</a:t>
            </a:r>
            <a:r>
              <a:rPr lang="en-US" altLang="zh-CN">
                <a:solidFill>
                  <a:schemeClr val="tx1"/>
                </a:solidFill>
              </a:rPr>
              <a:t>R0 </a:t>
            </a:r>
            <a:r>
              <a:rPr lang="zh-CN" altLang="en-US">
                <a:solidFill>
                  <a:schemeClr val="tx1"/>
                </a:solidFill>
              </a:rPr>
              <a:t>和</a:t>
            </a:r>
            <a:r>
              <a:rPr lang="en-US" altLang="zh-CN">
                <a:solidFill>
                  <a:schemeClr val="tx1"/>
                </a:solidFill>
              </a:rPr>
              <a:t> R1 </a:t>
            </a:r>
          </a:p>
          <a:p>
            <a:pPr algn="l">
              <a:lnSpc>
                <a:spcPct val="110000"/>
              </a:lnSpc>
              <a:spcBef>
                <a:spcPct val="20000"/>
              </a:spcBef>
              <a:buSzPct val="120000"/>
            </a:pPr>
            <a:r>
              <a:rPr lang="en-US" altLang="zh-CN">
                <a:solidFill>
                  <a:schemeClr val="tx1"/>
                </a:solidFill>
              </a:rPr>
              <a:t>  ITTEE    EQ              ; </a:t>
            </a:r>
            <a:r>
              <a:rPr lang="zh-CN" altLang="en-US">
                <a:solidFill>
                  <a:schemeClr val="tx1"/>
                </a:solidFill>
              </a:rPr>
              <a:t>如果</a:t>
            </a:r>
            <a:r>
              <a:rPr lang="en-US" altLang="zh-CN">
                <a:solidFill>
                  <a:schemeClr val="tx1"/>
                </a:solidFill>
              </a:rPr>
              <a:t>R0 </a:t>
            </a:r>
            <a:r>
              <a:rPr lang="zh-CN" altLang="en-US">
                <a:solidFill>
                  <a:schemeClr val="tx1"/>
                </a:solidFill>
              </a:rPr>
              <a:t>等于</a:t>
            </a:r>
            <a:r>
              <a:rPr lang="en-US" altLang="zh-CN">
                <a:solidFill>
                  <a:schemeClr val="tx1"/>
                </a:solidFill>
              </a:rPr>
              <a:t>R1, Then-Then-Else-Else</a:t>
            </a:r>
          </a:p>
          <a:p>
            <a:pPr algn="l">
              <a:lnSpc>
                <a:spcPct val="110000"/>
              </a:lnSpc>
              <a:spcBef>
                <a:spcPct val="20000"/>
              </a:spcBef>
              <a:buSzPct val="120000"/>
            </a:pPr>
            <a:r>
              <a:rPr lang="en-US" altLang="zh-CN">
                <a:solidFill>
                  <a:schemeClr val="tx1"/>
                </a:solidFill>
              </a:rPr>
              <a:t>  ADDEQ  R3, R4, R5 ;</a:t>
            </a:r>
            <a:r>
              <a:rPr lang="zh-CN" altLang="en-US">
                <a:solidFill>
                  <a:schemeClr val="tx1"/>
                </a:solidFill>
              </a:rPr>
              <a:t>如果相等则相加</a:t>
            </a:r>
            <a:endParaRPr lang="en-US" altLang="zh-CN">
              <a:solidFill>
                <a:schemeClr val="tx1"/>
              </a:solidFill>
            </a:endParaRPr>
          </a:p>
          <a:p>
            <a:pPr algn="l">
              <a:lnSpc>
                <a:spcPct val="110000"/>
              </a:lnSpc>
              <a:spcBef>
                <a:spcPct val="20000"/>
              </a:spcBef>
              <a:buSzPct val="120000"/>
            </a:pPr>
            <a:r>
              <a:rPr lang="en-US" altLang="zh-CN">
                <a:solidFill>
                  <a:schemeClr val="tx1"/>
                </a:solidFill>
              </a:rPr>
              <a:t>  ASREQ  R3, R3, #1  ; </a:t>
            </a:r>
            <a:r>
              <a:rPr lang="zh-CN" altLang="en-US">
                <a:solidFill>
                  <a:schemeClr val="tx1"/>
                </a:solidFill>
              </a:rPr>
              <a:t>如果相等则算术右移</a:t>
            </a:r>
            <a:endParaRPr lang="en-US" altLang="zh-CN">
              <a:solidFill>
                <a:schemeClr val="tx1"/>
              </a:solidFill>
            </a:endParaRPr>
          </a:p>
          <a:p>
            <a:pPr algn="l">
              <a:lnSpc>
                <a:spcPct val="110000"/>
              </a:lnSpc>
              <a:spcBef>
                <a:spcPct val="20000"/>
              </a:spcBef>
              <a:buSzPct val="120000"/>
            </a:pPr>
            <a:r>
              <a:rPr lang="en-US" altLang="zh-CN">
                <a:solidFill>
                  <a:schemeClr val="tx1"/>
                </a:solidFill>
              </a:rPr>
              <a:t>  ADDNE  R3, R6, R7  ; </a:t>
            </a:r>
            <a:r>
              <a:rPr lang="zh-CN" altLang="en-US">
                <a:solidFill>
                  <a:schemeClr val="tx1"/>
                </a:solidFill>
              </a:rPr>
              <a:t>不过不相等则相加</a:t>
            </a:r>
            <a:endParaRPr lang="en-US" altLang="zh-CN">
              <a:solidFill>
                <a:schemeClr val="tx1"/>
              </a:solidFill>
            </a:endParaRPr>
          </a:p>
          <a:p>
            <a:pPr algn="l">
              <a:lnSpc>
                <a:spcPct val="110000"/>
              </a:lnSpc>
              <a:spcBef>
                <a:spcPct val="20000"/>
              </a:spcBef>
              <a:buSzPct val="120000"/>
            </a:pPr>
            <a:r>
              <a:rPr lang="en-US" altLang="zh-CN">
                <a:solidFill>
                  <a:schemeClr val="tx1"/>
                </a:solidFill>
              </a:rPr>
              <a:t>  ASRNE  R3, R3, #1   ;</a:t>
            </a:r>
            <a:r>
              <a:rPr lang="zh-CN" altLang="en-US">
                <a:solidFill>
                  <a:schemeClr val="tx1"/>
                </a:solidFill>
              </a:rPr>
              <a:t>如果不相等则算术右移</a:t>
            </a:r>
            <a:endParaRPr lang="en-US" altLang="zh-CN">
              <a:solidFill>
                <a:schemeClr val="tx1"/>
              </a:solidFill>
            </a:endParaRPr>
          </a:p>
        </p:txBody>
      </p:sp>
      <p:sp>
        <p:nvSpPr>
          <p:cNvPr id="880645" name="AutoShape 5"/>
          <p:cNvSpPr>
            <a:spLocks noChangeArrowheads="1"/>
          </p:cNvSpPr>
          <p:nvPr/>
        </p:nvSpPr>
        <p:spPr bwMode="auto">
          <a:xfrm rot="5400000">
            <a:off x="3276600" y="2057400"/>
            <a:ext cx="15240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DDDDDD"/>
          </a:solidFill>
          <a:ln w="28575" algn="ctr">
            <a:solidFill>
              <a:srgbClr val="922706"/>
            </a:solidFill>
            <a:miter lim="800000"/>
            <a:headEnd/>
            <a:tailEnd/>
          </a:ln>
        </p:spPr>
        <p:txBody>
          <a:bodyPr wrap="none" lIns="90000" tIns="46800" rIns="90000" bIns="46800" anchor="ctr">
            <a:spAutoFit/>
          </a:bodyPr>
          <a:lstStyle/>
          <a:p>
            <a:endParaRPr lang="zh-CN" altLang="en-US"/>
          </a:p>
        </p:txBody>
      </p:sp>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471002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80645"/>
                                        </p:tgtEl>
                                        <p:attrNameLst>
                                          <p:attrName>style.visibility</p:attrName>
                                        </p:attrNameLst>
                                      </p:cBhvr>
                                      <p:to>
                                        <p:strVal val="visible"/>
                                      </p:to>
                                    </p:set>
                                    <p:animEffect transition="in" filter="box(in)">
                                      <p:cBhvr>
                                        <p:cTn id="7" dur="500"/>
                                        <p:tgtEl>
                                          <p:spTgt spid="8806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80643"/>
                                        </p:tgtEl>
                                        <p:attrNameLst>
                                          <p:attrName>style.visibility</p:attrName>
                                        </p:attrNameLst>
                                      </p:cBhvr>
                                      <p:to>
                                        <p:strVal val="visible"/>
                                      </p:to>
                                    </p:set>
                                    <p:anim calcmode="lin" valueType="num">
                                      <p:cBhvr additive="base">
                                        <p:cTn id="12" dur="500" fill="hold"/>
                                        <p:tgtEl>
                                          <p:spTgt spid="880643"/>
                                        </p:tgtEl>
                                        <p:attrNameLst>
                                          <p:attrName>ppt_x</p:attrName>
                                        </p:attrNameLst>
                                      </p:cBhvr>
                                      <p:tavLst>
                                        <p:tav tm="0">
                                          <p:val>
                                            <p:strVal val="#ppt_x"/>
                                          </p:val>
                                        </p:tav>
                                        <p:tav tm="100000">
                                          <p:val>
                                            <p:strVal val="#ppt_x"/>
                                          </p:val>
                                        </p:tav>
                                      </p:tavLst>
                                    </p:anim>
                                    <p:anim calcmode="lin" valueType="num">
                                      <p:cBhvr additive="base">
                                        <p:cTn id="13" dur="500" fill="hold"/>
                                        <p:tgtEl>
                                          <p:spTgt spid="880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3" grpId="0"/>
      <p:bldP spid="8806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457200" y="1219200"/>
            <a:ext cx="8229600" cy="5162550"/>
          </a:xfrm>
        </p:spPr>
        <p:txBody>
          <a:bodyPr/>
          <a:lstStyle/>
          <a:p>
            <a:pPr marL="268288" indent="-268288" eaLnBrk="1" hangingPunct="1">
              <a:lnSpc>
                <a:spcPct val="100000"/>
              </a:lnSpc>
              <a:spcBef>
                <a:spcPts val="1200"/>
              </a:spcBef>
              <a:buClr>
                <a:srgbClr val="0070C0"/>
              </a:buClr>
              <a:buSzPct val="80000"/>
              <a:buFont typeface="Wingdings" pitchFamily="2" charset="2"/>
              <a:buChar char="n"/>
            </a:pPr>
            <a:r>
              <a:rPr lang="en-US" altLang="zh-CN" sz="2400" dirty="0">
                <a:solidFill>
                  <a:srgbClr val="FF0066"/>
                </a:solidFill>
              </a:rPr>
              <a:t>32-bit</a:t>
            </a:r>
            <a:r>
              <a:rPr lang="zh-CN" altLang="en-US" sz="2400" dirty="0">
                <a:solidFill>
                  <a:srgbClr val="FF0066"/>
                </a:solidFill>
              </a:rPr>
              <a:t>微处理器</a:t>
            </a:r>
            <a:r>
              <a:rPr lang="zh-CN" altLang="en-US" sz="2400" dirty="0"/>
              <a:t>：</a:t>
            </a:r>
            <a:r>
              <a:rPr lang="en-US" altLang="zh-CN" sz="2400" dirty="0"/>
              <a:t> 32-bit </a:t>
            </a:r>
            <a:r>
              <a:rPr lang="zh-CN" altLang="en-US" sz="2400" dirty="0"/>
              <a:t>数据通路</a:t>
            </a:r>
            <a:r>
              <a:rPr lang="en-US" altLang="zh-CN" sz="2400" dirty="0"/>
              <a:t>, 32-bit </a:t>
            </a:r>
            <a:r>
              <a:rPr lang="zh-CN" altLang="en-US" sz="2400" dirty="0"/>
              <a:t>寄存器组</a:t>
            </a:r>
            <a:r>
              <a:rPr lang="en-US" altLang="zh-CN" sz="2400" dirty="0"/>
              <a:t>, 32-bit </a:t>
            </a:r>
            <a:r>
              <a:rPr lang="zh-CN" altLang="en-US" sz="2400" dirty="0"/>
              <a:t>存储器接口</a:t>
            </a:r>
            <a:endParaRPr lang="en-US" altLang="zh-CN" sz="2400" dirty="0"/>
          </a:p>
          <a:p>
            <a:pPr marL="268288" indent="-268288" eaLnBrk="1" hangingPunct="1">
              <a:lnSpc>
                <a:spcPct val="100000"/>
              </a:lnSpc>
              <a:spcBef>
                <a:spcPts val="1200"/>
              </a:spcBef>
              <a:buClr>
                <a:srgbClr val="0070C0"/>
              </a:buClr>
              <a:buSzPct val="80000"/>
              <a:buFont typeface="Wingdings" pitchFamily="2" charset="2"/>
              <a:buChar char="n"/>
            </a:pPr>
            <a:r>
              <a:rPr lang="zh-CN" altLang="en-US" sz="2400" dirty="0">
                <a:solidFill>
                  <a:srgbClr val="FF0066"/>
                </a:solidFill>
              </a:rPr>
              <a:t>哈佛架构</a:t>
            </a:r>
            <a:r>
              <a:rPr lang="zh-CN" altLang="en-US" sz="2400" dirty="0"/>
              <a:t>：独立的指令总线和数据总线，允许取指和数据访问并行进行；</a:t>
            </a:r>
            <a:r>
              <a:rPr lang="en-US" altLang="zh-CN" sz="2400" dirty="0"/>
              <a:t>3</a:t>
            </a:r>
            <a:r>
              <a:rPr lang="zh-CN" altLang="en-US" sz="2400" dirty="0"/>
              <a:t>级流水线：取指、译码、执行</a:t>
            </a:r>
            <a:endParaRPr lang="en-US" altLang="zh-CN" sz="2400" dirty="0"/>
          </a:p>
          <a:p>
            <a:pPr marL="268288" indent="-268288" eaLnBrk="1" hangingPunct="1">
              <a:lnSpc>
                <a:spcPct val="100000"/>
              </a:lnSpc>
              <a:spcBef>
                <a:spcPts val="1200"/>
              </a:spcBef>
              <a:buClr>
                <a:srgbClr val="0070C0"/>
              </a:buClr>
              <a:buSzPct val="80000"/>
              <a:buFont typeface="Wingdings" pitchFamily="2" charset="2"/>
              <a:buChar char="n"/>
            </a:pPr>
            <a:r>
              <a:rPr lang="en-US" altLang="zh-CN" sz="2400" dirty="0"/>
              <a:t>32</a:t>
            </a:r>
            <a:r>
              <a:rPr lang="zh-CN" altLang="en-US" sz="2400" dirty="0"/>
              <a:t>位单周期乘法，硬件除法</a:t>
            </a:r>
            <a:endParaRPr lang="en-US" altLang="zh-CN" sz="2400" dirty="0"/>
          </a:p>
          <a:p>
            <a:pPr marL="268288" indent="-268288" eaLnBrk="1" hangingPunct="1">
              <a:lnSpc>
                <a:spcPct val="100000"/>
              </a:lnSpc>
              <a:spcBef>
                <a:spcPts val="1200"/>
              </a:spcBef>
              <a:buClr>
                <a:srgbClr val="0070C0"/>
              </a:buClr>
              <a:buSzPct val="80000"/>
              <a:buFont typeface="Wingdings" pitchFamily="2" charset="2"/>
              <a:buChar char="n"/>
            </a:pPr>
            <a:r>
              <a:rPr lang="zh-CN" altLang="en-US" sz="2400" dirty="0"/>
              <a:t>寄存器：寄存器</a:t>
            </a:r>
            <a:r>
              <a:rPr lang="en-US" altLang="zh-CN" sz="2400" dirty="0"/>
              <a:t> (R0 </a:t>
            </a:r>
            <a:r>
              <a:rPr lang="zh-CN" altLang="en-US" sz="2400" dirty="0"/>
              <a:t>～</a:t>
            </a:r>
            <a:r>
              <a:rPr lang="en-US" altLang="zh-CN" sz="2400" dirty="0"/>
              <a:t> R15) </a:t>
            </a:r>
            <a:r>
              <a:rPr lang="zh-CN" altLang="en-US" sz="2400" dirty="0"/>
              <a:t>和</a:t>
            </a:r>
            <a:r>
              <a:rPr lang="en-US" altLang="zh-CN" sz="2400" dirty="0"/>
              <a:t> </a:t>
            </a:r>
            <a:r>
              <a:rPr lang="zh-CN" altLang="en-US" sz="2400" dirty="0"/>
              <a:t>特殊寄存器。</a:t>
            </a:r>
            <a:endParaRPr lang="en-US" altLang="zh-CN" sz="2400" dirty="0"/>
          </a:p>
          <a:p>
            <a:pPr marL="268288" indent="-268288" eaLnBrk="1" hangingPunct="1">
              <a:lnSpc>
                <a:spcPct val="100000"/>
              </a:lnSpc>
              <a:spcBef>
                <a:spcPts val="1200"/>
              </a:spcBef>
              <a:buClr>
                <a:srgbClr val="0070C0"/>
              </a:buClr>
              <a:buSzPct val="80000"/>
              <a:buFont typeface="Wingdings" pitchFamily="2" charset="2"/>
              <a:buChar char="n"/>
            </a:pPr>
            <a:r>
              <a:rPr lang="zh-CN" altLang="en-US" sz="2400" dirty="0"/>
              <a:t>存储空间：指令总线和数据总线共享同一个</a:t>
            </a:r>
            <a:r>
              <a:rPr lang="en-US" altLang="zh-CN" sz="2400" dirty="0">
                <a:solidFill>
                  <a:srgbClr val="FF0066"/>
                </a:solidFill>
              </a:rPr>
              <a:t>4GB</a:t>
            </a:r>
            <a:r>
              <a:rPr lang="zh-CN" altLang="en-US" sz="2400" dirty="0"/>
              <a:t>存储空间</a:t>
            </a:r>
            <a:endParaRPr lang="en-US" altLang="zh-CN" sz="2400" dirty="0"/>
          </a:p>
          <a:p>
            <a:pPr marL="268288" indent="-268288" eaLnBrk="1" hangingPunct="1">
              <a:lnSpc>
                <a:spcPct val="100000"/>
              </a:lnSpc>
              <a:spcBef>
                <a:spcPts val="1200"/>
              </a:spcBef>
              <a:buClr>
                <a:srgbClr val="0070C0"/>
              </a:buClr>
              <a:buSzPct val="80000"/>
              <a:buFont typeface="Wingdings" pitchFamily="2" charset="2"/>
              <a:buChar char="n"/>
            </a:pPr>
            <a:r>
              <a:rPr lang="zh-CN" altLang="en-US" sz="2400" dirty="0"/>
              <a:t>运行模式：</a:t>
            </a:r>
            <a:r>
              <a:rPr lang="zh-CN" altLang="en-US" sz="2400" dirty="0">
                <a:solidFill>
                  <a:srgbClr val="FF0066"/>
                </a:solidFill>
              </a:rPr>
              <a:t>线程模式</a:t>
            </a:r>
            <a:r>
              <a:rPr lang="en-US" altLang="zh-CN" sz="2400" dirty="0">
                <a:solidFill>
                  <a:srgbClr val="FF0066"/>
                </a:solidFill>
              </a:rPr>
              <a:t>(</a:t>
            </a:r>
            <a:r>
              <a:rPr lang="en-US" altLang="zh-CN" sz="2000" dirty="0">
                <a:solidFill>
                  <a:srgbClr val="FF0066"/>
                </a:solidFill>
              </a:rPr>
              <a:t>Thread mode)</a:t>
            </a:r>
            <a:r>
              <a:rPr lang="zh-CN" altLang="en-US" sz="2400" dirty="0">
                <a:solidFill>
                  <a:srgbClr val="FF0066"/>
                </a:solidFill>
              </a:rPr>
              <a:t>和处理模式</a:t>
            </a:r>
            <a:r>
              <a:rPr lang="en-US" altLang="zh-CN" sz="2400" dirty="0">
                <a:solidFill>
                  <a:srgbClr val="FF0066"/>
                </a:solidFill>
              </a:rPr>
              <a:t>(Handler mode)</a:t>
            </a:r>
            <a:endParaRPr lang="zh-CN" altLang="en-US" sz="2400" dirty="0">
              <a:solidFill>
                <a:srgbClr val="FF0066"/>
              </a:solidFill>
            </a:endParaRPr>
          </a:p>
          <a:p>
            <a:pPr marL="268288" indent="-268288" eaLnBrk="1" hangingPunct="1">
              <a:lnSpc>
                <a:spcPct val="100000"/>
              </a:lnSpc>
              <a:spcBef>
                <a:spcPts val="1200"/>
              </a:spcBef>
              <a:buClr>
                <a:srgbClr val="0070C0"/>
              </a:buClr>
              <a:buSzPct val="80000"/>
              <a:buFont typeface="Wingdings" pitchFamily="2" charset="2"/>
              <a:buChar char="n"/>
            </a:pPr>
            <a:r>
              <a:rPr lang="zh-CN" altLang="en-US" sz="2400" dirty="0"/>
              <a:t>访问级别：</a:t>
            </a:r>
            <a:r>
              <a:rPr lang="zh-CN" altLang="en-US" sz="2400" dirty="0">
                <a:solidFill>
                  <a:srgbClr val="FF0066"/>
                </a:solidFill>
              </a:rPr>
              <a:t>特权级</a:t>
            </a:r>
            <a:r>
              <a:rPr lang="en-US" altLang="zh-CN" sz="2400" dirty="0"/>
              <a:t>(</a:t>
            </a:r>
            <a:r>
              <a:rPr lang="en-US" altLang="zh-CN" sz="2000" dirty="0"/>
              <a:t>Privileged Level) </a:t>
            </a:r>
            <a:r>
              <a:rPr lang="zh-CN" altLang="en-US" sz="2400" dirty="0"/>
              <a:t>和</a:t>
            </a:r>
            <a:r>
              <a:rPr lang="zh-CN" altLang="en-US" sz="2400" dirty="0">
                <a:solidFill>
                  <a:srgbClr val="FF0066"/>
                </a:solidFill>
              </a:rPr>
              <a:t>用户级</a:t>
            </a:r>
            <a:r>
              <a:rPr lang="en-US" altLang="zh-CN" sz="2400" dirty="0">
                <a:solidFill>
                  <a:srgbClr val="FF0066"/>
                </a:solidFill>
              </a:rPr>
              <a:t>/</a:t>
            </a:r>
            <a:r>
              <a:rPr lang="zh-CN" altLang="en-US" sz="2400" dirty="0">
                <a:solidFill>
                  <a:srgbClr val="FF0066"/>
                </a:solidFill>
              </a:rPr>
              <a:t>非特权级</a:t>
            </a:r>
            <a:r>
              <a:rPr lang="en-US" altLang="zh-CN" sz="2000" dirty="0">
                <a:solidFill>
                  <a:srgbClr val="FF0066"/>
                </a:solidFill>
              </a:rPr>
              <a:t> </a:t>
            </a:r>
            <a:r>
              <a:rPr lang="en-US" altLang="zh-CN" sz="2000" dirty="0"/>
              <a:t>(User Level / Unprivileged Level)</a:t>
            </a:r>
          </a:p>
        </p:txBody>
      </p:sp>
      <p:sp>
        <p:nvSpPr>
          <p:cNvPr id="4" name="Rectangle 2"/>
          <p:cNvSpPr>
            <a:spLocks noGrp="1" noChangeArrowheads="1"/>
          </p:cNvSpPr>
          <p:nvPr>
            <p:ph type="title"/>
          </p:nvPr>
        </p:nvSpPr>
        <p:spPr>
          <a:xfrm>
            <a:off x="0" y="179388"/>
            <a:ext cx="9144000" cy="688975"/>
          </a:xfrm>
        </p:spPr>
        <p:txBody>
          <a:bodyPr/>
          <a:lstStyle/>
          <a:p>
            <a:r>
              <a:rPr lang="en-US" altLang="zh-CN" dirty="0"/>
              <a:t>Cortex-M3/M4</a:t>
            </a:r>
            <a:r>
              <a:rPr lang="zh-CN" altLang="en-US" dirty="0"/>
              <a:t>概述</a:t>
            </a:r>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body" idx="1"/>
          </p:nvPr>
        </p:nvSpPr>
        <p:spPr>
          <a:xfrm>
            <a:off x="468313" y="990600"/>
            <a:ext cx="8229600" cy="3581400"/>
          </a:xfrm>
        </p:spPr>
        <p:txBody>
          <a:bodyPr/>
          <a:lstStyle/>
          <a:p>
            <a:pPr marL="0" indent="0" eaLnBrk="1" hangingPunct="1">
              <a:lnSpc>
                <a:spcPct val="100000"/>
              </a:lnSpc>
              <a:buFontTx/>
              <a:buNone/>
            </a:pPr>
            <a:r>
              <a:rPr lang="en-US" altLang="zh-CN" sz="2400" b="1" dirty="0"/>
              <a:t>8.7.4.3 CBZ </a:t>
            </a:r>
            <a:r>
              <a:rPr lang="zh-CN" altLang="en-US" sz="2400" b="1" dirty="0"/>
              <a:t>和</a:t>
            </a:r>
            <a:r>
              <a:rPr lang="en-US" altLang="zh-CN" sz="2400" b="1" dirty="0"/>
              <a:t>CBNZ</a:t>
            </a:r>
          </a:p>
          <a:p>
            <a:pPr marL="0" indent="0" eaLnBrk="1" hangingPunct="1">
              <a:lnSpc>
                <a:spcPct val="100000"/>
              </a:lnSpc>
              <a:buFontTx/>
              <a:buNone/>
            </a:pPr>
            <a:r>
              <a:rPr lang="zh-CN" altLang="en-US" sz="2000" dirty="0"/>
              <a:t>对于循环来说，比较并根据零或非零的结果跳转是十分有用的</a:t>
            </a:r>
            <a:endParaRPr lang="en-US" altLang="zh-CN" sz="2000" dirty="0"/>
          </a:p>
          <a:p>
            <a:pPr marL="0" indent="0" eaLnBrk="1" hangingPunct="1">
              <a:lnSpc>
                <a:spcPct val="100000"/>
              </a:lnSpc>
              <a:buFontTx/>
              <a:buNone/>
            </a:pPr>
            <a:r>
              <a:rPr lang="en-US" altLang="zh-CN" sz="2000" dirty="0"/>
              <a:t>  </a:t>
            </a:r>
            <a:r>
              <a:rPr lang="en-US" altLang="zh-CN" sz="1800" dirty="0">
                <a:solidFill>
                  <a:schemeClr val="tx1"/>
                </a:solidFill>
              </a:rPr>
              <a:t>CBZ     &lt;</a:t>
            </a:r>
            <a:r>
              <a:rPr lang="en-US" altLang="zh-CN" sz="1800" dirty="0" err="1">
                <a:solidFill>
                  <a:schemeClr val="tx1"/>
                </a:solidFill>
              </a:rPr>
              <a:t>Rn</a:t>
            </a:r>
            <a:r>
              <a:rPr lang="en-US" altLang="zh-CN" sz="1800" dirty="0">
                <a:solidFill>
                  <a:schemeClr val="tx1"/>
                </a:solidFill>
              </a:rPr>
              <a:t>&gt;,   &lt;label&gt;</a:t>
            </a:r>
          </a:p>
          <a:p>
            <a:pPr marL="0" indent="0" eaLnBrk="1" hangingPunct="1">
              <a:lnSpc>
                <a:spcPct val="100000"/>
              </a:lnSpc>
              <a:buFontTx/>
              <a:buNone/>
            </a:pPr>
            <a:r>
              <a:rPr lang="en-US" altLang="zh-CN" sz="2000" dirty="0"/>
              <a:t>or:</a:t>
            </a:r>
          </a:p>
          <a:p>
            <a:pPr marL="0" indent="0" eaLnBrk="1" hangingPunct="1">
              <a:lnSpc>
                <a:spcPct val="100000"/>
              </a:lnSpc>
              <a:buFontTx/>
              <a:buNone/>
            </a:pPr>
            <a:r>
              <a:rPr lang="en-US" altLang="zh-CN" sz="2000" dirty="0"/>
              <a:t>  </a:t>
            </a:r>
            <a:r>
              <a:rPr lang="en-US" altLang="zh-CN" sz="1800" dirty="0">
                <a:solidFill>
                  <a:schemeClr val="tx1"/>
                </a:solidFill>
              </a:rPr>
              <a:t>CBNZ   &lt;</a:t>
            </a:r>
            <a:r>
              <a:rPr lang="en-US" altLang="zh-CN" sz="1800" dirty="0" err="1">
                <a:solidFill>
                  <a:schemeClr val="tx1"/>
                </a:solidFill>
              </a:rPr>
              <a:t>Rn</a:t>
            </a:r>
            <a:r>
              <a:rPr lang="en-US" altLang="zh-CN" sz="1800" dirty="0">
                <a:solidFill>
                  <a:schemeClr val="tx1"/>
                </a:solidFill>
              </a:rPr>
              <a:t>&gt;,   &lt;label&gt;</a:t>
            </a:r>
          </a:p>
          <a:p>
            <a:pPr marL="0" indent="0" eaLnBrk="1" hangingPunct="1">
              <a:lnSpc>
                <a:spcPct val="100000"/>
              </a:lnSpc>
              <a:buFontTx/>
              <a:buNone/>
            </a:pPr>
            <a:r>
              <a:rPr lang="zh-CN" altLang="en-US" sz="2000" dirty="0"/>
              <a:t>这里</a:t>
            </a:r>
            <a:r>
              <a:rPr lang="en-US" altLang="zh-CN" sz="2000" dirty="0"/>
              <a:t>label </a:t>
            </a:r>
            <a:r>
              <a:rPr lang="zh-CN" altLang="en-US" sz="2000" dirty="0"/>
              <a:t>是前面一个分支的地址。</a:t>
            </a:r>
            <a:endParaRPr lang="en-US" altLang="zh-CN" sz="2000" dirty="0"/>
          </a:p>
          <a:p>
            <a:pPr marL="0" indent="0" eaLnBrk="1" hangingPunct="1">
              <a:lnSpc>
                <a:spcPct val="100000"/>
              </a:lnSpc>
              <a:buFontTx/>
              <a:buNone/>
            </a:pPr>
            <a:r>
              <a:rPr lang="en-US" altLang="zh-CN" sz="2000" dirty="0"/>
              <a:t>  </a:t>
            </a:r>
            <a:r>
              <a:rPr lang="en-US" altLang="zh-CN" sz="1800" dirty="0">
                <a:solidFill>
                  <a:schemeClr val="tx1"/>
                </a:solidFill>
              </a:rPr>
              <a:t>while (R0 != 0) {</a:t>
            </a:r>
          </a:p>
          <a:p>
            <a:pPr marL="0" indent="0" eaLnBrk="1" hangingPunct="1">
              <a:lnSpc>
                <a:spcPct val="100000"/>
              </a:lnSpc>
              <a:buFontTx/>
              <a:buNone/>
            </a:pPr>
            <a:r>
              <a:rPr lang="en-US" altLang="zh-CN" sz="1800" dirty="0">
                <a:solidFill>
                  <a:schemeClr val="tx1"/>
                </a:solidFill>
              </a:rPr>
              <a:t>      function1();</a:t>
            </a:r>
          </a:p>
          <a:p>
            <a:pPr marL="0" indent="0" eaLnBrk="1" hangingPunct="1">
              <a:lnSpc>
                <a:spcPct val="100000"/>
              </a:lnSpc>
              <a:buFontTx/>
              <a:buNone/>
            </a:pPr>
            <a:r>
              <a:rPr lang="en-US" altLang="zh-CN" sz="1800" dirty="0">
                <a:solidFill>
                  <a:schemeClr val="tx1"/>
                </a:solidFill>
              </a:rPr>
              <a:t>  }</a:t>
            </a:r>
          </a:p>
        </p:txBody>
      </p:sp>
      <p:sp>
        <p:nvSpPr>
          <p:cNvPr id="881667" name="Rectangle 3"/>
          <p:cNvSpPr>
            <a:spLocks noChangeArrowheads="1"/>
          </p:cNvSpPr>
          <p:nvPr/>
        </p:nvSpPr>
        <p:spPr bwMode="auto">
          <a:xfrm>
            <a:off x="5334000" y="4508500"/>
            <a:ext cx="3810000" cy="2349500"/>
          </a:xfrm>
          <a:prstGeom prst="rect">
            <a:avLst/>
          </a:prstGeom>
          <a:noFill/>
          <a:ln w="9525">
            <a:noFill/>
            <a:miter lim="800000"/>
            <a:headEnd/>
            <a:tailEnd/>
          </a:ln>
        </p:spPr>
        <p:txBody>
          <a:bodyPr>
            <a:spAutoFit/>
          </a:bodyPr>
          <a:lstStyle/>
          <a:p>
            <a:pPr algn="l"/>
            <a:r>
              <a:rPr lang="zh-CN" altLang="en-US" sz="2000"/>
              <a:t>可以写成如下格式</a:t>
            </a:r>
            <a:r>
              <a:rPr lang="en-US" altLang="zh-CN" sz="2000"/>
              <a:t>:</a:t>
            </a:r>
          </a:p>
          <a:p>
            <a:pPr algn="l"/>
            <a:r>
              <a:rPr lang="en-US" altLang="zh-CN" sz="2000"/>
              <a:t>    </a:t>
            </a:r>
            <a:r>
              <a:rPr lang="en-US" altLang="zh-CN">
                <a:solidFill>
                  <a:schemeClr val="tx1"/>
                </a:solidFill>
              </a:rPr>
              <a:t>...</a:t>
            </a:r>
          </a:p>
          <a:p>
            <a:pPr algn="l"/>
            <a:r>
              <a:rPr lang="en-US" altLang="zh-CN">
                <a:solidFill>
                  <a:schemeClr val="tx1"/>
                </a:solidFill>
              </a:rPr>
              <a:t>loop</a:t>
            </a:r>
          </a:p>
          <a:p>
            <a:pPr algn="l"/>
            <a:r>
              <a:rPr lang="en-US" altLang="zh-CN">
                <a:solidFill>
                  <a:schemeClr val="tx1"/>
                </a:solidFill>
              </a:rPr>
              <a:t>    CBZ	R0, loopexit</a:t>
            </a:r>
          </a:p>
          <a:p>
            <a:pPr algn="l"/>
            <a:r>
              <a:rPr lang="en-US" altLang="zh-CN">
                <a:solidFill>
                  <a:schemeClr val="tx1"/>
                </a:solidFill>
              </a:rPr>
              <a:t>    BL	function1</a:t>
            </a:r>
          </a:p>
          <a:p>
            <a:pPr algn="l"/>
            <a:r>
              <a:rPr lang="en-US" altLang="zh-CN">
                <a:solidFill>
                  <a:schemeClr val="tx1"/>
                </a:solidFill>
              </a:rPr>
              <a:t>    B	loop</a:t>
            </a:r>
          </a:p>
          <a:p>
            <a:pPr algn="l"/>
            <a:r>
              <a:rPr lang="en-US" altLang="zh-CN">
                <a:solidFill>
                  <a:schemeClr val="tx1"/>
                </a:solidFill>
              </a:rPr>
              <a:t>loopexit</a:t>
            </a:r>
          </a:p>
          <a:p>
            <a:pPr algn="l"/>
            <a:r>
              <a:rPr lang="en-US" altLang="zh-CN">
                <a:solidFill>
                  <a:schemeClr val="tx1"/>
                </a:solidFill>
              </a:rPr>
              <a:t>  ...</a:t>
            </a:r>
          </a:p>
        </p:txBody>
      </p:sp>
      <p:sp>
        <p:nvSpPr>
          <p:cNvPr id="881668" name="AutoShape 4"/>
          <p:cNvSpPr>
            <a:spLocks noChangeArrowheads="1"/>
          </p:cNvSpPr>
          <p:nvPr/>
        </p:nvSpPr>
        <p:spPr bwMode="auto">
          <a:xfrm rot="3684370">
            <a:off x="3543300" y="3619500"/>
            <a:ext cx="15240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DDDDDD"/>
          </a:solidFill>
          <a:ln w="28575" algn="ctr">
            <a:solidFill>
              <a:srgbClr val="922706"/>
            </a:solidFill>
            <a:miter lim="800000"/>
            <a:headEnd/>
            <a:tailEnd/>
          </a:ln>
        </p:spPr>
        <p:txBody>
          <a:bodyPr wrap="none" lIns="90000" tIns="46800" rIns="90000" bIns="46800" anchor="ctr">
            <a:spAutoFit/>
          </a:bodyPr>
          <a:lstStyle/>
          <a:p>
            <a:endParaRPr lang="zh-CN" altLang="en-US"/>
          </a:p>
        </p:txBody>
      </p:sp>
    </p:spTree>
    <p:extLst>
      <p:ext uri="{BB962C8B-B14F-4D97-AF65-F5344CB8AC3E}">
        <p14:creationId xmlns:p14="http://schemas.microsoft.com/office/powerpoint/2010/main" val="65587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81668"/>
                                        </p:tgtEl>
                                        <p:attrNameLst>
                                          <p:attrName>style.visibility</p:attrName>
                                        </p:attrNameLst>
                                      </p:cBhvr>
                                      <p:to>
                                        <p:strVal val="visible"/>
                                      </p:to>
                                    </p:set>
                                    <p:animEffect transition="in" filter="box(in)">
                                      <p:cBhvr>
                                        <p:cTn id="7" dur="500"/>
                                        <p:tgtEl>
                                          <p:spTgt spid="8816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81667"/>
                                        </p:tgtEl>
                                        <p:attrNameLst>
                                          <p:attrName>style.visibility</p:attrName>
                                        </p:attrNameLst>
                                      </p:cBhvr>
                                      <p:to>
                                        <p:strVal val="visible"/>
                                      </p:to>
                                    </p:set>
                                    <p:animEffect transition="in" filter="fade">
                                      <p:cBhvr>
                                        <p:cTn id="12" dur="1000"/>
                                        <p:tgtEl>
                                          <p:spTgt spid="881667"/>
                                        </p:tgtEl>
                                      </p:cBhvr>
                                    </p:animEffect>
                                    <p:anim calcmode="lin" valueType="num">
                                      <p:cBhvr>
                                        <p:cTn id="13" dur="1000" fill="hold"/>
                                        <p:tgtEl>
                                          <p:spTgt spid="881667"/>
                                        </p:tgtEl>
                                        <p:attrNameLst>
                                          <p:attrName>ppt_x</p:attrName>
                                        </p:attrNameLst>
                                      </p:cBhvr>
                                      <p:tavLst>
                                        <p:tav tm="0">
                                          <p:val>
                                            <p:strVal val="#ppt_x"/>
                                          </p:val>
                                        </p:tav>
                                        <p:tav tm="100000">
                                          <p:val>
                                            <p:strVal val="#ppt_x"/>
                                          </p:val>
                                        </p:tav>
                                      </p:tavLst>
                                    </p:anim>
                                    <p:anim calcmode="lin" valueType="num">
                                      <p:cBhvr>
                                        <p:cTn id="14" dur="1000" fill="hold"/>
                                        <p:tgtEl>
                                          <p:spTgt spid="8816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67" grpId="0"/>
      <p:bldP spid="88166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body" idx="1"/>
          </p:nvPr>
        </p:nvSpPr>
        <p:spPr>
          <a:xfrm>
            <a:off x="468313" y="1066800"/>
            <a:ext cx="8229600" cy="5241925"/>
          </a:xfrm>
        </p:spPr>
        <p:txBody>
          <a:bodyPr/>
          <a:lstStyle/>
          <a:p>
            <a:pPr marL="0" indent="0" eaLnBrk="1" hangingPunct="1">
              <a:spcBef>
                <a:spcPct val="50000"/>
              </a:spcBef>
              <a:buFontTx/>
              <a:buNone/>
            </a:pPr>
            <a:r>
              <a:rPr lang="en-US" altLang="zh-CN" sz="2400" b="1" dirty="0"/>
              <a:t>8.7.4.4 SDIV </a:t>
            </a:r>
            <a:r>
              <a:rPr lang="zh-CN" altLang="en-US" sz="2400" b="1" dirty="0"/>
              <a:t>和</a:t>
            </a:r>
            <a:r>
              <a:rPr lang="en-US" altLang="zh-CN" sz="2400" b="1" dirty="0"/>
              <a:t>UDIV</a:t>
            </a:r>
          </a:p>
          <a:p>
            <a:pPr marL="0" indent="0" eaLnBrk="1" hangingPunct="1">
              <a:spcBef>
                <a:spcPct val="50000"/>
              </a:spcBef>
              <a:buFontTx/>
              <a:buNone/>
            </a:pPr>
            <a:r>
              <a:rPr lang="zh-CN" altLang="en-US" sz="2000" dirty="0"/>
              <a:t>有符号和无符号</a:t>
            </a:r>
            <a:r>
              <a:rPr lang="en-US" altLang="zh-CN" sz="2000" dirty="0"/>
              <a:t>32</a:t>
            </a:r>
            <a:r>
              <a:rPr lang="zh-CN" altLang="en-US" sz="2000" dirty="0"/>
              <a:t>位除法指令</a:t>
            </a:r>
            <a:r>
              <a:rPr lang="en-US" altLang="zh-CN" sz="2000" dirty="0"/>
              <a:t>:</a:t>
            </a:r>
          </a:p>
          <a:p>
            <a:pPr marL="0" indent="0" eaLnBrk="1" hangingPunct="1">
              <a:spcBef>
                <a:spcPct val="50000"/>
              </a:spcBef>
              <a:buFontTx/>
              <a:buNone/>
            </a:pPr>
            <a:r>
              <a:rPr lang="en-US" altLang="zh-CN" sz="1800" dirty="0">
                <a:solidFill>
                  <a:schemeClr val="tx1"/>
                </a:solidFill>
              </a:rPr>
              <a:t>  SDIV.W   &lt;Rd&gt;,   &lt;</a:t>
            </a:r>
            <a:r>
              <a:rPr lang="en-US" altLang="zh-CN" sz="1800" dirty="0" err="1">
                <a:solidFill>
                  <a:schemeClr val="tx1"/>
                </a:solidFill>
              </a:rPr>
              <a:t>Rn</a:t>
            </a:r>
            <a:r>
              <a:rPr lang="en-US" altLang="zh-CN" sz="1800" dirty="0">
                <a:solidFill>
                  <a:schemeClr val="tx1"/>
                </a:solidFill>
              </a:rPr>
              <a:t>&gt;,   &lt;</a:t>
            </a:r>
            <a:r>
              <a:rPr lang="en-US" altLang="zh-CN" sz="1800" dirty="0" err="1">
                <a:solidFill>
                  <a:schemeClr val="tx1"/>
                </a:solidFill>
              </a:rPr>
              <a:t>Rm</a:t>
            </a:r>
            <a:r>
              <a:rPr lang="en-US" altLang="zh-CN" sz="1800" dirty="0">
                <a:solidFill>
                  <a:schemeClr val="tx1"/>
                </a:solidFill>
              </a:rPr>
              <a:t>&gt;</a:t>
            </a:r>
          </a:p>
          <a:p>
            <a:pPr marL="0" indent="0" eaLnBrk="1" hangingPunct="1">
              <a:buFontTx/>
              <a:buNone/>
            </a:pPr>
            <a:r>
              <a:rPr lang="en-US" altLang="zh-CN" sz="1800" dirty="0">
                <a:solidFill>
                  <a:schemeClr val="tx1"/>
                </a:solidFill>
              </a:rPr>
              <a:t>  UDIV.W   &lt;Rd&gt;,   &lt;</a:t>
            </a:r>
            <a:r>
              <a:rPr lang="en-US" altLang="zh-CN" sz="1800" dirty="0" err="1">
                <a:solidFill>
                  <a:schemeClr val="tx1"/>
                </a:solidFill>
              </a:rPr>
              <a:t>Rn</a:t>
            </a:r>
            <a:r>
              <a:rPr lang="en-US" altLang="zh-CN" sz="1800" dirty="0">
                <a:solidFill>
                  <a:schemeClr val="tx1"/>
                </a:solidFill>
              </a:rPr>
              <a:t>&gt;,   &lt;</a:t>
            </a:r>
            <a:r>
              <a:rPr lang="en-US" altLang="zh-CN" sz="1800" dirty="0" err="1">
                <a:solidFill>
                  <a:schemeClr val="tx1"/>
                </a:solidFill>
              </a:rPr>
              <a:t>Rm</a:t>
            </a:r>
            <a:r>
              <a:rPr lang="en-US" altLang="zh-CN" sz="1800" dirty="0">
                <a:solidFill>
                  <a:schemeClr val="tx1"/>
                </a:solidFill>
              </a:rPr>
              <a:t>&gt;</a:t>
            </a:r>
          </a:p>
          <a:p>
            <a:pPr marL="0" indent="0" eaLnBrk="1" hangingPunct="1">
              <a:spcBef>
                <a:spcPct val="50000"/>
              </a:spcBef>
              <a:buFontTx/>
              <a:buNone/>
            </a:pPr>
            <a:r>
              <a:rPr lang="zh-CN" altLang="en-US" sz="2000" dirty="0"/>
              <a:t>结果是</a:t>
            </a:r>
            <a:r>
              <a:rPr lang="en-US" altLang="zh-CN" sz="2000" dirty="0"/>
              <a:t>Rd =  </a:t>
            </a:r>
            <a:r>
              <a:rPr lang="en-US" altLang="zh-CN" sz="2000" dirty="0" err="1"/>
              <a:t>Rn</a:t>
            </a:r>
            <a:r>
              <a:rPr lang="en-US" altLang="zh-CN" sz="2000" dirty="0"/>
              <a:t>/Rm. </a:t>
            </a:r>
            <a:r>
              <a:rPr lang="zh-CN" altLang="en-US" sz="2000" dirty="0"/>
              <a:t>余数被丢弃</a:t>
            </a:r>
          </a:p>
          <a:p>
            <a:pPr marL="0" indent="0" eaLnBrk="1" hangingPunct="1">
              <a:spcBef>
                <a:spcPct val="50000"/>
              </a:spcBef>
              <a:buFontTx/>
              <a:buNone/>
            </a:pPr>
            <a:r>
              <a:rPr lang="en-US" altLang="zh-CN" sz="2000" b="1" dirty="0">
                <a:solidFill>
                  <a:srgbClr val="6E1C7C"/>
                </a:solidFill>
              </a:rPr>
              <a:t>           </a:t>
            </a:r>
            <a:r>
              <a:rPr lang="zh-CN" altLang="en-US" sz="2000" b="1" dirty="0">
                <a:solidFill>
                  <a:srgbClr val="6E1C7C"/>
                </a:solidFill>
              </a:rPr>
              <a:t>例</a:t>
            </a:r>
            <a:r>
              <a:rPr lang="en-US" altLang="zh-CN" sz="2000" b="1" dirty="0">
                <a:solidFill>
                  <a:srgbClr val="6E1C7C"/>
                </a:solidFill>
              </a:rPr>
              <a:t>:</a:t>
            </a:r>
          </a:p>
          <a:p>
            <a:pPr marL="0" indent="0" eaLnBrk="1" hangingPunct="1">
              <a:spcBef>
                <a:spcPct val="50000"/>
              </a:spcBef>
              <a:buFontTx/>
              <a:buNone/>
            </a:pPr>
            <a:r>
              <a:rPr lang="en-US" altLang="zh-CN" sz="1800" dirty="0">
                <a:solidFill>
                  <a:schemeClr val="tx1"/>
                </a:solidFill>
              </a:rPr>
              <a:t>  LDR        R0,  =300        ; Decimal 300</a:t>
            </a:r>
          </a:p>
          <a:p>
            <a:pPr marL="0" indent="0" eaLnBrk="1" hangingPunct="1">
              <a:buFontTx/>
              <a:buNone/>
            </a:pPr>
            <a:r>
              <a:rPr lang="en-US" altLang="zh-CN" sz="1800" dirty="0">
                <a:solidFill>
                  <a:schemeClr val="tx1"/>
                </a:solidFill>
              </a:rPr>
              <a:t>  MOV       R1,  #5</a:t>
            </a:r>
          </a:p>
          <a:p>
            <a:pPr marL="0" indent="0" eaLnBrk="1" hangingPunct="1">
              <a:buFontTx/>
              <a:buNone/>
            </a:pPr>
            <a:r>
              <a:rPr lang="en-US" altLang="zh-CN" sz="1800" dirty="0">
                <a:solidFill>
                  <a:schemeClr val="tx1"/>
                </a:solidFill>
              </a:rPr>
              <a:t>  UDIV.W  R2,   R0,   R1</a:t>
            </a:r>
          </a:p>
          <a:p>
            <a:pPr marL="0" indent="0" eaLnBrk="1" hangingPunct="1">
              <a:spcBef>
                <a:spcPct val="50000"/>
              </a:spcBef>
              <a:buFontTx/>
              <a:buNone/>
            </a:pPr>
            <a:r>
              <a:rPr lang="zh-CN" altLang="en-US" sz="2000" dirty="0"/>
              <a:t>结果是</a:t>
            </a:r>
            <a:r>
              <a:rPr lang="en-US" altLang="zh-CN" sz="2000" dirty="0"/>
              <a:t>R2 = 60</a:t>
            </a:r>
            <a:r>
              <a:rPr lang="zh-CN" altLang="en-US" sz="2000" dirty="0"/>
              <a:t>（</a:t>
            </a:r>
            <a:r>
              <a:rPr lang="en-US" altLang="zh-CN" sz="2000" dirty="0"/>
              <a:t>0x3C</a:t>
            </a:r>
            <a:r>
              <a:rPr lang="zh-CN" altLang="en-US" sz="2000" dirty="0"/>
              <a:t>）</a:t>
            </a:r>
            <a:endParaRPr lang="en-US" altLang="zh-CN" sz="2000" dirty="0"/>
          </a:p>
        </p:txBody>
      </p:sp>
      <p:pic>
        <p:nvPicPr>
          <p:cNvPr id="163843" name="Picture 3" descr="dglxasset[2]"/>
          <p:cNvPicPr>
            <a:picLocks noChangeAspect="1" noChangeArrowheads="1"/>
          </p:cNvPicPr>
          <p:nvPr/>
        </p:nvPicPr>
        <p:blipFill>
          <a:blip r:embed="rId3" cstate="print"/>
          <a:srcRect/>
          <a:stretch>
            <a:fillRect/>
          </a:stretch>
        </p:blipFill>
        <p:spPr bwMode="auto">
          <a:xfrm>
            <a:off x="609600" y="3276600"/>
            <a:ext cx="609600" cy="539750"/>
          </a:xfrm>
          <a:prstGeom prst="rect">
            <a:avLst/>
          </a:prstGeom>
          <a:noFill/>
          <a:ln w="9525">
            <a:noFill/>
            <a:miter lim="800000"/>
            <a:headEnd/>
            <a:tailEnd/>
          </a:ln>
        </p:spPr>
      </p:pic>
    </p:spTree>
    <p:extLst>
      <p:ext uri="{BB962C8B-B14F-4D97-AF65-F5344CB8AC3E}">
        <p14:creationId xmlns:p14="http://schemas.microsoft.com/office/powerpoint/2010/main" val="109541734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body" idx="1"/>
          </p:nvPr>
        </p:nvSpPr>
        <p:spPr>
          <a:xfrm>
            <a:off x="468313" y="1066800"/>
            <a:ext cx="8229600" cy="5410200"/>
          </a:xfrm>
        </p:spPr>
        <p:txBody>
          <a:bodyPr/>
          <a:lstStyle/>
          <a:p>
            <a:pPr marL="0" indent="0" eaLnBrk="1" hangingPunct="1">
              <a:spcBef>
                <a:spcPct val="50000"/>
              </a:spcBef>
              <a:buFontTx/>
              <a:buNone/>
            </a:pPr>
            <a:r>
              <a:rPr lang="en-US" altLang="zh-CN" sz="2400" b="1" dirty="0"/>
              <a:t>8.7.4.5 REV, REVH, </a:t>
            </a:r>
            <a:r>
              <a:rPr lang="zh-CN" altLang="en-US" sz="2400" b="1" dirty="0"/>
              <a:t>和</a:t>
            </a:r>
            <a:r>
              <a:rPr lang="en-US" altLang="zh-CN" sz="2400" b="1" dirty="0"/>
              <a:t>REVSH</a:t>
            </a:r>
          </a:p>
          <a:p>
            <a:pPr marL="0" indent="0">
              <a:spcBef>
                <a:spcPct val="50000"/>
              </a:spcBef>
              <a:buFontTx/>
              <a:buNone/>
            </a:pPr>
            <a:r>
              <a:rPr lang="en-US" altLang="zh-CN" sz="2000" dirty="0"/>
              <a:t>REV</a:t>
            </a:r>
            <a:r>
              <a:rPr lang="zh-CN" altLang="en-US" sz="2000" dirty="0"/>
              <a:t>以字节为单位将一个“字”（</a:t>
            </a:r>
            <a:r>
              <a:rPr lang="en-US" altLang="zh-CN" sz="2000" dirty="0"/>
              <a:t>word</a:t>
            </a:r>
            <a:r>
              <a:rPr lang="zh-CN" altLang="en-US" sz="2000" dirty="0"/>
              <a:t>）反转，而</a:t>
            </a:r>
            <a:r>
              <a:rPr lang="en-US" altLang="zh-CN" sz="2000" dirty="0"/>
              <a:t>REVH</a:t>
            </a:r>
            <a:r>
              <a:rPr lang="zh-CN" altLang="en-US" sz="2000" dirty="0"/>
              <a:t>以字节为单位将低半字反转。</a:t>
            </a:r>
            <a:endParaRPr lang="en-US" altLang="zh-CN" sz="2000" dirty="0"/>
          </a:p>
          <a:p>
            <a:pPr marL="0" indent="0" eaLnBrk="1" hangingPunct="1">
              <a:spcBef>
                <a:spcPct val="50000"/>
              </a:spcBef>
              <a:buFontTx/>
              <a:buNone/>
            </a:pPr>
            <a:r>
              <a:rPr lang="en-US" altLang="zh-CN" sz="2000" dirty="0"/>
              <a:t>R0 </a:t>
            </a:r>
            <a:r>
              <a:rPr lang="zh-CN" altLang="en-US" sz="2000" dirty="0"/>
              <a:t>等于</a:t>
            </a:r>
            <a:r>
              <a:rPr lang="en-US" altLang="zh-CN" sz="2000" dirty="0"/>
              <a:t>0x12345678</a:t>
            </a:r>
            <a:r>
              <a:rPr lang="zh-CN" altLang="en-US" sz="2000" dirty="0"/>
              <a:t>，执行下列指令</a:t>
            </a:r>
            <a:r>
              <a:rPr lang="en-US" altLang="zh-CN" sz="2000" dirty="0"/>
              <a:t>:</a:t>
            </a:r>
          </a:p>
          <a:p>
            <a:pPr marL="0" indent="0" eaLnBrk="1" hangingPunct="1">
              <a:spcBef>
                <a:spcPct val="50000"/>
              </a:spcBef>
              <a:buFontTx/>
              <a:buNone/>
            </a:pPr>
            <a:r>
              <a:rPr lang="en-US" altLang="zh-CN" sz="1800" dirty="0"/>
              <a:t>  </a:t>
            </a:r>
            <a:r>
              <a:rPr lang="en-US" altLang="zh-CN" sz="1800" dirty="0">
                <a:solidFill>
                  <a:schemeClr val="tx1"/>
                </a:solidFill>
              </a:rPr>
              <a:t>REV     R1,  R0</a:t>
            </a:r>
          </a:p>
          <a:p>
            <a:pPr marL="0" indent="0" eaLnBrk="1" hangingPunct="1">
              <a:buFontTx/>
              <a:buNone/>
            </a:pPr>
            <a:r>
              <a:rPr lang="en-US" altLang="zh-CN" sz="1800" dirty="0">
                <a:solidFill>
                  <a:schemeClr val="tx1"/>
                </a:solidFill>
              </a:rPr>
              <a:t>  REVH   R2,  R0</a:t>
            </a:r>
          </a:p>
          <a:p>
            <a:pPr marL="0" indent="0" eaLnBrk="1" hangingPunct="1">
              <a:spcBef>
                <a:spcPct val="50000"/>
              </a:spcBef>
              <a:buFontTx/>
              <a:buNone/>
            </a:pPr>
            <a:r>
              <a:rPr lang="en-US" altLang="zh-CN" sz="2000" dirty="0"/>
              <a:t>R1 </a:t>
            </a:r>
            <a:r>
              <a:rPr lang="zh-CN" altLang="en-US" sz="2000" dirty="0"/>
              <a:t>将变成</a:t>
            </a:r>
            <a:r>
              <a:rPr lang="en-US" altLang="zh-CN" sz="2000" dirty="0"/>
              <a:t>0x78563412, </a:t>
            </a:r>
            <a:r>
              <a:rPr lang="zh-CN" altLang="en-US" sz="2000" dirty="0"/>
              <a:t>而</a:t>
            </a:r>
            <a:r>
              <a:rPr lang="en-US" altLang="zh-CN" sz="2000" dirty="0"/>
              <a:t>R2 </a:t>
            </a:r>
            <a:r>
              <a:rPr lang="zh-CN" altLang="en-US" sz="2000" dirty="0"/>
              <a:t>会变成</a:t>
            </a:r>
            <a:r>
              <a:rPr lang="en-US" altLang="zh-CN" sz="2000" dirty="0"/>
              <a:t> 0x12347856.</a:t>
            </a:r>
          </a:p>
          <a:p>
            <a:pPr marL="0" indent="0" eaLnBrk="1" hangingPunct="1">
              <a:spcBef>
                <a:spcPct val="50000"/>
              </a:spcBef>
              <a:buFontTx/>
              <a:buNone/>
            </a:pPr>
            <a:r>
              <a:rPr lang="en-US" altLang="zh-CN" sz="2000" dirty="0"/>
              <a:t>REVSH </a:t>
            </a:r>
            <a:r>
              <a:rPr lang="zh-CN" altLang="en-US" sz="2000" dirty="0"/>
              <a:t>在</a:t>
            </a:r>
            <a:r>
              <a:rPr lang="en-US" altLang="zh-CN" sz="2000" dirty="0"/>
              <a:t> REVH</a:t>
            </a:r>
            <a:r>
              <a:rPr lang="zh-CN" altLang="en-US" sz="2000" dirty="0"/>
              <a:t>的基础上，按半字进行符号扩展</a:t>
            </a:r>
            <a:endParaRPr lang="en-US" altLang="zh-CN" sz="2000" dirty="0"/>
          </a:p>
          <a:p>
            <a:pPr marL="0" indent="0" eaLnBrk="1" hangingPunct="1">
              <a:spcBef>
                <a:spcPct val="50000"/>
              </a:spcBef>
              <a:buFontTx/>
              <a:buNone/>
            </a:pPr>
            <a:r>
              <a:rPr lang="zh-CN" altLang="en-US" sz="2000" dirty="0"/>
              <a:t>比如</a:t>
            </a:r>
            <a:r>
              <a:rPr lang="en-US" altLang="zh-CN" sz="2000" dirty="0"/>
              <a:t>R0 = 0x13246789, </a:t>
            </a:r>
            <a:r>
              <a:rPr lang="zh-CN" altLang="en-US" sz="2000" dirty="0"/>
              <a:t>执行</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REVSH   R1,   R0</a:t>
            </a:r>
          </a:p>
          <a:p>
            <a:pPr marL="0" indent="0" eaLnBrk="1" hangingPunct="1">
              <a:spcBef>
                <a:spcPct val="50000"/>
              </a:spcBef>
              <a:buFontTx/>
              <a:buNone/>
            </a:pPr>
            <a:r>
              <a:rPr lang="en-US" altLang="zh-CN" sz="2000" dirty="0"/>
              <a:t>R1 </a:t>
            </a:r>
            <a:r>
              <a:rPr lang="zh-CN" altLang="en-US" sz="2000" dirty="0"/>
              <a:t>将变成</a:t>
            </a:r>
            <a:r>
              <a:rPr lang="en-US" altLang="zh-CN" sz="2000" dirty="0"/>
              <a:t> 0xFFFF8967.</a:t>
            </a:r>
          </a:p>
        </p:txBody>
      </p:sp>
    </p:spTree>
    <p:extLst>
      <p:ext uri="{BB962C8B-B14F-4D97-AF65-F5344CB8AC3E}">
        <p14:creationId xmlns:p14="http://schemas.microsoft.com/office/powerpoint/2010/main" val="2755989993"/>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xfrm>
            <a:off x="457200" y="1066800"/>
            <a:ext cx="8229600" cy="4525963"/>
          </a:xfrm>
        </p:spPr>
        <p:txBody>
          <a:bodyPr/>
          <a:lstStyle/>
          <a:p>
            <a:pPr marL="0" indent="0" eaLnBrk="1" hangingPunct="1">
              <a:spcBef>
                <a:spcPct val="50000"/>
              </a:spcBef>
              <a:buFontTx/>
              <a:buNone/>
            </a:pPr>
            <a:r>
              <a:rPr lang="en-US" altLang="zh-CN" sz="2400" b="1" dirty="0"/>
              <a:t>8.7.4.6 RBIT</a:t>
            </a:r>
          </a:p>
          <a:p>
            <a:pPr marL="0" indent="0" eaLnBrk="1" hangingPunct="1">
              <a:spcBef>
                <a:spcPct val="50000"/>
              </a:spcBef>
              <a:buFontTx/>
              <a:buNone/>
            </a:pPr>
            <a:r>
              <a:rPr lang="en-US" altLang="zh-CN" sz="2000" dirty="0"/>
              <a:t>RBIT </a:t>
            </a:r>
            <a:r>
              <a:rPr lang="zh-CN" altLang="en-US" sz="2000" dirty="0"/>
              <a:t>指令以比特为单位将一个字反转</a:t>
            </a:r>
            <a:r>
              <a:rPr lang="en-US" altLang="zh-CN" sz="2000" dirty="0"/>
              <a:t>.</a:t>
            </a:r>
          </a:p>
          <a:p>
            <a:pPr marL="0" indent="0" eaLnBrk="1" hangingPunct="1">
              <a:spcBef>
                <a:spcPct val="50000"/>
              </a:spcBef>
              <a:buFontTx/>
              <a:buNone/>
            </a:pPr>
            <a:r>
              <a:rPr lang="zh-CN" altLang="en-US" sz="2000" dirty="0"/>
              <a:t>如</a:t>
            </a:r>
            <a:r>
              <a:rPr lang="en-US" altLang="zh-CN" sz="2000" dirty="0"/>
              <a:t>0xB4E10C23 (</a:t>
            </a:r>
            <a:r>
              <a:rPr lang="zh-CN" altLang="en-US" sz="2000" dirty="0"/>
              <a:t>二进制写法是：</a:t>
            </a:r>
            <a:r>
              <a:rPr lang="en-US" altLang="zh-CN" sz="2000" dirty="0"/>
              <a:t>1011_0100_1110_0001_0000_1100_0010_0011), </a:t>
            </a:r>
            <a:r>
              <a:rPr lang="zh-CN" altLang="en-US" sz="2000" dirty="0"/>
              <a:t>执行</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RBIT.W   R0,   R1</a:t>
            </a:r>
          </a:p>
          <a:p>
            <a:pPr marL="0" indent="0" eaLnBrk="1" hangingPunct="1">
              <a:spcBef>
                <a:spcPct val="50000"/>
              </a:spcBef>
              <a:buFontTx/>
              <a:buNone/>
            </a:pPr>
            <a:r>
              <a:rPr lang="en-US" altLang="zh-CN" sz="2000" dirty="0"/>
              <a:t>R0 </a:t>
            </a:r>
            <a:r>
              <a:rPr lang="zh-CN" altLang="en-US" sz="2000" dirty="0"/>
              <a:t>会变成</a:t>
            </a:r>
            <a:r>
              <a:rPr lang="en-US" altLang="zh-CN" sz="2000" dirty="0"/>
              <a:t>0xC430872D (</a:t>
            </a:r>
            <a:r>
              <a:rPr lang="zh-CN" altLang="en-US" sz="2000" dirty="0"/>
              <a:t>二进制写法是：</a:t>
            </a:r>
            <a:r>
              <a:rPr lang="en-US" altLang="zh-CN" sz="2000" dirty="0"/>
              <a:t>1100_0100_0011_0000_1000_0111_0010_1101).</a:t>
            </a:r>
          </a:p>
        </p:txBody>
      </p:sp>
    </p:spTree>
    <p:extLst>
      <p:ext uri="{BB962C8B-B14F-4D97-AF65-F5344CB8AC3E}">
        <p14:creationId xmlns:p14="http://schemas.microsoft.com/office/powerpoint/2010/main" val="186694524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body" idx="1"/>
          </p:nvPr>
        </p:nvSpPr>
        <p:spPr>
          <a:xfrm>
            <a:off x="468313" y="1066800"/>
            <a:ext cx="8229600" cy="5334000"/>
          </a:xfrm>
        </p:spPr>
        <p:txBody>
          <a:bodyPr/>
          <a:lstStyle/>
          <a:p>
            <a:pPr marL="0" indent="0" eaLnBrk="1" hangingPunct="1">
              <a:spcBef>
                <a:spcPct val="50000"/>
              </a:spcBef>
              <a:buFontTx/>
              <a:buNone/>
            </a:pPr>
            <a:r>
              <a:rPr lang="en-US" altLang="zh-CN" sz="2400" b="1" dirty="0"/>
              <a:t>8.7.4.7 SXTB, SXTH, UXTB, </a:t>
            </a:r>
            <a:r>
              <a:rPr lang="zh-CN" altLang="en-US" sz="2400" b="1" dirty="0"/>
              <a:t>和</a:t>
            </a:r>
            <a:r>
              <a:rPr lang="en-US" altLang="zh-CN" sz="2400" b="1" dirty="0"/>
              <a:t>UXTH</a:t>
            </a:r>
          </a:p>
          <a:p>
            <a:pPr marL="0" indent="0" eaLnBrk="1" hangingPunct="1">
              <a:spcBef>
                <a:spcPct val="50000"/>
              </a:spcBef>
              <a:buFontTx/>
              <a:buNone/>
            </a:pPr>
            <a:r>
              <a:rPr lang="en-US" altLang="zh-CN" sz="2000" dirty="0"/>
              <a:t>SXTB, SXTH, UXTB, </a:t>
            </a:r>
            <a:r>
              <a:rPr lang="zh-CN" altLang="en-US" sz="2000" dirty="0"/>
              <a:t>和</a:t>
            </a:r>
            <a:r>
              <a:rPr lang="en-US" altLang="zh-CN" sz="2000" dirty="0"/>
              <a:t>UXTH </a:t>
            </a:r>
            <a:r>
              <a:rPr lang="zh-CN" altLang="en-US" sz="2000" dirty="0"/>
              <a:t>用来将一个字节或一个半字扩展成一个字</a:t>
            </a:r>
            <a:endParaRPr lang="en-US" altLang="zh-CN" sz="2000" dirty="0"/>
          </a:p>
          <a:p>
            <a:pPr marL="0" indent="0" eaLnBrk="1" hangingPunct="1">
              <a:spcBef>
                <a:spcPct val="50000"/>
              </a:spcBef>
              <a:buFontTx/>
              <a:buNone/>
            </a:pPr>
            <a:r>
              <a:rPr lang="en-US" altLang="zh-CN" sz="1800" dirty="0">
                <a:solidFill>
                  <a:schemeClr val="tx1"/>
                </a:solidFill>
              </a:rPr>
              <a:t>  SXTB   &lt;Rd&gt;,   &lt;</a:t>
            </a:r>
            <a:r>
              <a:rPr lang="en-US" altLang="zh-CN" sz="1800" dirty="0" err="1">
                <a:solidFill>
                  <a:schemeClr val="tx1"/>
                </a:solidFill>
              </a:rPr>
              <a:t>Rn</a:t>
            </a:r>
            <a:r>
              <a:rPr lang="en-US" altLang="zh-CN" sz="1800" dirty="0">
                <a:solidFill>
                  <a:schemeClr val="tx1"/>
                </a:solidFill>
              </a:rPr>
              <a:t>&gt;</a:t>
            </a:r>
          </a:p>
          <a:p>
            <a:pPr marL="0" indent="0" eaLnBrk="1" hangingPunct="1">
              <a:buFontTx/>
              <a:buNone/>
            </a:pPr>
            <a:r>
              <a:rPr lang="en-US" altLang="zh-CN" sz="1800" dirty="0">
                <a:solidFill>
                  <a:schemeClr val="tx1"/>
                </a:solidFill>
              </a:rPr>
              <a:t>  SXTH   &lt;Rd&gt;,   &lt;</a:t>
            </a:r>
            <a:r>
              <a:rPr lang="en-US" altLang="zh-CN" sz="1800" dirty="0" err="1">
                <a:solidFill>
                  <a:schemeClr val="tx1"/>
                </a:solidFill>
              </a:rPr>
              <a:t>Rn</a:t>
            </a:r>
            <a:r>
              <a:rPr lang="en-US" altLang="zh-CN" sz="1800" dirty="0">
                <a:solidFill>
                  <a:schemeClr val="tx1"/>
                </a:solidFill>
              </a:rPr>
              <a:t>&gt;</a:t>
            </a:r>
          </a:p>
          <a:p>
            <a:pPr marL="0" indent="0" eaLnBrk="1" hangingPunct="1">
              <a:buFontTx/>
              <a:buNone/>
            </a:pPr>
            <a:r>
              <a:rPr lang="en-US" altLang="zh-CN" sz="1800" dirty="0">
                <a:solidFill>
                  <a:schemeClr val="tx1"/>
                </a:solidFill>
              </a:rPr>
              <a:t>  UXTB   &lt;Rd&gt;,   &lt;</a:t>
            </a:r>
            <a:r>
              <a:rPr lang="en-US" altLang="zh-CN" sz="1800" dirty="0" err="1">
                <a:solidFill>
                  <a:schemeClr val="tx1"/>
                </a:solidFill>
              </a:rPr>
              <a:t>Rn</a:t>
            </a:r>
            <a:r>
              <a:rPr lang="en-US" altLang="zh-CN" sz="1800" dirty="0">
                <a:solidFill>
                  <a:schemeClr val="tx1"/>
                </a:solidFill>
              </a:rPr>
              <a:t>&gt;</a:t>
            </a:r>
          </a:p>
          <a:p>
            <a:pPr marL="0" indent="0" eaLnBrk="1" hangingPunct="1">
              <a:buFontTx/>
              <a:buNone/>
            </a:pPr>
            <a:r>
              <a:rPr lang="en-US" altLang="zh-CN" sz="1800" dirty="0">
                <a:solidFill>
                  <a:schemeClr val="tx1"/>
                </a:solidFill>
              </a:rPr>
              <a:t>  UXTH   &lt;Rd&gt;,   &lt;</a:t>
            </a:r>
            <a:r>
              <a:rPr lang="en-US" altLang="zh-CN" sz="1800" dirty="0" err="1">
                <a:solidFill>
                  <a:schemeClr val="tx1"/>
                </a:solidFill>
              </a:rPr>
              <a:t>Rn</a:t>
            </a:r>
            <a:r>
              <a:rPr lang="en-US" altLang="zh-CN" sz="1800" dirty="0">
                <a:solidFill>
                  <a:schemeClr val="tx1"/>
                </a:solidFill>
              </a:rPr>
              <a:t>&gt;</a:t>
            </a:r>
          </a:p>
          <a:p>
            <a:pPr marL="0" indent="0" eaLnBrk="1" hangingPunct="1">
              <a:spcBef>
                <a:spcPct val="50000"/>
              </a:spcBef>
              <a:buFontTx/>
              <a:buNone/>
            </a:pPr>
            <a:r>
              <a:rPr lang="en-US" altLang="zh-CN" sz="2000" dirty="0"/>
              <a:t>SXTB/SXTH</a:t>
            </a:r>
            <a:r>
              <a:rPr lang="zh-CN" altLang="en-US" sz="2000" dirty="0"/>
              <a:t>带符号位</a:t>
            </a:r>
            <a:r>
              <a:rPr lang="en-US" altLang="zh-CN" sz="2000" dirty="0"/>
              <a:t>, UXTB/UXTH</a:t>
            </a:r>
            <a:r>
              <a:rPr lang="zh-CN" altLang="en-US" sz="2000" dirty="0"/>
              <a:t>高位添</a:t>
            </a:r>
            <a:r>
              <a:rPr lang="en-US" altLang="zh-CN" sz="2000" dirty="0"/>
              <a:t>0:</a:t>
            </a:r>
          </a:p>
          <a:p>
            <a:pPr marL="0" indent="0" eaLnBrk="1" hangingPunct="1">
              <a:spcBef>
                <a:spcPct val="50000"/>
              </a:spcBef>
              <a:buFontTx/>
              <a:buNone/>
            </a:pPr>
            <a:r>
              <a:rPr lang="zh-CN" altLang="en-US" sz="2000" dirty="0"/>
              <a:t>如果</a:t>
            </a:r>
            <a:r>
              <a:rPr lang="en-US" altLang="zh-CN" sz="2000" dirty="0"/>
              <a:t>R0 </a:t>
            </a:r>
            <a:r>
              <a:rPr lang="zh-CN" altLang="en-US" sz="2000" dirty="0"/>
              <a:t>等于</a:t>
            </a:r>
            <a:r>
              <a:rPr lang="en-US" altLang="zh-CN" sz="2000" dirty="0"/>
              <a:t>0x55AA8765:</a:t>
            </a:r>
          </a:p>
          <a:p>
            <a:pPr marL="0" indent="0" eaLnBrk="1" hangingPunct="1">
              <a:spcBef>
                <a:spcPct val="50000"/>
              </a:spcBef>
              <a:buFontTx/>
              <a:buNone/>
            </a:pPr>
            <a:r>
              <a:rPr lang="en-US" altLang="zh-CN" sz="1800" dirty="0"/>
              <a:t>  </a:t>
            </a:r>
            <a:r>
              <a:rPr lang="en-US" altLang="zh-CN" sz="1800" dirty="0">
                <a:solidFill>
                  <a:schemeClr val="tx1"/>
                </a:solidFill>
              </a:rPr>
              <a:t>SXTB   R1,   R0   ; R1 = 0x00000065</a:t>
            </a:r>
          </a:p>
          <a:p>
            <a:pPr marL="0" indent="0" eaLnBrk="1" hangingPunct="1">
              <a:buFontTx/>
              <a:buNone/>
            </a:pPr>
            <a:r>
              <a:rPr lang="en-US" altLang="zh-CN" sz="1800" dirty="0">
                <a:solidFill>
                  <a:schemeClr val="tx1"/>
                </a:solidFill>
              </a:rPr>
              <a:t>  SXTH   R1,   R0   ; R1 = 0xFFFF8765</a:t>
            </a:r>
          </a:p>
          <a:p>
            <a:pPr marL="0" indent="0" eaLnBrk="1" hangingPunct="1">
              <a:buFontTx/>
              <a:buNone/>
            </a:pPr>
            <a:r>
              <a:rPr lang="en-US" altLang="zh-CN" sz="1800" dirty="0">
                <a:solidFill>
                  <a:schemeClr val="tx1"/>
                </a:solidFill>
              </a:rPr>
              <a:t>  UXTB   R1,   R0   ; R1 = 0x00000065</a:t>
            </a:r>
          </a:p>
          <a:p>
            <a:pPr marL="0" indent="0" eaLnBrk="1" hangingPunct="1">
              <a:buFontTx/>
              <a:buNone/>
            </a:pPr>
            <a:r>
              <a:rPr lang="en-US" altLang="zh-CN" sz="1800" dirty="0">
                <a:solidFill>
                  <a:schemeClr val="tx1"/>
                </a:solidFill>
              </a:rPr>
              <a:t>  UXTH   R1,   R0   ; R1 = 0x00008765</a:t>
            </a:r>
          </a:p>
        </p:txBody>
      </p:sp>
    </p:spTree>
    <p:extLst>
      <p:ext uri="{BB962C8B-B14F-4D97-AF65-F5344CB8AC3E}">
        <p14:creationId xmlns:p14="http://schemas.microsoft.com/office/powerpoint/2010/main" val="66624978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xfrm>
            <a:off x="468313" y="1066800"/>
            <a:ext cx="8229600" cy="5530850"/>
          </a:xfrm>
        </p:spPr>
        <p:txBody>
          <a:bodyPr/>
          <a:lstStyle/>
          <a:p>
            <a:pPr marL="0" indent="0" eaLnBrk="1" hangingPunct="1">
              <a:spcBef>
                <a:spcPct val="40000"/>
              </a:spcBef>
              <a:buFontTx/>
              <a:buNone/>
            </a:pPr>
            <a:r>
              <a:rPr lang="en-US" altLang="zh-CN" sz="2000" b="1" dirty="0"/>
              <a:t>8.7.4.8 BFC </a:t>
            </a:r>
            <a:r>
              <a:rPr lang="zh-CN" altLang="en-US" sz="2000" b="1" dirty="0"/>
              <a:t>和</a:t>
            </a:r>
            <a:r>
              <a:rPr lang="en-US" altLang="zh-CN" sz="2000" b="1" dirty="0"/>
              <a:t>BFI, UBFX </a:t>
            </a:r>
            <a:r>
              <a:rPr lang="zh-CN" altLang="en-US" sz="2000" b="1" dirty="0"/>
              <a:t>和</a:t>
            </a:r>
            <a:r>
              <a:rPr lang="en-US" altLang="zh-CN" sz="2000" b="1" dirty="0"/>
              <a:t>SBFX</a:t>
            </a:r>
          </a:p>
          <a:p>
            <a:pPr marL="0" indent="0" eaLnBrk="1" hangingPunct="1">
              <a:spcBef>
                <a:spcPct val="40000"/>
              </a:spcBef>
              <a:buFontTx/>
              <a:buNone/>
            </a:pPr>
            <a:r>
              <a:rPr lang="en-US" altLang="zh-CN" sz="2000" dirty="0"/>
              <a:t>BFC (Bit Field Clear)</a:t>
            </a:r>
            <a:r>
              <a:rPr lang="zh-CN" altLang="en-US" sz="2000" dirty="0"/>
              <a:t>用来清除一个寄存器中任意位置的任意连续个比特</a:t>
            </a:r>
            <a:endParaRPr lang="en-US" altLang="zh-CN" sz="2000" dirty="0"/>
          </a:p>
          <a:p>
            <a:pPr marL="0" indent="0" eaLnBrk="1" hangingPunct="1">
              <a:spcBef>
                <a:spcPct val="40000"/>
              </a:spcBef>
              <a:buFontTx/>
              <a:buNone/>
            </a:pPr>
            <a:r>
              <a:rPr lang="en-US" altLang="zh-CN" sz="2000" b="1" dirty="0">
                <a:solidFill>
                  <a:srgbClr val="7F4D78"/>
                </a:solidFill>
              </a:rPr>
              <a:t>           </a:t>
            </a:r>
            <a:r>
              <a:rPr lang="zh-CN" altLang="en-US" sz="2000" b="1" dirty="0">
                <a:solidFill>
                  <a:srgbClr val="7F4D78"/>
                </a:solidFill>
              </a:rPr>
              <a:t>例</a:t>
            </a:r>
            <a:r>
              <a:rPr lang="en-US" altLang="zh-CN" sz="2000" b="1" dirty="0">
                <a:solidFill>
                  <a:srgbClr val="7F4D78"/>
                </a:solidFill>
              </a:rPr>
              <a:t>:</a:t>
            </a:r>
          </a:p>
          <a:p>
            <a:pPr marL="0" indent="0" eaLnBrk="1" hangingPunct="1">
              <a:spcBef>
                <a:spcPct val="40000"/>
              </a:spcBef>
              <a:buFontTx/>
              <a:buNone/>
            </a:pPr>
            <a:r>
              <a:rPr lang="en-US" altLang="zh-CN" sz="2000" dirty="0"/>
              <a:t>  </a:t>
            </a:r>
            <a:r>
              <a:rPr lang="en-US" altLang="zh-CN" sz="1800" dirty="0">
                <a:solidFill>
                  <a:schemeClr val="tx1"/>
                </a:solidFill>
              </a:rPr>
              <a:t>LDR       R0,  =0x1234FFFF</a:t>
            </a:r>
          </a:p>
          <a:p>
            <a:pPr marL="0" indent="0" eaLnBrk="1" hangingPunct="1">
              <a:buFontTx/>
              <a:buNone/>
            </a:pPr>
            <a:r>
              <a:rPr lang="en-US" altLang="zh-CN" sz="1800" dirty="0">
                <a:solidFill>
                  <a:schemeClr val="tx1"/>
                </a:solidFill>
              </a:rPr>
              <a:t>  BFC.W   R0,  #4, #8	;</a:t>
            </a:r>
            <a:r>
              <a:rPr lang="zh-CN" altLang="en-US" sz="1800" dirty="0">
                <a:solidFill>
                  <a:schemeClr val="tx1"/>
                </a:solidFill>
              </a:rPr>
              <a:t>从</a:t>
            </a:r>
            <a:r>
              <a:rPr lang="en-US" altLang="zh-CN" sz="1800" dirty="0">
                <a:solidFill>
                  <a:schemeClr val="tx1"/>
                </a:solidFill>
              </a:rPr>
              <a:t>bit4</a:t>
            </a:r>
            <a:r>
              <a:rPr lang="zh-CN" altLang="en-US" sz="1800" dirty="0">
                <a:solidFill>
                  <a:schemeClr val="tx1"/>
                </a:solidFill>
              </a:rPr>
              <a:t>开始清</a:t>
            </a:r>
            <a:r>
              <a:rPr lang="en-US" altLang="zh-CN" sz="1800" dirty="0">
                <a:solidFill>
                  <a:schemeClr val="tx1"/>
                </a:solidFill>
              </a:rPr>
              <a:t>8</a:t>
            </a:r>
            <a:r>
              <a:rPr lang="zh-CN" altLang="en-US" sz="1800" dirty="0">
                <a:solidFill>
                  <a:schemeClr val="tx1"/>
                </a:solidFill>
              </a:rPr>
              <a:t>位</a:t>
            </a:r>
          </a:p>
          <a:p>
            <a:pPr marL="0" indent="0" eaLnBrk="1" hangingPunct="1">
              <a:spcBef>
                <a:spcPct val="40000"/>
              </a:spcBef>
              <a:buFontTx/>
              <a:buNone/>
            </a:pPr>
            <a:r>
              <a:rPr lang="zh-CN" altLang="en-US" sz="2000" dirty="0"/>
              <a:t>结果是</a:t>
            </a:r>
            <a:r>
              <a:rPr lang="en-US" altLang="zh-CN" sz="2000" dirty="0"/>
              <a:t>R0 = 0x1234F00F.</a:t>
            </a:r>
          </a:p>
          <a:p>
            <a:pPr marL="0" indent="0">
              <a:spcBef>
                <a:spcPct val="40000"/>
              </a:spcBef>
              <a:buFontTx/>
              <a:buNone/>
            </a:pPr>
            <a:r>
              <a:rPr lang="en-US" altLang="zh-CN" sz="2000" dirty="0"/>
              <a:t>BFI (Bit Field Insert)</a:t>
            </a:r>
            <a:r>
              <a:rPr lang="zh-CN" altLang="en-US" sz="2000" dirty="0"/>
              <a:t>用来从一个寄存器中拷贝任意位置的任意连续个比特到另一个寄存器。</a:t>
            </a:r>
            <a:r>
              <a:rPr lang="en-US" altLang="zh-CN" sz="2000" dirty="0"/>
              <a:t> </a:t>
            </a:r>
          </a:p>
          <a:p>
            <a:pPr marL="0" indent="0" eaLnBrk="1" hangingPunct="1">
              <a:spcBef>
                <a:spcPct val="40000"/>
              </a:spcBef>
              <a:buFontTx/>
              <a:buNone/>
            </a:pPr>
            <a:r>
              <a:rPr lang="en-US" altLang="zh-CN" sz="2000" b="1" dirty="0">
                <a:solidFill>
                  <a:srgbClr val="7F4D78"/>
                </a:solidFill>
              </a:rPr>
              <a:t>           </a:t>
            </a:r>
            <a:r>
              <a:rPr lang="zh-CN" altLang="en-US" sz="2000" b="1" dirty="0">
                <a:solidFill>
                  <a:srgbClr val="7F4D78"/>
                </a:solidFill>
              </a:rPr>
              <a:t>例</a:t>
            </a:r>
            <a:r>
              <a:rPr lang="en-US" altLang="zh-CN" sz="2000" b="1" dirty="0">
                <a:solidFill>
                  <a:srgbClr val="7F4D78"/>
                </a:solidFill>
              </a:rPr>
              <a:t>:</a:t>
            </a:r>
          </a:p>
          <a:p>
            <a:pPr marL="0" indent="0" eaLnBrk="1" hangingPunct="1">
              <a:spcBef>
                <a:spcPct val="40000"/>
              </a:spcBef>
              <a:buFontTx/>
              <a:buNone/>
            </a:pPr>
            <a:r>
              <a:rPr lang="en-US" altLang="zh-CN" sz="2000" dirty="0"/>
              <a:t>  </a:t>
            </a:r>
            <a:r>
              <a:rPr lang="en-US" altLang="zh-CN" sz="1800" dirty="0">
                <a:solidFill>
                  <a:schemeClr val="tx1"/>
                </a:solidFill>
              </a:rPr>
              <a:t>LDR   R0,  =0x12345678</a:t>
            </a:r>
          </a:p>
          <a:p>
            <a:pPr marL="0" indent="0" eaLnBrk="1" hangingPunct="1">
              <a:buFontTx/>
              <a:buNone/>
            </a:pPr>
            <a:r>
              <a:rPr lang="en-US" altLang="zh-CN" sz="1800" dirty="0">
                <a:solidFill>
                  <a:schemeClr val="tx1"/>
                </a:solidFill>
              </a:rPr>
              <a:t>  LDR   R1,  =0x3355AACC</a:t>
            </a:r>
          </a:p>
          <a:p>
            <a:pPr marL="0" indent="0" eaLnBrk="1" hangingPunct="1">
              <a:buFontTx/>
              <a:buNone/>
            </a:pPr>
            <a:r>
              <a:rPr lang="en-US" altLang="zh-CN" sz="1800" dirty="0">
                <a:solidFill>
                  <a:schemeClr val="tx1"/>
                </a:solidFill>
              </a:rPr>
              <a:t>  BFI.W R1, R0, #8, #16 ; Insert R0[15:0] to R1[23:8]</a:t>
            </a:r>
          </a:p>
          <a:p>
            <a:pPr marL="0" indent="0" eaLnBrk="1" hangingPunct="1">
              <a:spcBef>
                <a:spcPct val="40000"/>
              </a:spcBef>
              <a:buFontTx/>
              <a:buNone/>
            </a:pPr>
            <a:r>
              <a:rPr lang="zh-CN" altLang="en-US" sz="2000" dirty="0"/>
              <a:t>结果是</a:t>
            </a:r>
            <a:r>
              <a:rPr lang="en-US" altLang="zh-CN" sz="2000" dirty="0"/>
              <a:t>R1 = 0x335678CC.</a:t>
            </a:r>
          </a:p>
        </p:txBody>
      </p:sp>
      <p:pic>
        <p:nvPicPr>
          <p:cNvPr id="167939" name="Picture 3" descr="dglxasset[2]"/>
          <p:cNvPicPr>
            <a:picLocks noChangeAspect="1" noChangeArrowheads="1"/>
          </p:cNvPicPr>
          <p:nvPr/>
        </p:nvPicPr>
        <p:blipFill>
          <a:blip r:embed="rId3" cstate="print"/>
          <a:srcRect/>
          <a:stretch>
            <a:fillRect/>
          </a:stretch>
        </p:blipFill>
        <p:spPr bwMode="auto">
          <a:xfrm>
            <a:off x="533400" y="1981200"/>
            <a:ext cx="609600" cy="539750"/>
          </a:xfrm>
          <a:prstGeom prst="rect">
            <a:avLst/>
          </a:prstGeom>
          <a:noFill/>
          <a:ln w="9525">
            <a:noFill/>
            <a:miter lim="800000"/>
            <a:headEnd/>
            <a:tailEnd/>
          </a:ln>
        </p:spPr>
      </p:pic>
      <p:pic>
        <p:nvPicPr>
          <p:cNvPr id="167940" name="Picture 4" descr="dglxasset[2]"/>
          <p:cNvPicPr>
            <a:picLocks noChangeAspect="1" noChangeArrowheads="1"/>
          </p:cNvPicPr>
          <p:nvPr/>
        </p:nvPicPr>
        <p:blipFill>
          <a:blip r:embed="rId3" cstate="print"/>
          <a:srcRect/>
          <a:stretch>
            <a:fillRect/>
          </a:stretch>
        </p:blipFill>
        <p:spPr bwMode="auto">
          <a:xfrm>
            <a:off x="609600" y="4419600"/>
            <a:ext cx="609600" cy="539750"/>
          </a:xfrm>
          <a:prstGeom prst="rect">
            <a:avLst/>
          </a:prstGeom>
          <a:noFill/>
          <a:ln w="9525">
            <a:noFill/>
            <a:miter lim="800000"/>
            <a:headEnd/>
            <a:tailEnd/>
          </a:ln>
        </p:spPr>
      </p:pic>
    </p:spTree>
    <p:extLst>
      <p:ext uri="{BB962C8B-B14F-4D97-AF65-F5344CB8AC3E}">
        <p14:creationId xmlns:p14="http://schemas.microsoft.com/office/powerpoint/2010/main" val="3547474099"/>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body" idx="1"/>
          </p:nvPr>
        </p:nvSpPr>
        <p:spPr>
          <a:xfrm>
            <a:off x="468313" y="990600"/>
            <a:ext cx="8229600" cy="5534025"/>
          </a:xfrm>
        </p:spPr>
        <p:txBody>
          <a:bodyPr/>
          <a:lstStyle/>
          <a:p>
            <a:pPr marL="0" indent="0" eaLnBrk="1" hangingPunct="1">
              <a:lnSpc>
                <a:spcPct val="90000"/>
              </a:lnSpc>
              <a:spcBef>
                <a:spcPct val="30000"/>
              </a:spcBef>
              <a:buFontTx/>
              <a:buNone/>
            </a:pPr>
            <a:r>
              <a:rPr lang="en-US" altLang="zh-CN" sz="2000" dirty="0"/>
              <a:t>UBFX </a:t>
            </a:r>
            <a:r>
              <a:rPr lang="zh-CN" altLang="en-US" sz="2000" dirty="0"/>
              <a:t>和</a:t>
            </a:r>
            <a:r>
              <a:rPr lang="en-US" altLang="zh-CN" sz="2000" dirty="0"/>
              <a:t>SBFX </a:t>
            </a:r>
            <a:r>
              <a:rPr lang="zh-CN" altLang="en-US" sz="2000" dirty="0"/>
              <a:t>分别是无符号和有符号比特场抽取指令。</a:t>
            </a:r>
            <a:endParaRPr lang="en-US" altLang="zh-CN" sz="2000" dirty="0"/>
          </a:p>
          <a:p>
            <a:pPr marL="0" indent="0" eaLnBrk="1" hangingPunct="1">
              <a:lnSpc>
                <a:spcPct val="90000"/>
              </a:lnSpc>
              <a:spcBef>
                <a:spcPct val="30000"/>
              </a:spcBef>
              <a:buFontTx/>
              <a:buNone/>
            </a:pPr>
            <a:r>
              <a:rPr lang="en-US" altLang="zh-CN" sz="2000" dirty="0"/>
              <a:t>UBFX </a:t>
            </a:r>
            <a:r>
              <a:rPr lang="zh-CN" altLang="en-US" sz="2000" dirty="0"/>
              <a:t>从一个寄存器的任意位置抽取任意长度的比特场，并将它存到目的寄存器，多出的位使用</a:t>
            </a:r>
            <a:r>
              <a:rPr lang="en-US" altLang="zh-CN" sz="2000" dirty="0"/>
              <a:t>0</a:t>
            </a:r>
            <a:r>
              <a:rPr lang="zh-CN" altLang="en-US" sz="2000" dirty="0"/>
              <a:t>填充。</a:t>
            </a:r>
            <a:endParaRPr lang="en-US" altLang="zh-CN" sz="2000" dirty="0"/>
          </a:p>
          <a:p>
            <a:pPr marL="0" indent="0" eaLnBrk="1" hangingPunct="1">
              <a:lnSpc>
                <a:spcPct val="90000"/>
              </a:lnSpc>
              <a:spcBef>
                <a:spcPct val="30000"/>
              </a:spcBef>
              <a:buFontTx/>
              <a:buNone/>
            </a:pPr>
            <a:r>
              <a:rPr lang="en-US" altLang="zh-CN" sz="2000" b="1" dirty="0">
                <a:solidFill>
                  <a:srgbClr val="6E1C7C"/>
                </a:solidFill>
              </a:rPr>
              <a:t>           </a:t>
            </a:r>
          </a:p>
          <a:p>
            <a:pPr marL="0" indent="0" eaLnBrk="1" hangingPunct="1">
              <a:lnSpc>
                <a:spcPct val="90000"/>
              </a:lnSpc>
              <a:spcBef>
                <a:spcPct val="30000"/>
              </a:spcBef>
              <a:buFontTx/>
              <a:buNone/>
            </a:pPr>
            <a:r>
              <a:rPr lang="zh-CN" altLang="en-US" sz="2000" b="1" dirty="0">
                <a:solidFill>
                  <a:srgbClr val="6E1C7C"/>
                </a:solidFill>
              </a:rPr>
              <a:t>	例</a:t>
            </a:r>
            <a:r>
              <a:rPr lang="en-US" altLang="zh-CN" sz="2000" dirty="0">
                <a:solidFill>
                  <a:srgbClr val="6E1C7C"/>
                </a:solidFill>
              </a:rPr>
              <a:t>:</a:t>
            </a:r>
          </a:p>
          <a:p>
            <a:pPr marL="0" indent="0" eaLnBrk="1" hangingPunct="1">
              <a:lnSpc>
                <a:spcPct val="90000"/>
              </a:lnSpc>
              <a:spcBef>
                <a:spcPct val="30000"/>
              </a:spcBef>
              <a:buFontTx/>
              <a:buNone/>
            </a:pPr>
            <a:r>
              <a:rPr lang="en-US" altLang="zh-CN" sz="2000" dirty="0"/>
              <a:t>  </a:t>
            </a:r>
            <a:r>
              <a:rPr lang="en-US" altLang="zh-CN" sz="1800" dirty="0">
                <a:solidFill>
                  <a:schemeClr val="tx1"/>
                </a:solidFill>
              </a:rPr>
              <a:t>LDR R0,=0x5678ABCD</a:t>
            </a:r>
          </a:p>
          <a:p>
            <a:pPr marL="0" indent="0" eaLnBrk="1" hangingPunct="1">
              <a:lnSpc>
                <a:spcPct val="90000"/>
              </a:lnSpc>
              <a:buFontTx/>
              <a:buNone/>
            </a:pPr>
            <a:r>
              <a:rPr lang="en-US" altLang="zh-CN" sz="1800" dirty="0">
                <a:solidFill>
                  <a:schemeClr val="tx1"/>
                </a:solidFill>
              </a:rPr>
              <a:t>  UBFX.W R1, R0, #4, #8</a:t>
            </a:r>
          </a:p>
          <a:p>
            <a:pPr marL="0" indent="0" eaLnBrk="1" hangingPunct="1">
              <a:lnSpc>
                <a:spcPct val="90000"/>
              </a:lnSpc>
              <a:spcBef>
                <a:spcPct val="30000"/>
              </a:spcBef>
              <a:buFontTx/>
              <a:buNone/>
            </a:pPr>
            <a:r>
              <a:rPr lang="zh-CN" altLang="en-US" sz="2000" dirty="0"/>
              <a:t>结果是</a:t>
            </a:r>
            <a:r>
              <a:rPr lang="en-US" altLang="zh-CN" sz="2000" dirty="0"/>
              <a:t>R1 = 0x000000BC.</a:t>
            </a:r>
          </a:p>
          <a:p>
            <a:pPr marL="0" indent="0">
              <a:lnSpc>
                <a:spcPct val="90000"/>
              </a:lnSpc>
              <a:spcBef>
                <a:spcPct val="30000"/>
              </a:spcBef>
              <a:buFontTx/>
              <a:buNone/>
            </a:pPr>
            <a:r>
              <a:rPr lang="zh-CN" altLang="en-US" sz="2000" dirty="0"/>
              <a:t>相似的</a:t>
            </a:r>
            <a:r>
              <a:rPr lang="en-US" altLang="zh-CN" sz="2000" dirty="0"/>
              <a:t>,</a:t>
            </a:r>
            <a:r>
              <a:rPr lang="zh-CN" altLang="en-US" sz="2000" dirty="0"/>
              <a:t>从一个寄存器的任意位置抽取任意长度的比特场，并将它存到目的寄存器，多出的位使用</a:t>
            </a:r>
            <a:r>
              <a:rPr lang="en-US" altLang="zh-CN" sz="2000" dirty="0"/>
              <a:t>1</a:t>
            </a:r>
            <a:r>
              <a:rPr lang="zh-CN" altLang="en-US" sz="2000" dirty="0"/>
              <a:t>填充。</a:t>
            </a:r>
            <a:endParaRPr lang="en-US" altLang="zh-CN" sz="2000" dirty="0"/>
          </a:p>
          <a:p>
            <a:pPr marL="0" indent="0" eaLnBrk="1" hangingPunct="1">
              <a:lnSpc>
                <a:spcPct val="90000"/>
              </a:lnSpc>
              <a:spcBef>
                <a:spcPct val="30000"/>
              </a:spcBef>
              <a:buFontTx/>
              <a:buNone/>
            </a:pPr>
            <a:endParaRPr lang="en-US" altLang="zh-CN" sz="2000" dirty="0"/>
          </a:p>
          <a:p>
            <a:pPr marL="0" indent="0" eaLnBrk="1" hangingPunct="1">
              <a:lnSpc>
                <a:spcPct val="90000"/>
              </a:lnSpc>
              <a:spcBef>
                <a:spcPct val="30000"/>
              </a:spcBef>
              <a:buFontTx/>
              <a:buNone/>
            </a:pPr>
            <a:r>
              <a:rPr lang="en-US" altLang="zh-CN" sz="2000" b="1" dirty="0">
                <a:solidFill>
                  <a:srgbClr val="6E1C7C"/>
                </a:solidFill>
              </a:rPr>
              <a:t>           	</a:t>
            </a:r>
            <a:r>
              <a:rPr lang="zh-CN" altLang="en-US" sz="2000" b="1" dirty="0">
                <a:solidFill>
                  <a:srgbClr val="6E1C7C"/>
                </a:solidFill>
              </a:rPr>
              <a:t>例</a:t>
            </a:r>
            <a:r>
              <a:rPr lang="en-US" altLang="zh-CN" sz="2000" b="1" dirty="0">
                <a:solidFill>
                  <a:srgbClr val="6E1C7C"/>
                </a:solidFill>
              </a:rPr>
              <a:t>:</a:t>
            </a:r>
          </a:p>
          <a:p>
            <a:pPr marL="0" indent="0" eaLnBrk="1" hangingPunct="1">
              <a:lnSpc>
                <a:spcPct val="90000"/>
              </a:lnSpc>
              <a:spcBef>
                <a:spcPct val="30000"/>
              </a:spcBef>
              <a:buFontTx/>
              <a:buNone/>
            </a:pPr>
            <a:r>
              <a:rPr lang="en-US" altLang="zh-CN" sz="2000" dirty="0"/>
              <a:t>  </a:t>
            </a:r>
            <a:r>
              <a:rPr lang="en-US" altLang="zh-CN" sz="1800" dirty="0">
                <a:solidFill>
                  <a:schemeClr val="tx1"/>
                </a:solidFill>
              </a:rPr>
              <a:t>LDR R0,=0x5678ABCD</a:t>
            </a:r>
          </a:p>
          <a:p>
            <a:pPr marL="0" indent="0" eaLnBrk="1" hangingPunct="1">
              <a:lnSpc>
                <a:spcPct val="90000"/>
              </a:lnSpc>
              <a:buFontTx/>
              <a:buNone/>
            </a:pPr>
            <a:r>
              <a:rPr lang="en-US" altLang="zh-CN" sz="1800" dirty="0">
                <a:solidFill>
                  <a:schemeClr val="tx1"/>
                </a:solidFill>
              </a:rPr>
              <a:t>  SBFX.W R1, R0, #4, #8</a:t>
            </a:r>
          </a:p>
          <a:p>
            <a:pPr marL="0" indent="0" eaLnBrk="1" hangingPunct="1">
              <a:lnSpc>
                <a:spcPct val="90000"/>
              </a:lnSpc>
              <a:spcBef>
                <a:spcPct val="30000"/>
              </a:spcBef>
              <a:buFontTx/>
              <a:buNone/>
            </a:pPr>
            <a:r>
              <a:rPr lang="zh-CN" altLang="en-US" sz="2000" dirty="0"/>
              <a:t>结果是</a:t>
            </a:r>
            <a:r>
              <a:rPr lang="en-US" altLang="zh-CN" sz="2000" dirty="0"/>
              <a:t>R1 = 0xFFFFFFBC.</a:t>
            </a:r>
          </a:p>
        </p:txBody>
      </p:sp>
      <p:pic>
        <p:nvPicPr>
          <p:cNvPr id="168963" name="Picture 3" descr="dglxasset[2]"/>
          <p:cNvPicPr>
            <a:picLocks noChangeAspect="1" noChangeArrowheads="1"/>
          </p:cNvPicPr>
          <p:nvPr/>
        </p:nvPicPr>
        <p:blipFill>
          <a:blip r:embed="rId3" cstate="print"/>
          <a:srcRect/>
          <a:stretch>
            <a:fillRect/>
          </a:stretch>
        </p:blipFill>
        <p:spPr bwMode="auto">
          <a:xfrm>
            <a:off x="685800" y="2127250"/>
            <a:ext cx="609600" cy="539750"/>
          </a:xfrm>
          <a:prstGeom prst="rect">
            <a:avLst/>
          </a:prstGeom>
          <a:noFill/>
          <a:ln w="9525">
            <a:noFill/>
            <a:miter lim="800000"/>
            <a:headEnd/>
            <a:tailEnd/>
          </a:ln>
        </p:spPr>
      </p:pic>
      <p:pic>
        <p:nvPicPr>
          <p:cNvPr id="168964" name="Picture 4" descr="dglxasset[2]"/>
          <p:cNvPicPr>
            <a:picLocks noChangeAspect="1" noChangeArrowheads="1"/>
          </p:cNvPicPr>
          <p:nvPr/>
        </p:nvPicPr>
        <p:blipFill>
          <a:blip r:embed="rId3" cstate="print"/>
          <a:srcRect/>
          <a:stretch>
            <a:fillRect/>
          </a:stretch>
        </p:blipFill>
        <p:spPr bwMode="auto">
          <a:xfrm>
            <a:off x="609600" y="4489450"/>
            <a:ext cx="609600" cy="539750"/>
          </a:xfrm>
          <a:prstGeom prst="rect">
            <a:avLst/>
          </a:prstGeom>
          <a:noFill/>
          <a:ln w="9525">
            <a:noFill/>
            <a:miter lim="800000"/>
            <a:headEnd/>
            <a:tailEnd/>
          </a:ln>
        </p:spPr>
      </p:pic>
    </p:spTree>
    <p:extLst>
      <p:ext uri="{BB962C8B-B14F-4D97-AF65-F5344CB8AC3E}">
        <p14:creationId xmlns:p14="http://schemas.microsoft.com/office/powerpoint/2010/main" val="485062510"/>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body" idx="1"/>
          </p:nvPr>
        </p:nvSpPr>
        <p:spPr>
          <a:xfrm>
            <a:off x="468313" y="990600"/>
            <a:ext cx="8229600" cy="5105400"/>
          </a:xfrm>
        </p:spPr>
        <p:txBody>
          <a:bodyPr/>
          <a:lstStyle/>
          <a:p>
            <a:pPr marL="0" indent="0" eaLnBrk="1" hangingPunct="1">
              <a:spcBef>
                <a:spcPct val="50000"/>
              </a:spcBef>
              <a:buFontTx/>
              <a:buNone/>
            </a:pPr>
            <a:r>
              <a:rPr lang="en-US" altLang="zh-CN" sz="2400" b="1" dirty="0"/>
              <a:t>8.7.4.9 LDRD </a:t>
            </a:r>
            <a:r>
              <a:rPr lang="zh-CN" altLang="en-US" sz="2400" b="1" dirty="0"/>
              <a:t>和</a:t>
            </a:r>
            <a:r>
              <a:rPr lang="en-US" altLang="zh-CN" sz="2400" b="1" dirty="0"/>
              <a:t>STRD</a:t>
            </a:r>
          </a:p>
          <a:p>
            <a:pPr marL="0" indent="0" eaLnBrk="1" hangingPunct="1">
              <a:spcBef>
                <a:spcPct val="50000"/>
              </a:spcBef>
              <a:buFontTx/>
              <a:buNone/>
            </a:pPr>
            <a:r>
              <a:rPr lang="en-US" altLang="zh-CN" sz="2000" dirty="0"/>
              <a:t>LDRD </a:t>
            </a:r>
            <a:r>
              <a:rPr lang="zh-CN" altLang="en-US" sz="2000" dirty="0"/>
              <a:t>和</a:t>
            </a:r>
            <a:r>
              <a:rPr lang="en-US" altLang="zh-CN" sz="2000" dirty="0"/>
              <a:t>STRD</a:t>
            </a:r>
            <a:r>
              <a:rPr lang="zh-CN" altLang="en-US" sz="2000" dirty="0"/>
              <a:t>这两条指令</a:t>
            </a:r>
            <a:r>
              <a:rPr lang="en-US" altLang="zh-CN" sz="2000" dirty="0"/>
              <a:t> </a:t>
            </a:r>
            <a:r>
              <a:rPr lang="zh-CN" altLang="en-US" sz="2000" dirty="0"/>
              <a:t>将两个字长的数据传入或传出两个寄存器。</a:t>
            </a:r>
            <a:endParaRPr lang="en-US" altLang="zh-CN" sz="2000" dirty="0"/>
          </a:p>
          <a:p>
            <a:pPr marL="0" indent="0" eaLnBrk="1" hangingPunct="1">
              <a:spcBef>
                <a:spcPct val="50000"/>
              </a:spcBef>
              <a:buFontTx/>
              <a:buNone/>
            </a:pPr>
            <a:endParaRPr lang="en-US" altLang="zh-CN" sz="2000" dirty="0"/>
          </a:p>
          <a:p>
            <a:pPr marL="0" indent="0" eaLnBrk="1" hangingPunct="1">
              <a:spcBef>
                <a:spcPct val="50000"/>
              </a:spcBef>
              <a:buFontTx/>
              <a:buNone/>
            </a:pPr>
            <a:r>
              <a:rPr lang="en-US" altLang="zh-CN" sz="1800" dirty="0"/>
              <a:t>  </a:t>
            </a:r>
            <a:r>
              <a:rPr lang="en-US" altLang="zh-CN" sz="1800" dirty="0">
                <a:solidFill>
                  <a:schemeClr val="tx1"/>
                </a:solidFill>
              </a:rPr>
              <a:t>LDRD.W &lt;</a:t>
            </a:r>
            <a:r>
              <a:rPr lang="en-US" altLang="zh-CN" sz="1800" dirty="0" err="1">
                <a:solidFill>
                  <a:schemeClr val="tx1"/>
                </a:solidFill>
              </a:rPr>
              <a:t>Rxf</a:t>
            </a:r>
            <a:r>
              <a:rPr lang="en-US" altLang="zh-CN" sz="1800" dirty="0">
                <a:solidFill>
                  <a:schemeClr val="tx1"/>
                </a:solidFill>
              </a:rPr>
              <a:t>&gt;, &lt;Rxf2&gt; ,[</a:t>
            </a:r>
            <a:r>
              <a:rPr lang="en-US" altLang="zh-CN" sz="1800" dirty="0" err="1">
                <a:solidFill>
                  <a:schemeClr val="tx1"/>
                </a:solidFill>
              </a:rPr>
              <a:t>Rn</a:t>
            </a:r>
            <a:r>
              <a:rPr lang="en-US" altLang="zh-CN" sz="1800" dirty="0">
                <a:solidFill>
                  <a:schemeClr val="tx1"/>
                </a:solidFill>
              </a:rPr>
              <a:t>, #+/-offset]{!}    ; Pre-indexed</a:t>
            </a:r>
          </a:p>
          <a:p>
            <a:pPr marL="0" indent="0" eaLnBrk="1" hangingPunct="1">
              <a:buFontTx/>
              <a:buNone/>
            </a:pPr>
            <a:r>
              <a:rPr lang="en-US" altLang="zh-CN" sz="1800" dirty="0">
                <a:solidFill>
                  <a:schemeClr val="tx1"/>
                </a:solidFill>
              </a:rPr>
              <a:t>  LDRD.W &lt;</a:t>
            </a:r>
            <a:r>
              <a:rPr lang="en-US" altLang="zh-CN" sz="1800" dirty="0" err="1">
                <a:solidFill>
                  <a:schemeClr val="tx1"/>
                </a:solidFill>
              </a:rPr>
              <a:t>Rxf</a:t>
            </a:r>
            <a:r>
              <a:rPr lang="en-US" altLang="zh-CN" sz="1800" dirty="0">
                <a:solidFill>
                  <a:schemeClr val="tx1"/>
                </a:solidFill>
              </a:rPr>
              <a:t>&gt;, &lt;Rxf2&gt; ,[</a:t>
            </a:r>
            <a:r>
              <a:rPr lang="en-US" altLang="zh-CN" sz="1800" dirty="0" err="1">
                <a:solidFill>
                  <a:schemeClr val="tx1"/>
                </a:solidFill>
              </a:rPr>
              <a:t>Rn</a:t>
            </a:r>
            <a:r>
              <a:rPr lang="en-US" altLang="zh-CN" sz="1800" dirty="0">
                <a:solidFill>
                  <a:schemeClr val="tx1"/>
                </a:solidFill>
              </a:rPr>
              <a:t>], #+/-offset        ; Post-indexed</a:t>
            </a:r>
          </a:p>
          <a:p>
            <a:pPr marL="0" indent="0" eaLnBrk="1" hangingPunct="1">
              <a:buFontTx/>
              <a:buNone/>
            </a:pPr>
            <a:r>
              <a:rPr lang="en-US" altLang="zh-CN" sz="1800" dirty="0">
                <a:solidFill>
                  <a:schemeClr val="tx1"/>
                </a:solidFill>
              </a:rPr>
              <a:t>  STRD.W &lt;</a:t>
            </a:r>
            <a:r>
              <a:rPr lang="en-US" altLang="zh-CN" sz="1800" dirty="0" err="1">
                <a:solidFill>
                  <a:schemeClr val="tx1"/>
                </a:solidFill>
              </a:rPr>
              <a:t>Rxf</a:t>
            </a:r>
            <a:r>
              <a:rPr lang="en-US" altLang="zh-CN" sz="1800" dirty="0">
                <a:solidFill>
                  <a:schemeClr val="tx1"/>
                </a:solidFill>
              </a:rPr>
              <a:t>&gt;, &lt;Rxf2&gt; ,[</a:t>
            </a:r>
            <a:r>
              <a:rPr lang="en-US" altLang="zh-CN" sz="1800" dirty="0" err="1">
                <a:solidFill>
                  <a:schemeClr val="tx1"/>
                </a:solidFill>
              </a:rPr>
              <a:t>Rn</a:t>
            </a:r>
            <a:r>
              <a:rPr lang="en-US" altLang="zh-CN" sz="1800" dirty="0">
                <a:solidFill>
                  <a:schemeClr val="tx1"/>
                </a:solidFill>
              </a:rPr>
              <a:t>, #+/-offset]{!}    ; Pre-indexed</a:t>
            </a:r>
          </a:p>
          <a:p>
            <a:pPr marL="0" indent="0" eaLnBrk="1" hangingPunct="1">
              <a:buFontTx/>
              <a:buNone/>
            </a:pPr>
            <a:r>
              <a:rPr lang="en-US" altLang="zh-CN" sz="1800" dirty="0">
                <a:solidFill>
                  <a:schemeClr val="tx1"/>
                </a:solidFill>
              </a:rPr>
              <a:t>  STRD.W &lt;</a:t>
            </a:r>
            <a:r>
              <a:rPr lang="en-US" altLang="zh-CN" sz="1800" dirty="0" err="1">
                <a:solidFill>
                  <a:schemeClr val="tx1"/>
                </a:solidFill>
              </a:rPr>
              <a:t>Rxf</a:t>
            </a:r>
            <a:r>
              <a:rPr lang="en-US" altLang="zh-CN" sz="1800" dirty="0">
                <a:solidFill>
                  <a:schemeClr val="tx1"/>
                </a:solidFill>
              </a:rPr>
              <a:t>&gt;, &lt;Rxf2&gt; ,[</a:t>
            </a:r>
            <a:r>
              <a:rPr lang="en-US" altLang="zh-CN" sz="1800" dirty="0" err="1">
                <a:solidFill>
                  <a:schemeClr val="tx1"/>
                </a:solidFill>
              </a:rPr>
              <a:t>Rn</a:t>
            </a:r>
            <a:r>
              <a:rPr lang="en-US" altLang="zh-CN" sz="1800" dirty="0">
                <a:solidFill>
                  <a:schemeClr val="tx1"/>
                </a:solidFill>
              </a:rPr>
              <a:t>], #+/-offset        ; Post-indexed</a:t>
            </a:r>
          </a:p>
          <a:p>
            <a:pPr marL="0" indent="0" eaLnBrk="1" hangingPunct="1">
              <a:buFontTx/>
              <a:buNone/>
            </a:pPr>
            <a:endParaRPr lang="en-US" altLang="zh-CN" sz="1800" dirty="0">
              <a:solidFill>
                <a:schemeClr val="tx1"/>
              </a:solidFill>
            </a:endParaRPr>
          </a:p>
          <a:p>
            <a:pPr marL="0" indent="0" eaLnBrk="1" hangingPunct="1">
              <a:spcBef>
                <a:spcPct val="50000"/>
              </a:spcBef>
              <a:buFontTx/>
              <a:buNone/>
            </a:pPr>
            <a:r>
              <a:rPr lang="zh-CN" altLang="en-US" sz="2000" i="1" dirty="0"/>
              <a:t>其中</a:t>
            </a:r>
            <a:r>
              <a:rPr lang="en-US" altLang="zh-CN" sz="2000" i="1" dirty="0"/>
              <a:t>&lt;</a:t>
            </a:r>
            <a:r>
              <a:rPr lang="en-US" altLang="zh-CN" sz="2000" i="1" dirty="0" err="1"/>
              <a:t>Rxf</a:t>
            </a:r>
            <a:r>
              <a:rPr lang="en-US" altLang="zh-CN" sz="2000" i="1" dirty="0"/>
              <a:t>&gt; </a:t>
            </a:r>
            <a:r>
              <a:rPr lang="zh-CN" altLang="en-US" sz="2000" dirty="0"/>
              <a:t>是第一个目的</a:t>
            </a:r>
            <a:r>
              <a:rPr lang="en-US" altLang="zh-CN" sz="2000" dirty="0"/>
              <a:t>/</a:t>
            </a:r>
            <a:r>
              <a:rPr lang="zh-CN" altLang="en-US" sz="2000" dirty="0"/>
              <a:t>源寄存器</a:t>
            </a:r>
            <a:r>
              <a:rPr lang="en-US" altLang="zh-CN" sz="2000" dirty="0"/>
              <a:t>, </a:t>
            </a:r>
            <a:r>
              <a:rPr lang="zh-CN" altLang="en-US" sz="2000" dirty="0"/>
              <a:t>而</a:t>
            </a:r>
            <a:r>
              <a:rPr lang="en-US" altLang="zh-CN" sz="2000" dirty="0"/>
              <a:t>&lt;</a:t>
            </a:r>
            <a:r>
              <a:rPr lang="en-US" altLang="zh-CN" sz="2000" i="1" dirty="0"/>
              <a:t>Rxf2&gt; </a:t>
            </a:r>
            <a:r>
              <a:rPr lang="zh-CN" altLang="en-US" sz="2000" i="1" dirty="0"/>
              <a:t>是第二个目的</a:t>
            </a:r>
            <a:r>
              <a:rPr lang="en-US" altLang="zh-CN" sz="2000" i="1" dirty="0"/>
              <a:t>/</a:t>
            </a:r>
            <a:r>
              <a:rPr lang="zh-CN" altLang="en-US" sz="2000" i="1" dirty="0"/>
              <a:t>源寄存器。</a:t>
            </a:r>
            <a:endParaRPr lang="en-US" altLang="zh-CN" sz="2000" dirty="0"/>
          </a:p>
          <a:p>
            <a:pPr marL="0" indent="0" eaLnBrk="1" hangingPunct="1">
              <a:spcBef>
                <a:spcPct val="50000"/>
              </a:spcBef>
              <a:buFontTx/>
              <a:buNone/>
            </a:pPr>
            <a:endParaRPr lang="en-US" altLang="zh-CN" sz="2000" dirty="0"/>
          </a:p>
        </p:txBody>
      </p:sp>
    </p:spTree>
    <p:extLst>
      <p:ext uri="{BB962C8B-B14F-4D97-AF65-F5344CB8AC3E}">
        <p14:creationId xmlns:p14="http://schemas.microsoft.com/office/powerpoint/2010/main" val="1267234752"/>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body" idx="1"/>
          </p:nvPr>
        </p:nvSpPr>
        <p:spPr>
          <a:xfrm>
            <a:off x="457200" y="1143000"/>
            <a:ext cx="8229600" cy="4953000"/>
          </a:xfrm>
        </p:spPr>
        <p:txBody>
          <a:bodyPr/>
          <a:lstStyle/>
          <a:p>
            <a:pPr marL="0" indent="0">
              <a:buFontTx/>
              <a:buNone/>
            </a:pPr>
            <a:r>
              <a:rPr lang="zh-CN" altLang="en-US" sz="2000"/>
              <a:t>下面的代码从内存地址</a:t>
            </a:r>
            <a:r>
              <a:rPr lang="en-US" altLang="zh-CN" sz="2000"/>
              <a:t>0x1000 </a:t>
            </a:r>
            <a:r>
              <a:rPr lang="zh-CN" altLang="en-US" sz="2000"/>
              <a:t>读入</a:t>
            </a:r>
            <a:r>
              <a:rPr lang="en-US" altLang="zh-CN" sz="2000"/>
              <a:t> 64</a:t>
            </a:r>
            <a:r>
              <a:rPr lang="zh-CN" altLang="en-US" sz="2000"/>
              <a:t>比特的数值到寄存器</a:t>
            </a:r>
            <a:r>
              <a:rPr lang="en-US" altLang="zh-CN" sz="2000"/>
              <a:t>R0</a:t>
            </a:r>
            <a:r>
              <a:rPr lang="zh-CN" altLang="en-US" sz="2000"/>
              <a:t>和</a:t>
            </a:r>
            <a:r>
              <a:rPr lang="en-US" altLang="zh-CN" sz="2000"/>
              <a:t>R1</a:t>
            </a:r>
            <a:r>
              <a:rPr lang="zh-CN" altLang="en-US" sz="2000"/>
              <a:t>中</a:t>
            </a:r>
            <a:r>
              <a:rPr lang="en-US" altLang="zh-CN" sz="2000"/>
              <a:t> </a:t>
            </a:r>
          </a:p>
          <a:p>
            <a:pPr marL="0" indent="0">
              <a:buFontTx/>
              <a:buNone/>
            </a:pPr>
            <a:r>
              <a:rPr lang="en-US" altLang="zh-CN" sz="1800">
                <a:solidFill>
                  <a:schemeClr val="tx1"/>
                </a:solidFill>
              </a:rPr>
              <a:t>  LDR          R2,  =0x1000</a:t>
            </a:r>
          </a:p>
          <a:p>
            <a:pPr marL="0" indent="0" eaLnBrk="1" hangingPunct="1">
              <a:buFontTx/>
              <a:buNone/>
            </a:pPr>
            <a:r>
              <a:rPr lang="en-US" altLang="zh-CN" sz="1800">
                <a:solidFill>
                  <a:schemeClr val="tx1"/>
                </a:solidFill>
              </a:rPr>
              <a:t>  LDRD.W   R0,  R1, [R2]   ; R0 = memory[0x1000],</a:t>
            </a:r>
          </a:p>
          <a:p>
            <a:pPr marL="0" indent="0" eaLnBrk="1" hangingPunct="1">
              <a:buFontTx/>
              <a:buNone/>
            </a:pPr>
            <a:r>
              <a:rPr lang="en-US" altLang="zh-CN" sz="1800">
                <a:solidFill>
                  <a:schemeClr val="tx1"/>
                </a:solidFill>
              </a:rPr>
              <a:t>                                           ; R1 = memory[0x1004]</a:t>
            </a:r>
          </a:p>
          <a:p>
            <a:pPr marL="0" indent="0" eaLnBrk="1" hangingPunct="1">
              <a:buFontTx/>
              <a:buNone/>
            </a:pPr>
            <a:endParaRPr lang="en-US" altLang="zh-CN" sz="1800">
              <a:solidFill>
                <a:schemeClr val="tx1"/>
              </a:solidFill>
            </a:endParaRPr>
          </a:p>
          <a:p>
            <a:pPr marL="0" indent="0" eaLnBrk="1" hangingPunct="1">
              <a:spcBef>
                <a:spcPct val="50000"/>
              </a:spcBef>
              <a:buFontTx/>
              <a:buNone/>
            </a:pPr>
            <a:r>
              <a:rPr lang="zh-CN" altLang="en-US" sz="2000"/>
              <a:t>相似的</a:t>
            </a:r>
            <a:r>
              <a:rPr lang="en-US" altLang="zh-CN" sz="2000"/>
              <a:t>, </a:t>
            </a:r>
            <a:r>
              <a:rPr lang="zh-CN" altLang="en-US" sz="2000"/>
              <a:t>我们可以使用</a:t>
            </a:r>
            <a:r>
              <a:rPr lang="en-US" altLang="zh-CN" sz="2000"/>
              <a:t>STRD </a:t>
            </a:r>
            <a:r>
              <a:rPr lang="zh-CN" altLang="en-US" sz="2000"/>
              <a:t>来保存</a:t>
            </a:r>
            <a:r>
              <a:rPr lang="en-US" altLang="zh-CN" sz="2000"/>
              <a:t> 64</a:t>
            </a:r>
            <a:r>
              <a:rPr lang="zh-CN" altLang="en-US" sz="2000"/>
              <a:t>比特的数值到内存中。</a:t>
            </a:r>
            <a:r>
              <a:rPr lang="en-US" altLang="zh-CN" sz="2000"/>
              <a:t> </a:t>
            </a:r>
          </a:p>
          <a:p>
            <a:pPr marL="0" indent="0" eaLnBrk="1" hangingPunct="1">
              <a:spcBef>
                <a:spcPct val="50000"/>
              </a:spcBef>
              <a:buFontTx/>
              <a:buNone/>
            </a:pPr>
            <a:r>
              <a:rPr lang="en-US" altLang="zh-CN" sz="2000" b="1">
                <a:solidFill>
                  <a:srgbClr val="6E1C7C"/>
                </a:solidFill>
              </a:rPr>
              <a:t>          </a:t>
            </a:r>
            <a:r>
              <a:rPr lang="zh-CN" altLang="en-US" sz="2000" b="1">
                <a:solidFill>
                  <a:srgbClr val="6E1C7C"/>
                </a:solidFill>
              </a:rPr>
              <a:t>例</a:t>
            </a:r>
            <a:r>
              <a:rPr lang="en-US" altLang="zh-CN" sz="2000" b="1">
                <a:solidFill>
                  <a:srgbClr val="6E1C7C"/>
                </a:solidFill>
              </a:rPr>
              <a:t>:</a:t>
            </a:r>
          </a:p>
          <a:p>
            <a:pPr marL="0" indent="0" eaLnBrk="1" hangingPunct="1">
              <a:spcBef>
                <a:spcPct val="50000"/>
              </a:spcBef>
              <a:buFontTx/>
              <a:buNone/>
            </a:pPr>
            <a:r>
              <a:rPr lang="en-US" altLang="zh-CN" sz="2000"/>
              <a:t>  </a:t>
            </a:r>
            <a:r>
              <a:rPr lang="en-US" altLang="zh-CN" sz="1800">
                <a:solidFill>
                  <a:schemeClr val="tx1"/>
                </a:solidFill>
              </a:rPr>
              <a:t>LDR          R2,  =0x1000              </a:t>
            </a:r>
            <a:r>
              <a:rPr lang="zh-CN" altLang="en-US" sz="1800">
                <a:solidFill>
                  <a:schemeClr val="tx1"/>
                </a:solidFill>
              </a:rPr>
              <a:t>基地址</a:t>
            </a:r>
            <a:endParaRPr lang="en-US" altLang="zh-CN" sz="1800">
              <a:solidFill>
                <a:schemeClr val="tx1"/>
              </a:solidFill>
            </a:endParaRPr>
          </a:p>
          <a:p>
            <a:pPr marL="0" indent="0" eaLnBrk="1" hangingPunct="1">
              <a:buFontTx/>
              <a:buNone/>
            </a:pPr>
            <a:r>
              <a:rPr lang="en-US" altLang="zh-CN" sz="1800">
                <a:solidFill>
                  <a:schemeClr val="tx1"/>
                </a:solidFill>
              </a:rPr>
              <a:t>  STRD.W   R0,  R1, [R2, #0x20]   ; memory[0x1000] = R0, </a:t>
            </a:r>
          </a:p>
          <a:p>
            <a:pPr marL="0" indent="0" eaLnBrk="1" hangingPunct="1">
              <a:buFontTx/>
              <a:buNone/>
            </a:pPr>
            <a:r>
              <a:rPr lang="en-US" altLang="zh-CN" sz="1800">
                <a:solidFill>
                  <a:schemeClr val="tx1"/>
                </a:solidFill>
              </a:rPr>
              <a:t>                                                       ; memory[0x1004] = R1</a:t>
            </a:r>
          </a:p>
        </p:txBody>
      </p:sp>
      <p:pic>
        <p:nvPicPr>
          <p:cNvPr id="171011" name="Picture 3" descr="dglxasset[2]"/>
          <p:cNvPicPr>
            <a:picLocks noChangeAspect="1" noChangeArrowheads="1"/>
          </p:cNvPicPr>
          <p:nvPr/>
        </p:nvPicPr>
        <p:blipFill>
          <a:blip r:embed="rId3" cstate="print"/>
          <a:srcRect/>
          <a:stretch>
            <a:fillRect/>
          </a:stretch>
        </p:blipFill>
        <p:spPr bwMode="auto">
          <a:xfrm>
            <a:off x="539750" y="3357563"/>
            <a:ext cx="609600" cy="539750"/>
          </a:xfrm>
          <a:prstGeom prst="rect">
            <a:avLst/>
          </a:prstGeom>
          <a:noFill/>
          <a:ln w="9525">
            <a:noFill/>
            <a:miter lim="800000"/>
            <a:headEnd/>
            <a:tailEnd/>
          </a:ln>
        </p:spPr>
      </p:pic>
    </p:spTree>
    <p:extLst>
      <p:ext uri="{BB962C8B-B14F-4D97-AF65-F5344CB8AC3E}">
        <p14:creationId xmlns:p14="http://schemas.microsoft.com/office/powerpoint/2010/main" val="2823660362"/>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body" idx="1"/>
          </p:nvPr>
        </p:nvSpPr>
        <p:spPr>
          <a:xfrm>
            <a:off x="468313" y="914400"/>
            <a:ext cx="8229600" cy="5105400"/>
          </a:xfrm>
        </p:spPr>
        <p:txBody>
          <a:bodyPr/>
          <a:lstStyle/>
          <a:p>
            <a:pPr marL="0" indent="0" eaLnBrk="1" hangingPunct="1">
              <a:spcBef>
                <a:spcPct val="50000"/>
              </a:spcBef>
              <a:buFontTx/>
              <a:buNone/>
            </a:pPr>
            <a:r>
              <a:rPr lang="en-US" altLang="zh-CN" sz="2000" b="1" dirty="0"/>
              <a:t>8.7.4.10 TBB </a:t>
            </a:r>
            <a:r>
              <a:rPr lang="zh-CN" altLang="en-US" sz="2000" b="1" dirty="0"/>
              <a:t>和</a:t>
            </a:r>
            <a:r>
              <a:rPr lang="en-US" altLang="zh-CN" sz="2000" b="1" dirty="0"/>
              <a:t>THB</a:t>
            </a:r>
          </a:p>
          <a:p>
            <a:pPr marL="0" indent="0" eaLnBrk="1" hangingPunct="1">
              <a:spcBef>
                <a:spcPct val="50000"/>
              </a:spcBef>
              <a:buFontTx/>
              <a:buNone/>
            </a:pPr>
            <a:r>
              <a:rPr lang="en-US" altLang="zh-CN" sz="2000" dirty="0"/>
              <a:t>TBB (Table Branch Byte) </a:t>
            </a:r>
            <a:r>
              <a:rPr lang="zh-CN" altLang="en-US" sz="2000" dirty="0"/>
              <a:t>和</a:t>
            </a:r>
            <a:r>
              <a:rPr lang="en-US" altLang="zh-CN" sz="2000" dirty="0"/>
              <a:t>TBH (Table Branch </a:t>
            </a:r>
            <a:r>
              <a:rPr lang="en-US" altLang="zh-CN" sz="2000" dirty="0" err="1"/>
              <a:t>Halfword</a:t>
            </a:r>
            <a:r>
              <a:rPr lang="en-US" altLang="zh-CN" sz="2000" dirty="0"/>
              <a:t>) </a:t>
            </a:r>
            <a:r>
              <a:rPr lang="zh-CN" altLang="en-US" sz="2000" dirty="0"/>
              <a:t>是用来实现分支表的。</a:t>
            </a:r>
            <a:endParaRPr lang="en-US" altLang="zh-CN" sz="2000" dirty="0"/>
          </a:p>
          <a:p>
            <a:pPr marL="0" indent="0" eaLnBrk="1" hangingPunct="1">
              <a:spcBef>
                <a:spcPct val="50000"/>
              </a:spcBef>
              <a:buFontTx/>
              <a:buNone/>
            </a:pPr>
            <a:r>
              <a:rPr lang="en-US" altLang="zh-CN" sz="2000" dirty="0"/>
              <a:t>PC</a:t>
            </a:r>
            <a:r>
              <a:rPr lang="zh-CN" altLang="en-US" sz="2000" dirty="0"/>
              <a:t>值等于当前指令的地址加</a:t>
            </a:r>
            <a:r>
              <a:rPr lang="en-US" altLang="zh-CN" sz="2000" dirty="0"/>
              <a:t>4.</a:t>
            </a:r>
          </a:p>
          <a:p>
            <a:pPr marL="0" indent="0" eaLnBrk="1" hangingPunct="1">
              <a:spcBef>
                <a:spcPct val="50000"/>
              </a:spcBef>
              <a:buFontTx/>
              <a:buNone/>
            </a:pPr>
            <a:r>
              <a:rPr lang="en-US" altLang="zh-CN" sz="2000" dirty="0"/>
              <a:t>TBB </a:t>
            </a:r>
            <a:r>
              <a:rPr lang="zh-CN" altLang="en-US" sz="2000" dirty="0"/>
              <a:t>的分支范围</a:t>
            </a:r>
            <a:r>
              <a:rPr lang="en-US" altLang="zh-CN" sz="2000" dirty="0"/>
              <a:t> (2 * 255) + 4 = 514.</a:t>
            </a:r>
          </a:p>
          <a:p>
            <a:pPr marL="0" indent="0" eaLnBrk="1" hangingPunct="1">
              <a:spcBef>
                <a:spcPct val="50000"/>
              </a:spcBef>
              <a:buFontTx/>
              <a:buNone/>
            </a:pPr>
            <a:r>
              <a:rPr lang="en-US" altLang="zh-CN" sz="2000" dirty="0"/>
              <a:t>TBH </a:t>
            </a:r>
            <a:r>
              <a:rPr lang="zh-CN" altLang="en-US" sz="2000" dirty="0"/>
              <a:t>的分支范围</a:t>
            </a:r>
            <a:r>
              <a:rPr lang="en-US" altLang="zh-CN" sz="2000" dirty="0"/>
              <a:t>(2 * 65535) + 4 = 131074.</a:t>
            </a:r>
          </a:p>
          <a:p>
            <a:pPr marL="0" indent="0" eaLnBrk="1" hangingPunct="1">
              <a:spcBef>
                <a:spcPct val="50000"/>
              </a:spcBef>
              <a:buFontTx/>
              <a:buNone/>
            </a:pPr>
            <a:r>
              <a:rPr lang="en-US" altLang="zh-CN" sz="2000" dirty="0"/>
              <a:t>TBB </a:t>
            </a:r>
            <a:r>
              <a:rPr lang="zh-CN" altLang="en-US" sz="2000" dirty="0"/>
              <a:t>基本表达式如下</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TBB.W   [</a:t>
            </a:r>
            <a:r>
              <a:rPr lang="en-US" altLang="zh-CN" sz="1800" dirty="0" err="1">
                <a:solidFill>
                  <a:schemeClr val="tx1"/>
                </a:solidFill>
              </a:rPr>
              <a:t>Rn</a:t>
            </a:r>
            <a:r>
              <a:rPr lang="en-US" altLang="zh-CN" sz="1800" dirty="0">
                <a:solidFill>
                  <a:schemeClr val="tx1"/>
                </a:solidFill>
              </a:rPr>
              <a:t>, </a:t>
            </a:r>
            <a:r>
              <a:rPr lang="en-US" altLang="zh-CN" sz="1800" dirty="0" err="1">
                <a:solidFill>
                  <a:schemeClr val="tx1"/>
                </a:solidFill>
              </a:rPr>
              <a:t>Rm</a:t>
            </a:r>
            <a:r>
              <a:rPr lang="en-US" altLang="zh-CN" sz="1800" dirty="0">
                <a:solidFill>
                  <a:schemeClr val="tx1"/>
                </a:solidFill>
              </a:rPr>
              <a:t>]</a:t>
            </a:r>
          </a:p>
          <a:p>
            <a:pPr marL="0" indent="0" eaLnBrk="1" hangingPunct="1">
              <a:spcBef>
                <a:spcPct val="50000"/>
              </a:spcBef>
              <a:buFontTx/>
              <a:buNone/>
            </a:pPr>
            <a:r>
              <a:rPr lang="zh-CN" altLang="en-US" sz="2000" dirty="0"/>
              <a:t>其中</a:t>
            </a:r>
            <a:r>
              <a:rPr lang="en-US" altLang="zh-CN" sz="2000" dirty="0" err="1"/>
              <a:t>Rn</a:t>
            </a:r>
            <a:r>
              <a:rPr lang="en-US" altLang="zh-CN" sz="2000" dirty="0"/>
              <a:t> </a:t>
            </a:r>
            <a:r>
              <a:rPr lang="zh-CN" altLang="en-US" sz="2000" dirty="0"/>
              <a:t>是基地址偏移量而</a:t>
            </a:r>
            <a:r>
              <a:rPr lang="en-US" altLang="zh-CN" sz="2000" dirty="0"/>
              <a:t> </a:t>
            </a:r>
            <a:r>
              <a:rPr lang="en-US" altLang="zh-CN" sz="2000" dirty="0" err="1"/>
              <a:t>Rm</a:t>
            </a:r>
            <a:r>
              <a:rPr lang="en-US" altLang="zh-CN" sz="2000" dirty="0"/>
              <a:t> </a:t>
            </a:r>
            <a:r>
              <a:rPr lang="zh-CN" altLang="en-US" sz="2000" dirty="0"/>
              <a:t>是分支表索引。</a:t>
            </a:r>
            <a:r>
              <a:rPr lang="en-US" altLang="zh-CN" sz="2000" dirty="0"/>
              <a:t> TBB </a:t>
            </a:r>
            <a:r>
              <a:rPr lang="zh-CN" altLang="en-US" sz="2000" dirty="0"/>
              <a:t>指向的分支表项在位置</a:t>
            </a:r>
            <a:r>
              <a:rPr lang="en-US" altLang="zh-CN" sz="2000" dirty="0" err="1"/>
              <a:t>Rn</a:t>
            </a:r>
            <a:r>
              <a:rPr lang="en-US" altLang="zh-CN" sz="2000" dirty="0"/>
              <a:t> + Rm.</a:t>
            </a:r>
          </a:p>
        </p:txBody>
      </p:sp>
    </p:spTree>
    <p:extLst>
      <p:ext uri="{BB962C8B-B14F-4D97-AF65-F5344CB8AC3E}">
        <p14:creationId xmlns:p14="http://schemas.microsoft.com/office/powerpoint/2010/main" val="36510869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457200" y="1219200"/>
            <a:ext cx="8229600" cy="4906963"/>
          </a:xfrm>
        </p:spPr>
        <p:txBody>
          <a:bodyPr/>
          <a:lstStyle/>
          <a:p>
            <a:pPr marL="268288" indent="-268288" eaLnBrk="1" hangingPunct="1">
              <a:lnSpc>
                <a:spcPct val="100000"/>
              </a:lnSpc>
              <a:spcBef>
                <a:spcPts val="1200"/>
              </a:spcBef>
              <a:buClr>
                <a:srgbClr val="133984"/>
              </a:buClr>
              <a:buSzPct val="80000"/>
              <a:buFont typeface="Wingdings" pitchFamily="2" charset="2"/>
              <a:buChar char="n"/>
            </a:pPr>
            <a:r>
              <a:rPr lang="zh-CN" altLang="en-US" sz="2400" dirty="0"/>
              <a:t>中断和异常：内置</a:t>
            </a:r>
            <a:r>
              <a:rPr lang="zh-CN" altLang="en-US" sz="2400" dirty="0">
                <a:solidFill>
                  <a:srgbClr val="FF0066"/>
                </a:solidFill>
              </a:rPr>
              <a:t>嵌套向量中断控制器</a:t>
            </a:r>
            <a:r>
              <a:rPr lang="en-US" altLang="zh-CN" sz="2400" dirty="0">
                <a:solidFill>
                  <a:srgbClr val="FF0066"/>
                </a:solidFill>
              </a:rPr>
              <a:t>(NVIC)</a:t>
            </a:r>
            <a:r>
              <a:rPr lang="zh-CN" altLang="en-US" sz="2400" dirty="0"/>
              <a:t>；支持</a:t>
            </a:r>
            <a:r>
              <a:rPr lang="en-US" altLang="zh-CN" sz="2400" dirty="0"/>
              <a:t>11 </a:t>
            </a:r>
            <a:r>
              <a:rPr lang="zh-CN" altLang="en-US" sz="2400" dirty="0"/>
              <a:t>种系统异常和至多</a:t>
            </a:r>
            <a:r>
              <a:rPr lang="en-US" altLang="zh-CN" sz="2400" dirty="0"/>
              <a:t>240 </a:t>
            </a:r>
            <a:r>
              <a:rPr lang="zh-CN" altLang="en-US" sz="2400" dirty="0"/>
              <a:t>种外部中断</a:t>
            </a:r>
            <a:r>
              <a:rPr lang="en-US" altLang="zh-CN" sz="2400" dirty="0"/>
              <a:t>IRQ</a:t>
            </a:r>
            <a:r>
              <a:rPr lang="zh-CN" altLang="en-US" sz="2400" dirty="0"/>
              <a:t>，</a:t>
            </a:r>
            <a:r>
              <a:rPr lang="en-US" altLang="zh-CN" sz="2400" dirty="0"/>
              <a:t>8~256</a:t>
            </a:r>
            <a:r>
              <a:rPr lang="zh-CN" altLang="en-US" sz="2400" dirty="0"/>
              <a:t>中断优先级</a:t>
            </a:r>
          </a:p>
          <a:p>
            <a:pPr marL="268288" indent="-268288" eaLnBrk="1" hangingPunct="1">
              <a:lnSpc>
                <a:spcPct val="100000"/>
              </a:lnSpc>
              <a:spcBef>
                <a:spcPts val="1200"/>
              </a:spcBef>
              <a:buClr>
                <a:srgbClr val="133984"/>
              </a:buClr>
              <a:buSzPct val="80000"/>
              <a:buFont typeface="Wingdings" pitchFamily="2" charset="2"/>
              <a:buChar char="n"/>
            </a:pPr>
            <a:r>
              <a:rPr lang="zh-CN" altLang="en-US" sz="2400" dirty="0"/>
              <a:t>总线接口：内含多条总线接口，允许 </a:t>
            </a:r>
            <a:r>
              <a:rPr lang="en-US" altLang="zh-CN" sz="2400" dirty="0"/>
              <a:t>Cortex-M3/M4 </a:t>
            </a:r>
            <a:r>
              <a:rPr lang="zh-CN" altLang="en-US" sz="2400" dirty="0"/>
              <a:t>同时取指令和取数据。</a:t>
            </a:r>
            <a:endParaRPr lang="en-US" altLang="zh-CN" sz="2400" dirty="0"/>
          </a:p>
          <a:p>
            <a:pPr marL="268288" indent="-268288" eaLnBrk="1" hangingPunct="1">
              <a:lnSpc>
                <a:spcPct val="100000"/>
              </a:lnSpc>
              <a:spcBef>
                <a:spcPts val="1200"/>
              </a:spcBef>
              <a:buClr>
                <a:srgbClr val="133984"/>
              </a:buClr>
              <a:buSzPct val="80000"/>
              <a:buFont typeface="Wingdings" pitchFamily="2" charset="2"/>
              <a:buChar char="n"/>
            </a:pPr>
            <a:r>
              <a:rPr lang="en-US" altLang="zh-CN" sz="2400" dirty="0"/>
              <a:t>MPU</a:t>
            </a:r>
            <a:r>
              <a:rPr lang="zh-CN" altLang="en-US" sz="2400" dirty="0"/>
              <a:t>：可选的存储器保护单元，允许对特权访问和用户程序访问制定存储器访问规则。</a:t>
            </a:r>
            <a:endParaRPr lang="en-US" altLang="zh-CN" sz="2400" dirty="0"/>
          </a:p>
          <a:p>
            <a:pPr marL="268288" indent="-268288" eaLnBrk="1" hangingPunct="1">
              <a:lnSpc>
                <a:spcPct val="100000"/>
              </a:lnSpc>
              <a:spcBef>
                <a:spcPts val="1200"/>
              </a:spcBef>
              <a:buClr>
                <a:srgbClr val="133984"/>
              </a:buClr>
              <a:buSzPct val="80000"/>
              <a:buFont typeface="Wingdings" pitchFamily="2" charset="2"/>
              <a:buChar char="n"/>
            </a:pPr>
            <a:r>
              <a:rPr lang="zh-CN" altLang="en-US" sz="2400" dirty="0"/>
              <a:t>指令集：</a:t>
            </a:r>
            <a:r>
              <a:rPr lang="en-US" altLang="zh-CN" sz="2400" dirty="0">
                <a:solidFill>
                  <a:srgbClr val="FF0066"/>
                </a:solidFill>
              </a:rPr>
              <a:t>Thumb-2 </a:t>
            </a:r>
            <a:r>
              <a:rPr lang="zh-CN" altLang="en-US" sz="2400" dirty="0">
                <a:solidFill>
                  <a:srgbClr val="FF0066"/>
                </a:solidFill>
              </a:rPr>
              <a:t>指令集</a:t>
            </a:r>
            <a:r>
              <a:rPr lang="zh-CN" altLang="en-US" sz="2400" dirty="0"/>
              <a:t>，允许同时使用</a:t>
            </a:r>
            <a:r>
              <a:rPr lang="en-US" altLang="zh-CN" sz="2400" dirty="0"/>
              <a:t>32-</a:t>
            </a:r>
            <a:r>
              <a:rPr lang="zh-CN" altLang="en-US" sz="2400" dirty="0"/>
              <a:t>位指令和</a:t>
            </a:r>
            <a:r>
              <a:rPr lang="en-US" altLang="zh-CN" sz="2400" dirty="0"/>
              <a:t>16-</a:t>
            </a:r>
            <a:r>
              <a:rPr lang="zh-CN" altLang="en-US" sz="2400" dirty="0"/>
              <a:t>位指令。处理器工作于</a:t>
            </a:r>
            <a:r>
              <a:rPr lang="en-US" altLang="zh-CN" sz="2400" dirty="0">
                <a:solidFill>
                  <a:srgbClr val="FF0066"/>
                </a:solidFill>
              </a:rPr>
              <a:t>Thumb</a:t>
            </a:r>
            <a:r>
              <a:rPr lang="zh-CN" altLang="en-US" sz="2400" dirty="0">
                <a:solidFill>
                  <a:srgbClr val="FF0066"/>
                </a:solidFill>
              </a:rPr>
              <a:t>状态</a:t>
            </a:r>
            <a:endParaRPr lang="en-US" altLang="zh-CN" sz="2400" dirty="0"/>
          </a:p>
          <a:p>
            <a:pPr marL="268288" indent="-268288" eaLnBrk="1" hangingPunct="1">
              <a:lnSpc>
                <a:spcPct val="100000"/>
              </a:lnSpc>
              <a:spcBef>
                <a:spcPts val="1200"/>
              </a:spcBef>
              <a:buClr>
                <a:srgbClr val="133984"/>
              </a:buClr>
              <a:buSzPct val="80000"/>
              <a:buFont typeface="Wingdings" pitchFamily="2" charset="2"/>
              <a:buChar char="n"/>
            </a:pPr>
            <a:r>
              <a:rPr lang="zh-CN" altLang="en-US" sz="2400" dirty="0"/>
              <a:t>固定的内部调试组件：提供调试操作，支持指令断点、数据观察点、软硬件跟踪等硬件级调试功能</a:t>
            </a:r>
            <a:endParaRPr lang="en-US" altLang="zh-CN" sz="2400" dirty="0"/>
          </a:p>
          <a:p>
            <a:pPr marL="268288" indent="-268288" eaLnBrk="1" hangingPunct="1">
              <a:lnSpc>
                <a:spcPct val="100000"/>
              </a:lnSpc>
              <a:spcBef>
                <a:spcPts val="1200"/>
              </a:spcBef>
              <a:buClr>
                <a:srgbClr val="133984"/>
              </a:buClr>
              <a:buSzPct val="80000"/>
              <a:buFont typeface="Wingdings" pitchFamily="2" charset="2"/>
              <a:buChar char="n"/>
            </a:pPr>
            <a:r>
              <a:rPr lang="en-US" altLang="zh-CN" sz="2400" dirty="0"/>
              <a:t>M4</a:t>
            </a:r>
            <a:r>
              <a:rPr lang="zh-CN" altLang="en-US" sz="2400" dirty="0"/>
              <a:t>额外特性：</a:t>
            </a:r>
            <a:r>
              <a:rPr lang="en-US" altLang="zh-CN" sz="2400" dirty="0"/>
              <a:t>DSP</a:t>
            </a:r>
            <a:r>
              <a:rPr lang="zh-CN" altLang="en-US" sz="2400" dirty="0"/>
              <a:t>扩展，可选单精度浮点</a:t>
            </a:r>
            <a:endParaRPr lang="en-US" altLang="zh-CN" sz="2400" dirty="0"/>
          </a:p>
        </p:txBody>
      </p:sp>
      <p:sp>
        <p:nvSpPr>
          <p:cNvPr id="3" name="Rectangle 2"/>
          <p:cNvSpPr>
            <a:spLocks noGrp="1" noChangeArrowheads="1"/>
          </p:cNvSpPr>
          <p:nvPr>
            <p:ph type="title"/>
          </p:nvPr>
        </p:nvSpPr>
        <p:spPr>
          <a:xfrm>
            <a:off x="0" y="179388"/>
            <a:ext cx="9144000" cy="688975"/>
          </a:xfrm>
        </p:spPr>
        <p:txBody>
          <a:bodyPr/>
          <a:lstStyle/>
          <a:p>
            <a:r>
              <a:rPr lang="en-US" altLang="zh-CN" dirty="0"/>
              <a:t>Cortex-M3/M4</a:t>
            </a:r>
            <a:r>
              <a:rPr lang="zh-CN" altLang="en-US" dirty="0"/>
              <a:t>概述</a:t>
            </a:r>
            <a:endParaRPr lang="en-US" altLang="zh-C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457200" y="1066800"/>
            <a:ext cx="8229600" cy="460375"/>
          </a:xfrm>
        </p:spPr>
        <p:txBody>
          <a:bodyPr/>
          <a:lstStyle/>
          <a:p>
            <a:pPr eaLnBrk="1" hangingPunct="1">
              <a:buFontTx/>
              <a:buNone/>
            </a:pPr>
            <a:r>
              <a:rPr lang="zh-CN" altLang="en-US" sz="2000"/>
              <a:t>假设我们</a:t>
            </a:r>
            <a:r>
              <a:rPr lang="en-US" altLang="zh-CN" sz="2000"/>
              <a:t> </a:t>
            </a:r>
            <a:r>
              <a:rPr lang="zh-CN" altLang="en-US" sz="2000"/>
              <a:t>把</a:t>
            </a:r>
            <a:r>
              <a:rPr lang="en-US" altLang="zh-CN" sz="2000"/>
              <a:t>Rn</a:t>
            </a:r>
            <a:r>
              <a:rPr lang="zh-CN" altLang="en-US" sz="2000"/>
              <a:t>用</a:t>
            </a:r>
            <a:r>
              <a:rPr lang="en-US" altLang="zh-CN" sz="2000"/>
              <a:t>PC</a:t>
            </a:r>
            <a:r>
              <a:rPr lang="zh-CN" altLang="en-US" sz="2000"/>
              <a:t>带入</a:t>
            </a:r>
            <a:endParaRPr lang="en-US" altLang="zh-CN" sz="2000"/>
          </a:p>
        </p:txBody>
      </p:sp>
      <p:sp>
        <p:nvSpPr>
          <p:cNvPr id="23556" name="Rectangle 3"/>
          <p:cNvSpPr>
            <a:spLocks noChangeArrowheads="1"/>
          </p:cNvSpPr>
          <p:nvPr/>
        </p:nvSpPr>
        <p:spPr bwMode="auto">
          <a:xfrm>
            <a:off x="3810000" y="6172200"/>
            <a:ext cx="1797050"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TBB Operation</a:t>
            </a:r>
          </a:p>
        </p:txBody>
      </p:sp>
      <p:sp>
        <p:nvSpPr>
          <p:cNvPr id="23557" name="Rectangle 4"/>
          <p:cNvSpPr>
            <a:spLocks noChangeArrowheads="1"/>
          </p:cNvSpPr>
          <p:nvPr/>
        </p:nvSpPr>
        <p:spPr bwMode="auto">
          <a:xfrm>
            <a:off x="0" y="19621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3554" name="Object 2"/>
          <p:cNvGraphicFramePr>
            <a:graphicFrameLocks noChangeAspect="1"/>
          </p:cNvGraphicFramePr>
          <p:nvPr/>
        </p:nvGraphicFramePr>
        <p:xfrm>
          <a:off x="1371600" y="1600200"/>
          <a:ext cx="7399338" cy="4122738"/>
        </p:xfrm>
        <a:graphic>
          <a:graphicData uri="http://schemas.openxmlformats.org/presentationml/2006/ole">
            <mc:AlternateContent xmlns:mc="http://schemas.openxmlformats.org/markup-compatibility/2006">
              <mc:Choice xmlns:v="urn:schemas-microsoft-com:vml" Requires="v">
                <p:oleObj spid="_x0000_s301156" name="Visio" r:id="rId4" imgW="5976889" imgH="3330593" progId="">
                  <p:embed/>
                </p:oleObj>
              </mc:Choice>
              <mc:Fallback>
                <p:oleObj name="Visio" r:id="rId4" imgW="5976889" imgH="3330593" progId="">
                  <p:embed/>
                  <p:pic>
                    <p:nvPicPr>
                      <p:cNvPr id="2355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00200"/>
                        <a:ext cx="7399338" cy="412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4825063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body" idx="1"/>
          </p:nvPr>
        </p:nvSpPr>
        <p:spPr>
          <a:xfrm>
            <a:off x="457200" y="5638800"/>
            <a:ext cx="8229600" cy="958850"/>
          </a:xfrm>
        </p:spPr>
        <p:txBody>
          <a:bodyPr/>
          <a:lstStyle/>
          <a:p>
            <a:pPr marL="0" indent="0" eaLnBrk="1" hangingPunct="1">
              <a:spcBef>
                <a:spcPct val="50000"/>
              </a:spcBef>
              <a:buFontTx/>
              <a:buNone/>
            </a:pPr>
            <a:r>
              <a:rPr lang="zh-CN" altLang="en-US" sz="2000"/>
              <a:t>如果在分支表指令中将</a:t>
            </a:r>
            <a:r>
              <a:rPr lang="en-US" altLang="zh-CN" sz="2000"/>
              <a:t>Rn</a:t>
            </a:r>
            <a:r>
              <a:rPr lang="zh-CN" altLang="en-US" sz="2000"/>
              <a:t>设为</a:t>
            </a:r>
            <a:r>
              <a:rPr lang="en-US" altLang="zh-CN" sz="2000"/>
              <a:t>R15, </a:t>
            </a:r>
            <a:r>
              <a:rPr lang="zh-CN" altLang="en-US" sz="2000"/>
              <a:t>由于流水线的关系</a:t>
            </a:r>
            <a:r>
              <a:rPr lang="en-US" altLang="zh-CN" sz="2000"/>
              <a:t>Rn</a:t>
            </a:r>
            <a:r>
              <a:rPr lang="zh-CN" altLang="en-US" sz="2000"/>
              <a:t>所使用的值将是</a:t>
            </a:r>
            <a:r>
              <a:rPr lang="en-US" altLang="zh-CN" sz="2000"/>
              <a:t>PC 4.</a:t>
            </a:r>
          </a:p>
        </p:txBody>
      </p:sp>
      <p:sp>
        <p:nvSpPr>
          <p:cNvPr id="24580" name="Rectangle 3"/>
          <p:cNvSpPr>
            <a:spLocks noChangeArrowheads="1"/>
          </p:cNvSpPr>
          <p:nvPr/>
        </p:nvSpPr>
        <p:spPr bwMode="auto">
          <a:xfrm>
            <a:off x="3657600" y="5105400"/>
            <a:ext cx="1092200" cy="369888"/>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TBH </a:t>
            </a:r>
            <a:r>
              <a:rPr lang="zh-CN" altLang="en-US" b="1">
                <a:solidFill>
                  <a:schemeClr val="tx1"/>
                </a:solidFill>
                <a:ea typeface="宋体" pitchFamily="2" charset="-122"/>
              </a:rPr>
              <a:t>操作</a:t>
            </a:r>
            <a:endParaRPr lang="en-US" altLang="zh-CN" b="1">
              <a:solidFill>
                <a:schemeClr val="tx1"/>
              </a:solidFill>
              <a:ea typeface="宋体" pitchFamily="2" charset="-122"/>
            </a:endParaRPr>
          </a:p>
        </p:txBody>
      </p:sp>
      <p:sp>
        <p:nvSpPr>
          <p:cNvPr id="24581" name="Rectangle 4"/>
          <p:cNvSpPr>
            <a:spLocks noChangeArrowheads="1"/>
          </p:cNvSpPr>
          <p:nvPr/>
        </p:nvSpPr>
        <p:spPr bwMode="auto">
          <a:xfrm>
            <a:off x="0" y="20431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578" name="Object 2"/>
          <p:cNvGraphicFramePr>
            <a:graphicFrameLocks noChangeAspect="1"/>
          </p:cNvGraphicFramePr>
          <p:nvPr/>
        </p:nvGraphicFramePr>
        <p:xfrm>
          <a:off x="1295400" y="838200"/>
          <a:ext cx="7200900" cy="4032250"/>
        </p:xfrm>
        <a:graphic>
          <a:graphicData uri="http://schemas.openxmlformats.org/presentationml/2006/ole">
            <mc:AlternateContent xmlns:mc="http://schemas.openxmlformats.org/markup-compatibility/2006">
              <mc:Choice xmlns:v="urn:schemas-microsoft-com:vml" Requires="v">
                <p:oleObj spid="_x0000_s302180" name="Visio" r:id="rId4" imgW="6336864" imgH="3330593" progId="">
                  <p:embed/>
                </p:oleObj>
              </mc:Choice>
              <mc:Fallback>
                <p:oleObj name="Visio" r:id="rId4" imgW="6336864" imgH="3330593" progId="">
                  <p:embed/>
                  <p:pic>
                    <p:nvPicPr>
                      <p:cNvPr id="245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838200"/>
                        <a:ext cx="7200900" cy="403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55120405"/>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body" idx="1"/>
          </p:nvPr>
        </p:nvSpPr>
        <p:spPr>
          <a:xfrm>
            <a:off x="457200" y="1066800"/>
            <a:ext cx="8229600" cy="5334000"/>
          </a:xfrm>
        </p:spPr>
        <p:txBody>
          <a:bodyPr/>
          <a:lstStyle/>
          <a:p>
            <a:pPr marL="0" indent="0" eaLnBrk="1" hangingPunct="1">
              <a:lnSpc>
                <a:spcPct val="100000"/>
              </a:lnSpc>
              <a:spcBef>
                <a:spcPct val="50000"/>
              </a:spcBef>
              <a:buFontTx/>
              <a:buNone/>
            </a:pPr>
            <a:r>
              <a:rPr lang="zh-CN" altLang="en-US" sz="2000"/>
              <a:t>在</a:t>
            </a:r>
            <a:r>
              <a:rPr lang="en-US" altLang="zh-CN" sz="2000"/>
              <a:t>ARM </a:t>
            </a:r>
            <a:r>
              <a:rPr lang="zh-CN" altLang="en-US" sz="2000"/>
              <a:t>汇编中</a:t>
            </a:r>
            <a:r>
              <a:rPr lang="en-US" altLang="zh-CN" sz="2000"/>
              <a:t>(</a:t>
            </a:r>
            <a:r>
              <a:rPr lang="en-US" altLang="zh-CN" sz="2000" i="1"/>
              <a:t>armasm</a:t>
            </a:r>
            <a:r>
              <a:rPr lang="en-US" altLang="zh-CN" sz="2000"/>
              <a:t>), </a:t>
            </a:r>
            <a:r>
              <a:rPr lang="zh-CN" altLang="en-US" sz="2000"/>
              <a:t>可以使用如下方式来建立</a:t>
            </a:r>
            <a:r>
              <a:rPr lang="en-US" altLang="zh-CN" sz="2000"/>
              <a:t>TBB </a:t>
            </a:r>
            <a:r>
              <a:rPr lang="zh-CN" altLang="en-US" sz="2000"/>
              <a:t>分支表：</a:t>
            </a:r>
            <a:endParaRPr lang="en-US" altLang="zh-CN" sz="2000"/>
          </a:p>
          <a:p>
            <a:pPr marL="0" indent="0" eaLnBrk="1" hangingPunct="1">
              <a:lnSpc>
                <a:spcPct val="90000"/>
              </a:lnSpc>
              <a:buFontTx/>
              <a:buNone/>
            </a:pPr>
            <a:r>
              <a:rPr lang="en-US" altLang="zh-CN" sz="1800">
                <a:solidFill>
                  <a:schemeClr val="tx1"/>
                </a:solidFill>
              </a:rPr>
              <a:t>    </a:t>
            </a:r>
            <a:r>
              <a:rPr lang="en-US" altLang="zh-CN" sz="1600">
                <a:solidFill>
                  <a:schemeClr val="tx1"/>
                </a:solidFill>
              </a:rPr>
              <a:t>TBB.W [pc, r0]                            ; </a:t>
            </a:r>
            <a:r>
              <a:rPr lang="zh-CN" altLang="en-US" sz="1600">
                <a:solidFill>
                  <a:schemeClr val="tx1"/>
                </a:solidFill>
              </a:rPr>
              <a:t>当执行这条指令时</a:t>
            </a:r>
            <a:r>
              <a:rPr lang="en-US" altLang="zh-CN" sz="1600">
                <a:solidFill>
                  <a:schemeClr val="tx1"/>
                </a:solidFill>
              </a:rPr>
              <a:t>, </a:t>
            </a:r>
          </a:p>
          <a:p>
            <a:pPr marL="0" indent="0" eaLnBrk="1" hangingPunct="1">
              <a:lnSpc>
                <a:spcPct val="90000"/>
              </a:lnSpc>
              <a:buFontTx/>
              <a:buNone/>
            </a:pPr>
            <a:r>
              <a:rPr lang="en-US" altLang="zh-CN" sz="1600">
                <a:solidFill>
                  <a:schemeClr val="tx1"/>
                </a:solidFill>
              </a:rPr>
              <a:t>                                                        ; PC </a:t>
            </a:r>
            <a:r>
              <a:rPr lang="zh-CN" altLang="en-US" sz="1600">
                <a:solidFill>
                  <a:schemeClr val="tx1"/>
                </a:solidFill>
              </a:rPr>
              <a:t>等于</a:t>
            </a:r>
            <a:r>
              <a:rPr lang="en-US" altLang="zh-CN" sz="1600">
                <a:solidFill>
                  <a:schemeClr val="tx1"/>
                </a:solidFill>
              </a:rPr>
              <a:t>branchtable</a:t>
            </a:r>
          </a:p>
          <a:p>
            <a:pPr marL="0" indent="0" eaLnBrk="1" hangingPunct="1">
              <a:lnSpc>
                <a:spcPct val="90000"/>
              </a:lnSpc>
              <a:buFontTx/>
              <a:buNone/>
            </a:pPr>
            <a:r>
              <a:rPr lang="en-US" altLang="zh-CN" sz="1600">
                <a:solidFill>
                  <a:schemeClr val="tx1"/>
                </a:solidFill>
              </a:rPr>
              <a:t>branchtable</a:t>
            </a:r>
          </a:p>
          <a:p>
            <a:pPr marL="0" indent="0" eaLnBrk="1" hangingPunct="1">
              <a:lnSpc>
                <a:spcPct val="90000"/>
              </a:lnSpc>
              <a:buFontTx/>
              <a:buNone/>
            </a:pPr>
            <a:r>
              <a:rPr lang="en-US" altLang="zh-CN" sz="1600">
                <a:solidFill>
                  <a:schemeClr val="tx1"/>
                </a:solidFill>
              </a:rPr>
              <a:t>    DCB ((dest0 – branchtable)/2)    ; </a:t>
            </a:r>
            <a:r>
              <a:rPr lang="zh-CN" altLang="en-US" sz="1600">
                <a:solidFill>
                  <a:schemeClr val="tx1"/>
                </a:solidFill>
              </a:rPr>
              <a:t>注意，我们使用</a:t>
            </a:r>
            <a:r>
              <a:rPr lang="en-US" altLang="zh-CN" sz="1600">
                <a:solidFill>
                  <a:schemeClr val="tx1"/>
                </a:solidFill>
              </a:rPr>
              <a:t>DCB</a:t>
            </a:r>
            <a:r>
              <a:rPr lang="zh-CN" altLang="en-US" sz="1600">
                <a:solidFill>
                  <a:schemeClr val="tx1"/>
                </a:solidFill>
              </a:rPr>
              <a:t>是因为</a:t>
            </a:r>
            <a:endParaRPr lang="en-US" altLang="zh-CN" sz="1600">
              <a:solidFill>
                <a:schemeClr val="tx1"/>
              </a:solidFill>
            </a:endParaRPr>
          </a:p>
          <a:p>
            <a:pPr marL="0" indent="0" eaLnBrk="1" hangingPunct="1">
              <a:lnSpc>
                <a:spcPct val="90000"/>
              </a:lnSpc>
              <a:buFontTx/>
              <a:buNone/>
            </a:pPr>
            <a:r>
              <a:rPr lang="en-US" altLang="zh-CN" sz="1600">
                <a:solidFill>
                  <a:schemeClr val="tx1"/>
                </a:solidFill>
              </a:rPr>
              <a:t>                                                        ; </a:t>
            </a:r>
            <a:r>
              <a:rPr lang="zh-CN" altLang="en-US" sz="1600"/>
              <a:t>当前数值是</a:t>
            </a:r>
            <a:r>
              <a:rPr lang="en-US" altLang="zh-CN" sz="1600">
                <a:solidFill>
                  <a:schemeClr val="tx1"/>
                </a:solidFill>
              </a:rPr>
              <a:t> 8</a:t>
            </a:r>
            <a:r>
              <a:rPr lang="zh-CN" altLang="en-US" sz="1600">
                <a:solidFill>
                  <a:schemeClr val="tx1"/>
                </a:solidFill>
              </a:rPr>
              <a:t>比特的</a:t>
            </a:r>
            <a:endParaRPr lang="en-US" altLang="zh-CN" sz="1600">
              <a:solidFill>
                <a:schemeClr val="tx1"/>
              </a:solidFill>
            </a:endParaRPr>
          </a:p>
          <a:p>
            <a:pPr marL="0" indent="0" eaLnBrk="1" hangingPunct="1">
              <a:lnSpc>
                <a:spcPct val="90000"/>
              </a:lnSpc>
              <a:buFontTx/>
              <a:buNone/>
            </a:pPr>
            <a:r>
              <a:rPr lang="en-US" altLang="zh-CN" sz="1600">
                <a:solidFill>
                  <a:schemeClr val="tx1"/>
                </a:solidFill>
              </a:rPr>
              <a:t>    DCB ((dest1 – branchtable)/2)</a:t>
            </a:r>
          </a:p>
          <a:p>
            <a:pPr marL="0" indent="0" eaLnBrk="1" hangingPunct="1">
              <a:lnSpc>
                <a:spcPct val="90000"/>
              </a:lnSpc>
              <a:buFontTx/>
              <a:buNone/>
            </a:pPr>
            <a:r>
              <a:rPr lang="en-US" altLang="zh-CN" sz="1600">
                <a:solidFill>
                  <a:schemeClr val="tx1"/>
                </a:solidFill>
              </a:rPr>
              <a:t>    DCB ((dest2 – branchtable)/2)</a:t>
            </a:r>
          </a:p>
          <a:p>
            <a:pPr marL="0" indent="0" eaLnBrk="1" hangingPunct="1">
              <a:lnSpc>
                <a:spcPct val="90000"/>
              </a:lnSpc>
              <a:buFontTx/>
              <a:buNone/>
            </a:pPr>
            <a:r>
              <a:rPr lang="en-US" altLang="zh-CN" sz="1600">
                <a:solidFill>
                  <a:schemeClr val="tx1"/>
                </a:solidFill>
              </a:rPr>
              <a:t>    DCB ((dest3 – branchtable)/2)</a:t>
            </a:r>
          </a:p>
          <a:p>
            <a:pPr marL="0" indent="0" eaLnBrk="1" hangingPunct="1">
              <a:lnSpc>
                <a:spcPct val="90000"/>
              </a:lnSpc>
              <a:buFontTx/>
              <a:buNone/>
            </a:pPr>
            <a:r>
              <a:rPr lang="en-US" altLang="zh-CN" sz="1600">
                <a:solidFill>
                  <a:schemeClr val="tx1"/>
                </a:solidFill>
              </a:rPr>
              <a:t>dest0</a:t>
            </a:r>
          </a:p>
          <a:p>
            <a:pPr marL="0" indent="0" eaLnBrk="1" hangingPunct="1">
              <a:lnSpc>
                <a:spcPct val="90000"/>
              </a:lnSpc>
              <a:buFontTx/>
              <a:buNone/>
            </a:pPr>
            <a:r>
              <a:rPr lang="en-US" altLang="zh-CN" sz="1600">
                <a:solidFill>
                  <a:schemeClr val="tx1"/>
                </a:solidFill>
              </a:rPr>
              <a:t>    ...                                                 ; </a:t>
            </a:r>
            <a:r>
              <a:rPr lang="zh-CN" altLang="en-US" sz="1600">
                <a:solidFill>
                  <a:schemeClr val="tx1"/>
                </a:solidFill>
              </a:rPr>
              <a:t>执行当</a:t>
            </a:r>
            <a:r>
              <a:rPr lang="en-US" altLang="zh-CN" sz="1600">
                <a:solidFill>
                  <a:schemeClr val="tx1"/>
                </a:solidFill>
              </a:rPr>
              <a:t>r0 = 0</a:t>
            </a:r>
          </a:p>
          <a:p>
            <a:pPr marL="0" indent="0" eaLnBrk="1" hangingPunct="1">
              <a:lnSpc>
                <a:spcPct val="90000"/>
              </a:lnSpc>
              <a:buFontTx/>
              <a:buNone/>
            </a:pPr>
            <a:r>
              <a:rPr lang="en-US" altLang="zh-CN" sz="1600">
                <a:solidFill>
                  <a:schemeClr val="tx1"/>
                </a:solidFill>
              </a:rPr>
              <a:t>Dest1 </a:t>
            </a:r>
          </a:p>
          <a:p>
            <a:pPr marL="0" indent="0">
              <a:lnSpc>
                <a:spcPct val="90000"/>
              </a:lnSpc>
              <a:buFontTx/>
              <a:buNone/>
            </a:pPr>
            <a:r>
              <a:rPr lang="en-US" altLang="zh-CN" sz="1600">
                <a:solidFill>
                  <a:schemeClr val="tx1"/>
                </a:solidFill>
              </a:rPr>
              <a:t>    ...                                                 ;</a:t>
            </a:r>
            <a:r>
              <a:rPr lang="zh-CN" altLang="en-US" sz="1600"/>
              <a:t>执行当</a:t>
            </a:r>
            <a:r>
              <a:rPr lang="en-US" altLang="zh-CN" sz="1600">
                <a:solidFill>
                  <a:schemeClr val="tx1"/>
                </a:solidFill>
              </a:rPr>
              <a:t>r0 = 1</a:t>
            </a:r>
          </a:p>
          <a:p>
            <a:pPr marL="0" indent="0" eaLnBrk="1" hangingPunct="1">
              <a:lnSpc>
                <a:spcPct val="90000"/>
              </a:lnSpc>
              <a:buFontTx/>
              <a:buNone/>
            </a:pPr>
            <a:r>
              <a:rPr lang="en-US" altLang="zh-CN" sz="1600">
                <a:solidFill>
                  <a:schemeClr val="tx1"/>
                </a:solidFill>
              </a:rPr>
              <a:t>dest2</a:t>
            </a:r>
          </a:p>
          <a:p>
            <a:pPr marL="0" indent="0">
              <a:lnSpc>
                <a:spcPct val="90000"/>
              </a:lnSpc>
              <a:buFontTx/>
              <a:buNone/>
            </a:pPr>
            <a:r>
              <a:rPr lang="en-US" altLang="zh-CN" sz="1600">
                <a:solidFill>
                  <a:schemeClr val="tx1"/>
                </a:solidFill>
              </a:rPr>
              <a:t>    ...                                                 ;</a:t>
            </a:r>
            <a:r>
              <a:rPr lang="zh-CN" altLang="en-US" sz="1600"/>
              <a:t>执行当</a:t>
            </a:r>
            <a:r>
              <a:rPr lang="en-US" altLang="zh-CN" sz="1600">
                <a:solidFill>
                  <a:schemeClr val="tx1"/>
                </a:solidFill>
              </a:rPr>
              <a:t>r0 = 2</a:t>
            </a:r>
          </a:p>
          <a:p>
            <a:pPr marL="0" indent="0" eaLnBrk="1" hangingPunct="1">
              <a:lnSpc>
                <a:spcPct val="90000"/>
              </a:lnSpc>
              <a:buFontTx/>
              <a:buNone/>
            </a:pPr>
            <a:r>
              <a:rPr lang="en-US" altLang="zh-CN" sz="1600">
                <a:solidFill>
                  <a:schemeClr val="tx1"/>
                </a:solidFill>
              </a:rPr>
              <a:t>dest3</a:t>
            </a:r>
          </a:p>
          <a:p>
            <a:pPr marL="0" indent="0">
              <a:lnSpc>
                <a:spcPct val="90000"/>
              </a:lnSpc>
              <a:buFontTx/>
              <a:buNone/>
            </a:pPr>
            <a:r>
              <a:rPr lang="en-US" altLang="zh-CN" sz="1600">
                <a:solidFill>
                  <a:schemeClr val="tx1"/>
                </a:solidFill>
              </a:rPr>
              <a:t>    ...                                                 ;</a:t>
            </a:r>
            <a:r>
              <a:rPr lang="zh-CN" altLang="en-US" sz="1600"/>
              <a:t>执行当</a:t>
            </a:r>
            <a:r>
              <a:rPr lang="en-US" altLang="zh-CN" sz="1600">
                <a:solidFill>
                  <a:schemeClr val="tx1"/>
                </a:solidFill>
              </a:rPr>
              <a:t>r0 = 3</a:t>
            </a:r>
          </a:p>
        </p:txBody>
      </p:sp>
    </p:spTree>
    <p:extLst>
      <p:ext uri="{BB962C8B-B14F-4D97-AF65-F5344CB8AC3E}">
        <p14:creationId xmlns:p14="http://schemas.microsoft.com/office/powerpoint/2010/main" val="845062208"/>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body" idx="1"/>
          </p:nvPr>
        </p:nvSpPr>
        <p:spPr>
          <a:xfrm>
            <a:off x="468313" y="1066800"/>
            <a:ext cx="8229600" cy="5241925"/>
          </a:xfrm>
        </p:spPr>
        <p:txBody>
          <a:bodyPr/>
          <a:lstStyle/>
          <a:p>
            <a:pPr eaLnBrk="1" hangingPunct="1">
              <a:spcBef>
                <a:spcPct val="50000"/>
              </a:spcBef>
              <a:buFontTx/>
              <a:buNone/>
              <a:defRPr/>
            </a:pPr>
            <a:r>
              <a:rPr lang="zh-CN" altLang="en-US" sz="2000" dirty="0"/>
              <a:t>相似的，</a:t>
            </a:r>
            <a:r>
              <a:rPr lang="en-US" altLang="zh-CN" sz="2000" dirty="0"/>
              <a:t> </a:t>
            </a:r>
            <a:r>
              <a:rPr lang="zh-CN" altLang="en-US" sz="2000" dirty="0"/>
              <a:t>对于</a:t>
            </a:r>
            <a:r>
              <a:rPr lang="en-US" altLang="zh-CN" sz="2000" dirty="0"/>
              <a:t>TBH </a:t>
            </a:r>
            <a:r>
              <a:rPr lang="zh-CN" altLang="en-US" sz="2000" dirty="0"/>
              <a:t>指令：</a:t>
            </a:r>
            <a:endParaRPr lang="en-US" altLang="zh-CN" sz="2000" dirty="0"/>
          </a:p>
          <a:p>
            <a:pPr eaLnBrk="1" hangingPunct="1">
              <a:spcBef>
                <a:spcPct val="50000"/>
              </a:spcBef>
              <a:buFontTx/>
              <a:buNone/>
              <a:defRPr/>
            </a:pPr>
            <a:r>
              <a:rPr lang="en-US" altLang="zh-CN" sz="1600" dirty="0"/>
              <a:t>    </a:t>
            </a:r>
            <a:r>
              <a:rPr lang="en-US" altLang="zh-CN" sz="1600" dirty="0">
                <a:solidFill>
                  <a:schemeClr val="tx1"/>
                </a:solidFill>
              </a:rPr>
              <a:t>TBH.W [pc, r0, LSL #1]</a:t>
            </a:r>
          </a:p>
          <a:p>
            <a:pPr eaLnBrk="1" hangingPunct="1">
              <a:buFontTx/>
              <a:buNone/>
              <a:defRPr/>
            </a:pPr>
            <a:r>
              <a:rPr lang="en-US" altLang="zh-CN" sz="1600" dirty="0" err="1">
                <a:solidFill>
                  <a:schemeClr val="tx1"/>
                </a:solidFill>
              </a:rPr>
              <a:t>branchtable</a:t>
            </a:r>
            <a:endParaRPr lang="en-US" altLang="zh-CN" sz="1600" dirty="0">
              <a:solidFill>
                <a:schemeClr val="tx1"/>
              </a:solidFill>
            </a:endParaRPr>
          </a:p>
          <a:p>
            <a:pPr>
              <a:buFontTx/>
              <a:buNone/>
              <a:defRPr/>
            </a:pPr>
            <a:r>
              <a:rPr lang="en-US" altLang="zh-CN" sz="1600" dirty="0">
                <a:solidFill>
                  <a:schemeClr val="tx1"/>
                </a:solidFill>
              </a:rPr>
              <a:t>    DCI ((dest0 – </a:t>
            </a:r>
            <a:r>
              <a:rPr lang="en-US" altLang="zh-CN" sz="1600" dirty="0" err="1">
                <a:solidFill>
                  <a:schemeClr val="tx1"/>
                </a:solidFill>
              </a:rPr>
              <a:t>branchtable</a:t>
            </a:r>
            <a:r>
              <a:rPr lang="en-US" altLang="zh-CN" sz="1600" dirty="0">
                <a:solidFill>
                  <a:schemeClr val="tx1"/>
                </a:solidFill>
              </a:rPr>
              <a:t>)/2)     ;</a:t>
            </a:r>
            <a:r>
              <a:rPr lang="zh-CN" altLang="en-US" sz="1600" dirty="0"/>
              <a:t>注意，我们使用</a:t>
            </a:r>
            <a:r>
              <a:rPr lang="en-US" altLang="zh-CN" sz="1600" dirty="0"/>
              <a:t>DCI</a:t>
            </a:r>
            <a:r>
              <a:rPr lang="zh-CN" altLang="en-US" sz="1600" dirty="0"/>
              <a:t>是因为</a:t>
            </a:r>
            <a:endParaRPr lang="en-US" altLang="zh-CN" sz="1600" dirty="0"/>
          </a:p>
          <a:p>
            <a:pPr marL="0" indent="0">
              <a:lnSpc>
                <a:spcPct val="90000"/>
              </a:lnSpc>
              <a:buFontTx/>
              <a:buNone/>
              <a:defRPr/>
            </a:pPr>
            <a:r>
              <a:rPr lang="en-US" altLang="zh-CN" sz="1600" dirty="0">
                <a:solidFill>
                  <a:schemeClr val="tx1"/>
                </a:solidFill>
              </a:rPr>
              <a:t>			;</a:t>
            </a:r>
            <a:r>
              <a:rPr lang="zh-CN" altLang="en-US" sz="1600" dirty="0"/>
              <a:t>当前数值是</a:t>
            </a:r>
            <a:r>
              <a:rPr lang="en-US" altLang="zh-CN" sz="1600" dirty="0"/>
              <a:t> 16</a:t>
            </a:r>
            <a:r>
              <a:rPr lang="zh-CN" altLang="en-US" sz="1600" dirty="0"/>
              <a:t>比特的</a:t>
            </a:r>
            <a:endParaRPr lang="en-US" altLang="zh-CN" sz="1600" dirty="0"/>
          </a:p>
          <a:p>
            <a:pPr eaLnBrk="1" hangingPunct="1">
              <a:buFontTx/>
              <a:buNone/>
              <a:defRPr/>
            </a:pPr>
            <a:r>
              <a:rPr lang="en-US" altLang="zh-CN" sz="1600" dirty="0">
                <a:solidFill>
                  <a:schemeClr val="tx1"/>
                </a:solidFill>
              </a:rPr>
              <a:t>    DCI ((dest1 – </a:t>
            </a:r>
            <a:r>
              <a:rPr lang="en-US" altLang="zh-CN" sz="1600" dirty="0" err="1">
                <a:solidFill>
                  <a:schemeClr val="tx1"/>
                </a:solidFill>
              </a:rPr>
              <a:t>branchtable</a:t>
            </a:r>
            <a:r>
              <a:rPr lang="en-US" altLang="zh-CN" sz="1600" dirty="0">
                <a:solidFill>
                  <a:schemeClr val="tx1"/>
                </a:solidFill>
              </a:rPr>
              <a:t>)/2)</a:t>
            </a:r>
          </a:p>
          <a:p>
            <a:pPr eaLnBrk="1" hangingPunct="1">
              <a:buFontTx/>
              <a:buNone/>
              <a:defRPr/>
            </a:pPr>
            <a:r>
              <a:rPr lang="en-US" altLang="zh-CN" sz="1600" dirty="0">
                <a:solidFill>
                  <a:schemeClr val="tx1"/>
                </a:solidFill>
              </a:rPr>
              <a:t>    DCI ((dest2 – </a:t>
            </a:r>
            <a:r>
              <a:rPr lang="en-US" altLang="zh-CN" sz="1600" dirty="0" err="1">
                <a:solidFill>
                  <a:schemeClr val="tx1"/>
                </a:solidFill>
              </a:rPr>
              <a:t>branchtable</a:t>
            </a:r>
            <a:r>
              <a:rPr lang="en-US" altLang="zh-CN" sz="1600" dirty="0">
                <a:solidFill>
                  <a:schemeClr val="tx1"/>
                </a:solidFill>
              </a:rPr>
              <a:t>)/2)</a:t>
            </a:r>
          </a:p>
          <a:p>
            <a:pPr eaLnBrk="1" hangingPunct="1">
              <a:buFontTx/>
              <a:buNone/>
              <a:defRPr/>
            </a:pPr>
            <a:r>
              <a:rPr lang="en-US" altLang="zh-CN" sz="1600" dirty="0">
                <a:solidFill>
                  <a:schemeClr val="tx1"/>
                </a:solidFill>
              </a:rPr>
              <a:t>    DCI ((dest3 – </a:t>
            </a:r>
            <a:r>
              <a:rPr lang="en-US" altLang="zh-CN" sz="1600" dirty="0" err="1">
                <a:solidFill>
                  <a:schemeClr val="tx1"/>
                </a:solidFill>
              </a:rPr>
              <a:t>branchtable</a:t>
            </a:r>
            <a:r>
              <a:rPr lang="en-US" altLang="zh-CN" sz="1600" dirty="0">
                <a:solidFill>
                  <a:schemeClr val="tx1"/>
                </a:solidFill>
              </a:rPr>
              <a:t>)/2)</a:t>
            </a:r>
          </a:p>
          <a:p>
            <a:pPr eaLnBrk="1" hangingPunct="1">
              <a:buFontTx/>
              <a:buNone/>
              <a:defRPr/>
            </a:pPr>
            <a:r>
              <a:rPr lang="en-US" altLang="zh-CN" sz="1600" dirty="0">
                <a:solidFill>
                  <a:schemeClr val="tx1"/>
                </a:solidFill>
              </a:rPr>
              <a:t>dest0</a:t>
            </a:r>
          </a:p>
          <a:p>
            <a:pPr>
              <a:buFontTx/>
              <a:buNone/>
              <a:defRPr/>
            </a:pPr>
            <a:r>
              <a:rPr lang="en-US" altLang="zh-CN" sz="1600" dirty="0">
                <a:solidFill>
                  <a:schemeClr val="tx1"/>
                </a:solidFill>
              </a:rPr>
              <a:t>    ...                                                 ;</a:t>
            </a:r>
            <a:r>
              <a:rPr lang="zh-CN" altLang="en-US" sz="1600" dirty="0"/>
              <a:t>执行当</a:t>
            </a:r>
            <a:r>
              <a:rPr lang="en-US" altLang="zh-CN" sz="1600" dirty="0">
                <a:solidFill>
                  <a:schemeClr val="tx1"/>
                </a:solidFill>
              </a:rPr>
              <a:t>r0 = 0</a:t>
            </a:r>
          </a:p>
          <a:p>
            <a:pPr eaLnBrk="1" hangingPunct="1">
              <a:buFontTx/>
              <a:buNone/>
              <a:defRPr/>
            </a:pPr>
            <a:r>
              <a:rPr lang="en-US" altLang="zh-CN" sz="1600" dirty="0">
                <a:solidFill>
                  <a:schemeClr val="tx1"/>
                </a:solidFill>
              </a:rPr>
              <a:t>dest1</a:t>
            </a:r>
          </a:p>
          <a:p>
            <a:pPr>
              <a:buFontTx/>
              <a:buNone/>
              <a:defRPr/>
            </a:pPr>
            <a:r>
              <a:rPr lang="en-US" altLang="zh-CN" sz="1600" dirty="0">
                <a:solidFill>
                  <a:schemeClr val="tx1"/>
                </a:solidFill>
              </a:rPr>
              <a:t>    ...                                                 ;</a:t>
            </a:r>
            <a:r>
              <a:rPr lang="zh-CN" altLang="en-US" sz="1600" dirty="0"/>
              <a:t>执行当</a:t>
            </a:r>
            <a:r>
              <a:rPr lang="en-US" altLang="zh-CN" sz="1600" dirty="0">
                <a:solidFill>
                  <a:schemeClr val="tx1"/>
                </a:solidFill>
              </a:rPr>
              <a:t>r0 = 1</a:t>
            </a:r>
          </a:p>
          <a:p>
            <a:pPr eaLnBrk="1" hangingPunct="1">
              <a:buFontTx/>
              <a:buNone/>
              <a:defRPr/>
            </a:pPr>
            <a:r>
              <a:rPr lang="en-US" altLang="zh-CN" sz="1600" dirty="0">
                <a:solidFill>
                  <a:schemeClr val="tx1"/>
                </a:solidFill>
              </a:rPr>
              <a:t>dest2</a:t>
            </a:r>
          </a:p>
          <a:p>
            <a:pPr>
              <a:buFontTx/>
              <a:buNone/>
              <a:defRPr/>
            </a:pPr>
            <a:r>
              <a:rPr lang="en-US" altLang="zh-CN" sz="1600" dirty="0">
                <a:solidFill>
                  <a:schemeClr val="tx1"/>
                </a:solidFill>
              </a:rPr>
              <a:t>    ...                                                 ;</a:t>
            </a:r>
            <a:r>
              <a:rPr lang="zh-CN" altLang="en-US" sz="1600" dirty="0"/>
              <a:t>执行当</a:t>
            </a:r>
            <a:r>
              <a:rPr lang="en-US" altLang="zh-CN" sz="1600" dirty="0">
                <a:solidFill>
                  <a:schemeClr val="tx1"/>
                </a:solidFill>
              </a:rPr>
              <a:t>r0 = 2</a:t>
            </a:r>
          </a:p>
          <a:p>
            <a:pPr eaLnBrk="1" hangingPunct="1">
              <a:buFontTx/>
              <a:buNone/>
              <a:defRPr/>
            </a:pPr>
            <a:r>
              <a:rPr lang="en-US" altLang="zh-CN" sz="1600" dirty="0">
                <a:solidFill>
                  <a:schemeClr val="tx1"/>
                </a:solidFill>
              </a:rPr>
              <a:t>dest3</a:t>
            </a:r>
          </a:p>
          <a:p>
            <a:pPr>
              <a:buFontTx/>
              <a:buNone/>
              <a:defRPr/>
            </a:pPr>
            <a:r>
              <a:rPr lang="en-US" altLang="zh-CN" sz="1600" dirty="0">
                <a:solidFill>
                  <a:schemeClr val="tx1"/>
                </a:solidFill>
              </a:rPr>
              <a:t>    ...                                                 ;</a:t>
            </a:r>
            <a:r>
              <a:rPr lang="zh-CN" altLang="en-US" sz="1600" dirty="0"/>
              <a:t>执行当</a:t>
            </a:r>
            <a:r>
              <a:rPr lang="en-US" altLang="zh-CN" sz="1600" dirty="0">
                <a:solidFill>
                  <a:schemeClr val="tx1"/>
                </a:solidFill>
              </a:rPr>
              <a:t>r0 = 3</a:t>
            </a:r>
          </a:p>
        </p:txBody>
      </p:sp>
    </p:spTree>
    <p:extLst>
      <p:ext uri="{BB962C8B-B14F-4D97-AF65-F5344CB8AC3E}">
        <p14:creationId xmlns:p14="http://schemas.microsoft.com/office/powerpoint/2010/main" val="418621079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3"/>
          <p:cNvSpPr>
            <a:spLocks noGrp="1" noChangeArrowheads="1"/>
          </p:cNvSpPr>
          <p:nvPr>
            <p:ph type="body" idx="4294967295"/>
          </p:nvPr>
        </p:nvSpPr>
        <p:spPr>
          <a:xfrm>
            <a:off x="431800" y="1268413"/>
            <a:ext cx="8229600" cy="5065712"/>
          </a:xfrm>
          <a:prstGeom prst="rect">
            <a:avLst/>
          </a:prstGeom>
        </p:spPr>
        <p:txBody>
          <a:bodyPr/>
          <a:lstStyle/>
          <a:p>
            <a:pPr eaLnBrk="1" hangingPunct="1">
              <a:buFontTx/>
              <a:buNone/>
            </a:pPr>
            <a:endParaRPr lang="zh-CN" altLang="en-US" dirty="0"/>
          </a:p>
          <a:p>
            <a:pPr eaLnBrk="1" hangingPunct="1">
              <a:buFontTx/>
              <a:buNone/>
            </a:pPr>
            <a:endParaRPr lang="zh-CN" altLang="en-US" dirty="0"/>
          </a:p>
          <a:p>
            <a:pPr eaLnBrk="1" hangingPunct="1">
              <a:buFontTx/>
              <a:buNone/>
            </a:pPr>
            <a:endParaRPr lang="zh-CN" altLang="en-US" dirty="0"/>
          </a:p>
          <a:p>
            <a:pPr eaLnBrk="1" hangingPunct="1">
              <a:buFontTx/>
              <a:buNone/>
            </a:pPr>
            <a:endParaRPr lang="zh-CN" altLang="en-US" dirty="0"/>
          </a:p>
          <a:p>
            <a:pPr eaLnBrk="1" hangingPunct="1">
              <a:buFontTx/>
              <a:buNone/>
            </a:pPr>
            <a:endParaRPr lang="zh-CN" altLang="en-US" dirty="0"/>
          </a:p>
          <a:p>
            <a:pPr algn="ctr" eaLnBrk="1" hangingPunct="1">
              <a:buFontTx/>
              <a:buNone/>
            </a:pPr>
            <a:r>
              <a:rPr lang="en-US" altLang="zh-CN" sz="3200" b="1" dirty="0">
                <a:latin typeface="Corbel" pitchFamily="34" charset="0"/>
              </a:rPr>
              <a:t>- End -</a:t>
            </a:r>
          </a:p>
        </p:txBody>
      </p:sp>
      <p:pic>
        <p:nvPicPr>
          <p:cNvPr id="175107" name="Picture 4" descr="dglxasset[1]"/>
          <p:cNvPicPr>
            <a:picLocks noChangeAspect="1" noChangeArrowheads="1"/>
          </p:cNvPicPr>
          <p:nvPr/>
        </p:nvPicPr>
        <p:blipFill>
          <a:blip r:embed="rId2" cstate="print"/>
          <a:srcRect/>
          <a:stretch>
            <a:fillRect/>
          </a:stretch>
        </p:blipFill>
        <p:spPr bwMode="auto">
          <a:xfrm>
            <a:off x="2590800" y="2133600"/>
            <a:ext cx="3810000" cy="15081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431800" y="1143000"/>
            <a:ext cx="8712200" cy="5191125"/>
          </a:xfrm>
        </p:spPr>
        <p:txBody>
          <a:bodyPr/>
          <a:lstStyle/>
          <a:p>
            <a:pPr>
              <a:lnSpc>
                <a:spcPct val="100000"/>
              </a:lnSpc>
              <a:spcBef>
                <a:spcPts val="600"/>
              </a:spcBef>
            </a:pPr>
            <a:r>
              <a:rPr lang="en-US" altLang="zh-CN" sz="2400" dirty="0"/>
              <a:t>Cortex-M3/M4</a:t>
            </a:r>
            <a:r>
              <a:rPr lang="zh-CN" altLang="en-US" sz="2400" dirty="0"/>
              <a:t>只支持</a:t>
            </a:r>
            <a:r>
              <a:rPr lang="en-US" altLang="zh-CN" sz="2400" dirty="0">
                <a:solidFill>
                  <a:srgbClr val="C00000"/>
                </a:solidFill>
              </a:rPr>
              <a:t>Thumb-2</a:t>
            </a:r>
            <a:r>
              <a:rPr lang="zh-CN" altLang="en-US" sz="2400" dirty="0"/>
              <a:t>指令集</a:t>
            </a:r>
            <a:endParaRPr lang="en-US" altLang="zh-CN" sz="2400" dirty="0"/>
          </a:p>
          <a:p>
            <a:pPr marL="723900" lvl="1">
              <a:lnSpc>
                <a:spcPct val="100000"/>
              </a:lnSpc>
              <a:spcBef>
                <a:spcPts val="600"/>
              </a:spcBef>
            </a:pPr>
            <a:r>
              <a:rPr lang="en-US" altLang="zh-CN" sz="2000" b="1" dirty="0">
                <a:solidFill>
                  <a:srgbClr val="6600CC"/>
                </a:solidFill>
              </a:rPr>
              <a:t>ARM</a:t>
            </a:r>
            <a:r>
              <a:rPr lang="zh-CN" altLang="en-US" sz="2000" b="1" dirty="0">
                <a:solidFill>
                  <a:srgbClr val="6600CC"/>
                </a:solidFill>
              </a:rPr>
              <a:t>指令集</a:t>
            </a:r>
            <a:r>
              <a:rPr lang="zh-CN" altLang="en-US" sz="2000" dirty="0"/>
              <a:t>：</a:t>
            </a:r>
            <a:r>
              <a:rPr lang="en-US" altLang="zh-CN" sz="2000" dirty="0"/>
              <a:t>32</a:t>
            </a:r>
            <a:r>
              <a:rPr lang="zh-CN" altLang="en-US" sz="2000" dirty="0"/>
              <a:t>位指令集，</a:t>
            </a:r>
            <a:r>
              <a:rPr lang="en-US" altLang="zh-CN" sz="2000" dirty="0">
                <a:solidFill>
                  <a:srgbClr val="6600CC"/>
                </a:solidFill>
              </a:rPr>
              <a:t>ARM</a:t>
            </a:r>
            <a:r>
              <a:rPr lang="zh-CN" altLang="en-US" sz="2000" dirty="0">
                <a:solidFill>
                  <a:srgbClr val="6600CC"/>
                </a:solidFill>
              </a:rPr>
              <a:t>状态</a:t>
            </a:r>
            <a:r>
              <a:rPr lang="zh-CN" altLang="en-US" sz="2000" dirty="0"/>
              <a:t>，运行性能高</a:t>
            </a:r>
            <a:endParaRPr lang="en-US" altLang="zh-CN" sz="2000" dirty="0"/>
          </a:p>
          <a:p>
            <a:pPr marL="723900" lvl="1">
              <a:lnSpc>
                <a:spcPct val="100000"/>
              </a:lnSpc>
              <a:spcBef>
                <a:spcPts val="600"/>
              </a:spcBef>
            </a:pPr>
            <a:r>
              <a:rPr lang="en-US" altLang="zh-CN" sz="2000" b="1" dirty="0">
                <a:solidFill>
                  <a:srgbClr val="FF0000"/>
                </a:solidFill>
              </a:rPr>
              <a:t>Thumb</a:t>
            </a:r>
            <a:r>
              <a:rPr lang="zh-CN" altLang="en-US" sz="2000" b="1" dirty="0">
                <a:solidFill>
                  <a:srgbClr val="FF0000"/>
                </a:solidFill>
              </a:rPr>
              <a:t>指令集</a:t>
            </a:r>
            <a:r>
              <a:rPr lang="zh-CN" altLang="en-US" sz="2000" dirty="0"/>
              <a:t>：</a:t>
            </a:r>
            <a:r>
              <a:rPr lang="en-US" altLang="zh-CN" sz="2000" dirty="0"/>
              <a:t>16</a:t>
            </a:r>
            <a:r>
              <a:rPr lang="zh-CN" altLang="en-US" sz="2000" dirty="0"/>
              <a:t>位指令集，</a:t>
            </a:r>
            <a:r>
              <a:rPr lang="en-US" altLang="zh-CN" sz="2000" dirty="0">
                <a:solidFill>
                  <a:srgbClr val="FF0000"/>
                </a:solidFill>
              </a:rPr>
              <a:t>Thumb</a:t>
            </a:r>
            <a:r>
              <a:rPr lang="zh-CN" altLang="en-US" sz="2000" dirty="0">
                <a:solidFill>
                  <a:srgbClr val="FF0000"/>
                </a:solidFill>
              </a:rPr>
              <a:t>状态</a:t>
            </a:r>
            <a:r>
              <a:rPr lang="zh-CN" altLang="en-US" sz="2000" dirty="0"/>
              <a:t>，代码密度高</a:t>
            </a:r>
          </a:p>
          <a:p>
            <a:pPr marL="723900" lvl="1">
              <a:lnSpc>
                <a:spcPct val="100000"/>
              </a:lnSpc>
              <a:spcBef>
                <a:spcPts val="600"/>
              </a:spcBef>
            </a:pPr>
            <a:r>
              <a:rPr lang="en-US" altLang="zh-CN" sz="2000" b="1" dirty="0">
                <a:solidFill>
                  <a:srgbClr val="0000CC"/>
                </a:solidFill>
              </a:rPr>
              <a:t>Thumb-2</a:t>
            </a:r>
            <a:r>
              <a:rPr lang="zh-CN" altLang="en-US" sz="2000" b="1" dirty="0">
                <a:solidFill>
                  <a:srgbClr val="0000CC"/>
                </a:solidFill>
              </a:rPr>
              <a:t>指令集</a:t>
            </a:r>
            <a:r>
              <a:rPr lang="zh-CN" altLang="en-US" sz="2000" dirty="0"/>
              <a:t>：</a:t>
            </a:r>
            <a:r>
              <a:rPr lang="en-US" altLang="zh-CN" sz="2000" dirty="0"/>
              <a:t>16</a:t>
            </a:r>
            <a:r>
              <a:rPr lang="zh-CN" altLang="en-US" sz="2000" dirty="0"/>
              <a:t>位与</a:t>
            </a:r>
            <a:r>
              <a:rPr lang="en-US" altLang="zh-CN" sz="2000" dirty="0"/>
              <a:t>32</a:t>
            </a:r>
            <a:r>
              <a:rPr lang="zh-CN" altLang="en-US" sz="2000" dirty="0"/>
              <a:t>位指令并存，</a:t>
            </a:r>
            <a:r>
              <a:rPr lang="en-US" altLang="zh-CN" sz="2000" dirty="0">
                <a:solidFill>
                  <a:srgbClr val="FF0000"/>
                </a:solidFill>
              </a:rPr>
              <a:t>Thumb</a:t>
            </a:r>
            <a:r>
              <a:rPr lang="zh-CN" altLang="en-US" sz="2000" dirty="0">
                <a:solidFill>
                  <a:srgbClr val="FF0000"/>
                </a:solidFill>
              </a:rPr>
              <a:t>状态</a:t>
            </a:r>
            <a:r>
              <a:rPr lang="zh-CN" altLang="en-US" sz="2000" dirty="0"/>
              <a:t>，综合性能高</a:t>
            </a:r>
          </a:p>
          <a:p>
            <a:pPr lvl="1">
              <a:lnSpc>
                <a:spcPct val="100000"/>
              </a:lnSpc>
              <a:spcBef>
                <a:spcPts val="600"/>
              </a:spcBef>
            </a:pPr>
            <a:endParaRPr lang="zh-CN" altLang="en-US" sz="2000" dirty="0">
              <a:solidFill>
                <a:srgbClr val="DD594B"/>
              </a:solidFill>
            </a:endParaRPr>
          </a:p>
          <a:p>
            <a:pPr>
              <a:lnSpc>
                <a:spcPct val="100000"/>
              </a:lnSpc>
              <a:spcBef>
                <a:spcPts val="600"/>
              </a:spcBef>
            </a:pPr>
            <a:endParaRPr lang="zh-CN" altLang="en-US" dirty="0"/>
          </a:p>
        </p:txBody>
      </p:sp>
      <p:sp>
        <p:nvSpPr>
          <p:cNvPr id="4" name="Rectangle 2"/>
          <p:cNvSpPr>
            <a:spLocks noGrp="1" noChangeArrowheads="1"/>
          </p:cNvSpPr>
          <p:nvPr>
            <p:ph type="title"/>
          </p:nvPr>
        </p:nvSpPr>
        <p:spPr>
          <a:xfrm>
            <a:off x="0" y="179388"/>
            <a:ext cx="9144000" cy="688975"/>
          </a:xfrm>
        </p:spPr>
        <p:txBody>
          <a:bodyPr/>
          <a:lstStyle/>
          <a:p>
            <a:r>
              <a:rPr lang="en-US" altLang="zh-CN" dirty="0"/>
              <a:t>Cortex-M3/M4</a:t>
            </a:r>
            <a:r>
              <a:rPr lang="zh-CN" altLang="en-US" dirty="0"/>
              <a:t>指令集</a:t>
            </a:r>
            <a:endParaRPr lang="en-US" altLang="zh-CN" dirty="0"/>
          </a:p>
        </p:txBody>
      </p:sp>
      <p:pic>
        <p:nvPicPr>
          <p:cNvPr id="8" name="图片 7"/>
          <p:cNvPicPr>
            <a:picLocks noChangeAspect="1"/>
          </p:cNvPicPr>
          <p:nvPr/>
        </p:nvPicPr>
        <p:blipFill>
          <a:blip r:embed="rId3"/>
          <a:stretch>
            <a:fillRect/>
          </a:stretch>
        </p:blipFill>
        <p:spPr>
          <a:xfrm>
            <a:off x="4572000" y="2844800"/>
            <a:ext cx="4495800" cy="2946400"/>
          </a:xfrm>
          <a:prstGeom prst="rect">
            <a:avLst/>
          </a:prstGeom>
        </p:spPr>
      </p:pic>
      <p:sp>
        <p:nvSpPr>
          <p:cNvPr id="9" name="Rectangle 3"/>
          <p:cNvSpPr/>
          <p:nvPr/>
        </p:nvSpPr>
        <p:spPr>
          <a:xfrm>
            <a:off x="457200" y="5921514"/>
            <a:ext cx="8534400" cy="70788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zh-CN" altLang="en-US" sz="2000" b="1" dirty="0"/>
              <a:t>优点</a:t>
            </a:r>
            <a:r>
              <a:rPr lang="da-DK" sz="2000" b="1" dirty="0">
                <a:solidFill>
                  <a:schemeClr val="dk1"/>
                </a:solidFill>
              </a:rPr>
              <a:t>: </a:t>
            </a:r>
            <a:r>
              <a:rPr lang="en-US" altLang="zh-CN" sz="2000" dirty="0">
                <a:solidFill>
                  <a:schemeClr val="dk1"/>
                </a:solidFill>
              </a:rPr>
              <a:t>1</a:t>
            </a:r>
            <a:r>
              <a:rPr lang="zh-CN" altLang="en-US" sz="2000" dirty="0">
                <a:solidFill>
                  <a:schemeClr val="dk1"/>
                </a:solidFill>
              </a:rPr>
              <a:t>）</a:t>
            </a:r>
            <a:r>
              <a:rPr lang="zh-CN" altLang="en-US" sz="2000" dirty="0"/>
              <a:t>无状态切换的额外开销，节省执行时间和指令空间</a:t>
            </a:r>
            <a:endParaRPr lang="en-US" sz="2000" dirty="0"/>
          </a:p>
          <a:p>
            <a:pPr algn="just"/>
            <a:r>
              <a:rPr lang="en-US" altLang="zh-CN" sz="2000" dirty="0"/>
              <a:t>          2</a:t>
            </a:r>
            <a:r>
              <a:rPr lang="zh-CN" altLang="en-US" sz="2000" dirty="0"/>
              <a:t>）无需将</a:t>
            </a:r>
            <a:r>
              <a:rPr lang="en-US" altLang="zh-CN" sz="2000" dirty="0"/>
              <a:t>ARM</a:t>
            </a:r>
            <a:r>
              <a:rPr lang="zh-CN" altLang="en-US" sz="2000" dirty="0"/>
              <a:t>代码和</a:t>
            </a:r>
            <a:r>
              <a:rPr lang="en-US" sz="2000" dirty="0"/>
              <a:t>Thumb</a:t>
            </a:r>
            <a:r>
              <a:rPr lang="zh-CN" altLang="en-US" sz="2000" dirty="0"/>
              <a:t>代码源文件分开，方便软件开发和维护</a:t>
            </a:r>
            <a:endParaRPr lang="en-US" sz="2000" dirty="0"/>
          </a:p>
        </p:txBody>
      </p:sp>
      <p:pic>
        <p:nvPicPr>
          <p:cNvPr id="3" name="图片 2"/>
          <p:cNvPicPr>
            <a:picLocks noChangeAspect="1"/>
          </p:cNvPicPr>
          <p:nvPr/>
        </p:nvPicPr>
        <p:blipFill>
          <a:blip r:embed="rId4"/>
          <a:stretch>
            <a:fillRect/>
          </a:stretch>
        </p:blipFill>
        <p:spPr>
          <a:xfrm>
            <a:off x="533400" y="2845544"/>
            <a:ext cx="3914775" cy="307597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468313" y="850900"/>
            <a:ext cx="8229600" cy="5246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spcBef>
                <a:spcPts val="1200"/>
              </a:spcBef>
              <a:buFontTx/>
              <a:buNone/>
            </a:pPr>
            <a:r>
              <a:rPr lang="en-US" altLang="zh-CN" b="1" kern="0" dirty="0"/>
              <a:t>8.3 Cortex-M3/M4 </a:t>
            </a:r>
            <a:r>
              <a:rPr lang="zh-CN" altLang="en-US" b="1" kern="0" dirty="0"/>
              <a:t>基础</a:t>
            </a:r>
            <a:endParaRPr lang="en-US" altLang="zh-CN" b="1" kern="0" dirty="0"/>
          </a:p>
          <a:p>
            <a:pPr marL="0" indent="0" eaLnBrk="1" hangingPunct="1">
              <a:lnSpc>
                <a:spcPct val="100000"/>
              </a:lnSpc>
              <a:spcBef>
                <a:spcPts val="1200"/>
              </a:spcBef>
              <a:buFontTx/>
              <a:buNone/>
            </a:pPr>
            <a:r>
              <a:rPr lang="en-US" altLang="zh-CN" sz="2400" b="1" kern="0" dirty="0"/>
              <a:t>8.3.1 </a:t>
            </a:r>
            <a:r>
              <a:rPr lang="zh-CN" altLang="en-US" sz="2400" b="1" kern="0" dirty="0"/>
              <a:t>寄存器</a:t>
            </a:r>
          </a:p>
        </p:txBody>
      </p:sp>
      <p:sp>
        <p:nvSpPr>
          <p:cNvPr id="59395" name="Rectangle 3"/>
          <p:cNvSpPr>
            <a:spLocks noChangeArrowheads="1"/>
          </p:cNvSpPr>
          <p:nvPr/>
        </p:nvSpPr>
        <p:spPr bwMode="auto">
          <a:xfrm>
            <a:off x="0" y="595313"/>
            <a:ext cx="9144000" cy="0"/>
          </a:xfrm>
          <a:prstGeom prst="rect">
            <a:avLst/>
          </a:prstGeom>
          <a:noFill/>
          <a:ln w="9525">
            <a:noFill/>
            <a:miter lim="800000"/>
            <a:headEnd/>
            <a:tailEnd/>
          </a:ln>
        </p:spPr>
        <p:txBody>
          <a:bodyPr wrap="none" anchor="ctr">
            <a:spAutoFit/>
          </a:bodyPr>
          <a:lstStyle/>
          <a:p>
            <a:pPr algn="ctr" fontAlgn="base">
              <a:spcBef>
                <a:spcPct val="0"/>
              </a:spcBef>
              <a:spcAft>
                <a:spcPct val="0"/>
              </a:spcAft>
            </a:pPr>
            <a:endParaRPr lang="zh-CN" altLang="en-US">
              <a:solidFill>
                <a:srgbClr val="133984"/>
              </a:solidFill>
            </a:endParaRPr>
          </a:p>
        </p:txBody>
      </p:sp>
      <p:graphicFrame>
        <p:nvGraphicFramePr>
          <p:cNvPr id="762882" name="Object 2"/>
          <p:cNvGraphicFramePr>
            <a:graphicFrameLocks noChangeAspect="1"/>
          </p:cNvGraphicFramePr>
          <p:nvPr>
            <p:extLst>
              <p:ext uri="{D42A27DB-BD31-4B8C-83A1-F6EECF244321}">
                <p14:modId xmlns:p14="http://schemas.microsoft.com/office/powerpoint/2010/main" val="1560042311"/>
              </p:ext>
            </p:extLst>
          </p:nvPr>
        </p:nvGraphicFramePr>
        <p:xfrm>
          <a:off x="575278" y="1807939"/>
          <a:ext cx="8241996" cy="4745261"/>
        </p:xfrm>
        <a:graphic>
          <a:graphicData uri="http://schemas.openxmlformats.org/presentationml/2006/ole">
            <mc:AlternateContent xmlns:mc="http://schemas.openxmlformats.org/markup-compatibility/2006">
              <mc:Choice xmlns:v="urn:schemas-microsoft-com:vml" Requires="v">
                <p:oleObj spid="_x0000_s296063" name="Visio" r:id="rId4" imgW="13402106" imgH="9064017" progId="Visio.Drawing.11">
                  <p:embed/>
                </p:oleObj>
              </mc:Choice>
              <mc:Fallback>
                <p:oleObj name="Visio" r:id="rId4" imgW="13402106" imgH="9064017" progId="Visio.Drawing.11">
                  <p:embed/>
                  <p:pic>
                    <p:nvPicPr>
                      <p:cNvPr id="762882" name="Object 2"/>
                      <p:cNvPicPr>
                        <a:picLocks noChangeAspect="1" noChangeArrowheads="1"/>
                      </p:cNvPicPr>
                      <p:nvPr/>
                    </p:nvPicPr>
                    <p:blipFill>
                      <a:blip r:embed="rId5"/>
                      <a:srcRect/>
                      <a:stretch>
                        <a:fillRect/>
                      </a:stretch>
                    </p:blipFill>
                    <p:spPr bwMode="auto">
                      <a:xfrm>
                        <a:off x="575278" y="1807939"/>
                        <a:ext cx="8241996" cy="4745261"/>
                      </a:xfrm>
                      <a:prstGeom prst="rect">
                        <a:avLst/>
                      </a:prstGeom>
                      <a:noFill/>
                      <a:extLst/>
                    </p:spPr>
                  </p:pic>
                </p:oleObj>
              </mc:Fallback>
            </mc:AlternateContent>
          </a:graphicData>
        </a:graphic>
      </p:graphicFrame>
      <p:pic>
        <p:nvPicPr>
          <p:cNvPr id="2" name="图片 1"/>
          <p:cNvPicPr>
            <a:picLocks noChangeAspect="1"/>
          </p:cNvPicPr>
          <p:nvPr/>
        </p:nvPicPr>
        <p:blipFill>
          <a:blip r:embed="rId6"/>
          <a:stretch>
            <a:fillRect/>
          </a:stretch>
        </p:blipFill>
        <p:spPr>
          <a:xfrm>
            <a:off x="5562600" y="3724770"/>
            <a:ext cx="2342032" cy="2904630"/>
          </a:xfrm>
          <a:prstGeom prst="rect">
            <a:avLst/>
          </a:prstGeom>
        </p:spPr>
      </p:pic>
      <p:sp>
        <p:nvSpPr>
          <p:cNvPr id="3" name="矩形 2"/>
          <p:cNvSpPr/>
          <p:nvPr/>
        </p:nvSpPr>
        <p:spPr>
          <a:xfrm>
            <a:off x="7772400" y="5172005"/>
            <a:ext cx="1285928" cy="276999"/>
          </a:xfrm>
          <a:prstGeom prst="rect">
            <a:avLst/>
          </a:prstGeom>
        </p:spPr>
        <p:txBody>
          <a:bodyPr wrap="none">
            <a:spAutoFit/>
          </a:bodyPr>
          <a:lstStyle/>
          <a:p>
            <a:r>
              <a:rPr lang="en-US" altLang="zh-CN" sz="1200" b="1" dirty="0">
                <a:solidFill>
                  <a:schemeClr val="accent6">
                    <a:lumMod val="75000"/>
                  </a:schemeClr>
                </a:solidFill>
                <a:latin typeface="Arial" panose="020B0604020202020204" pitchFamily="34" charset="0"/>
                <a:cs typeface="Arial" panose="020B0604020202020204" pitchFamily="34" charset="0"/>
              </a:rPr>
              <a:t> </a:t>
            </a:r>
            <a:r>
              <a:rPr lang="zh-CN" altLang="en-US" sz="1200" b="1" dirty="0">
                <a:solidFill>
                  <a:schemeClr val="accent6">
                    <a:lumMod val="75000"/>
                  </a:schemeClr>
                </a:solidFill>
                <a:latin typeface="Arial" panose="020B0604020202020204" pitchFamily="34" charset="0"/>
                <a:cs typeface="Arial" panose="020B0604020202020204" pitchFamily="34" charset="0"/>
              </a:rPr>
              <a:t>仅</a:t>
            </a:r>
            <a:r>
              <a:rPr lang="en-US" altLang="zh-CN" sz="1200" b="1" dirty="0">
                <a:solidFill>
                  <a:schemeClr val="accent6">
                    <a:lumMod val="75000"/>
                  </a:schemeClr>
                </a:solidFill>
                <a:latin typeface="Arial" panose="020B0604020202020204" pitchFamily="34" charset="0"/>
                <a:cs typeface="Arial" panose="020B0604020202020204" pitchFamily="34" charset="0"/>
              </a:rPr>
              <a:t>Cortex-M4</a:t>
            </a:r>
            <a:r>
              <a:rPr lang="zh-CN" altLang="en-US" sz="1200" b="1" dirty="0">
                <a:solidFill>
                  <a:schemeClr val="accent6">
                    <a:lumMod val="75000"/>
                  </a:schemeClr>
                </a:solidFill>
                <a:latin typeface="Arial" panose="020B0604020202020204" pitchFamily="34" charset="0"/>
                <a:cs typeface="Arial" panose="020B0604020202020204" pitchFamily="34" charset="0"/>
              </a:rPr>
              <a:t>有</a:t>
            </a:r>
          </a:p>
        </p:txBody>
      </p:sp>
      <p:sp>
        <p:nvSpPr>
          <p:cNvPr id="6" name="标题 5"/>
          <p:cNvSpPr>
            <a:spLocks noGrp="1"/>
          </p:cNvSpPr>
          <p:nvPr>
            <p:ph type="title"/>
          </p:nvPr>
        </p:nvSpPr>
        <p:spPr/>
        <p:txBody>
          <a:bodyPr/>
          <a:lstStyle/>
          <a:p>
            <a:r>
              <a:rPr lang="en-US" altLang="zh-CN" dirty="0"/>
              <a:t>Cortex-M3/M4</a:t>
            </a:r>
            <a:r>
              <a:rPr lang="zh-CN" altLang="en-US" dirty="0"/>
              <a:t>基础：寄存器</a:t>
            </a:r>
          </a:p>
        </p:txBody>
      </p:sp>
    </p:spTree>
    <p:extLst>
      <p:ext uri="{BB962C8B-B14F-4D97-AF65-F5344CB8AC3E}">
        <p14:creationId xmlns:p14="http://schemas.microsoft.com/office/powerpoint/2010/main" val="282815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457200" y="820580"/>
            <a:ext cx="8229600" cy="492443"/>
          </a:xfrm>
          <a:prstGeom prst="rect">
            <a:avLst/>
          </a:prstGeom>
          <a:noFill/>
          <a:ln w="9525">
            <a:noFill/>
            <a:miter lim="800000"/>
            <a:headEnd/>
            <a:tailEnd/>
          </a:ln>
        </p:spPr>
        <p:txBody>
          <a:bodyPr wrap="square" anchor="ctr">
            <a:spAutoFit/>
          </a:bodyPr>
          <a:lstStyle/>
          <a:p>
            <a:pPr algn="l"/>
            <a:r>
              <a:rPr lang="en-US" altLang="zh-CN" sz="2400" b="1" dirty="0">
                <a:solidFill>
                  <a:schemeClr val="accent2"/>
                </a:solidFill>
              </a:rPr>
              <a:t>8.3.1.1 Cortex-M3/M4</a:t>
            </a:r>
            <a:r>
              <a:rPr lang="zh-CN" altLang="en-US" sz="2400" b="1" dirty="0">
                <a:solidFill>
                  <a:schemeClr val="accent2"/>
                </a:solidFill>
              </a:rPr>
              <a:t> 通用寄存器</a:t>
            </a:r>
            <a:r>
              <a:rPr lang="zh-CN" altLang="en-US" sz="2600" b="1" dirty="0"/>
              <a:t>（ </a:t>
            </a:r>
            <a:r>
              <a:rPr lang="en-US" altLang="zh-CN" sz="2400" b="1" dirty="0">
                <a:solidFill>
                  <a:srgbClr val="FF0000"/>
                </a:solidFill>
              </a:rPr>
              <a:t>R0 </a:t>
            </a:r>
            <a:r>
              <a:rPr lang="zh-CN" altLang="en-US" sz="2400" b="1" dirty="0">
                <a:solidFill>
                  <a:srgbClr val="FF0000"/>
                </a:solidFill>
              </a:rPr>
              <a:t>～</a:t>
            </a:r>
            <a:r>
              <a:rPr lang="en-US" altLang="zh-CN" sz="2400" b="1" dirty="0">
                <a:solidFill>
                  <a:srgbClr val="FF0000"/>
                </a:solidFill>
              </a:rPr>
              <a:t> R12 </a:t>
            </a:r>
            <a:r>
              <a:rPr lang="zh-CN" altLang="en-US" sz="2400" b="1" dirty="0">
                <a:solidFill>
                  <a:schemeClr val="accent6"/>
                </a:solidFill>
              </a:rPr>
              <a:t>）</a:t>
            </a:r>
            <a:r>
              <a:rPr lang="en-US" altLang="zh-CN" sz="2400" b="1" dirty="0">
                <a:solidFill>
                  <a:schemeClr val="accent2"/>
                </a:solidFill>
                <a:ea typeface="宋体" pitchFamily="2" charset="-122"/>
              </a:rPr>
              <a:t> </a:t>
            </a:r>
          </a:p>
        </p:txBody>
      </p:sp>
      <p:pic>
        <p:nvPicPr>
          <p:cNvPr id="50179" name="Picture 6"/>
          <p:cNvPicPr>
            <a:picLocks noChangeAspect="1" noChangeArrowheads="1"/>
          </p:cNvPicPr>
          <p:nvPr/>
        </p:nvPicPr>
        <p:blipFill>
          <a:blip r:embed="rId3" cstate="print"/>
          <a:srcRect/>
          <a:stretch>
            <a:fillRect/>
          </a:stretch>
        </p:blipFill>
        <p:spPr bwMode="auto">
          <a:xfrm>
            <a:off x="495300" y="1382713"/>
            <a:ext cx="6553200" cy="5322887"/>
          </a:xfrm>
          <a:prstGeom prst="rect">
            <a:avLst/>
          </a:prstGeom>
          <a:noFill/>
          <a:ln w="28575" algn="ctr">
            <a:noFill/>
            <a:miter lim="800000"/>
            <a:headEnd/>
            <a:tailEnd/>
          </a:ln>
        </p:spPr>
      </p:pic>
      <p:sp>
        <p:nvSpPr>
          <p:cNvPr id="5" name="Rectangle 2"/>
          <p:cNvSpPr txBox="1">
            <a:spLocks noChangeArrowheads="1"/>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基础：寄存器</a:t>
            </a:r>
            <a:endParaRPr lang="en-US" altLang="zh-CN" b="1" kern="0" dirty="0">
              <a:ea typeface="+mj-ea"/>
            </a:endParaRPr>
          </a:p>
        </p:txBody>
      </p:sp>
      <p:sp>
        <p:nvSpPr>
          <p:cNvPr id="3" name="矩形 2"/>
          <p:cNvSpPr/>
          <p:nvPr/>
        </p:nvSpPr>
        <p:spPr>
          <a:xfrm>
            <a:off x="5867400" y="2107049"/>
            <a:ext cx="2794000" cy="1169551"/>
          </a:xfrm>
          <a:prstGeom prst="rect">
            <a:avLst/>
          </a:prstGeom>
          <a:solidFill>
            <a:schemeClr val="bg1"/>
          </a:solidFill>
        </p:spPr>
        <p:txBody>
          <a:bodyPr wrap="square">
            <a:spAutoFit/>
          </a:bodyPr>
          <a:lstStyle/>
          <a:p>
            <a:pPr marL="0" indent="0" algn="l" eaLnBrk="1" hangingPunct="1">
              <a:spcBef>
                <a:spcPts val="1200"/>
              </a:spcBef>
              <a:buFontTx/>
              <a:buNone/>
            </a:pPr>
            <a:r>
              <a:rPr lang="en-US" altLang="zh-CN" sz="2000" dirty="0">
                <a:solidFill>
                  <a:srgbClr val="FF0000"/>
                </a:solidFill>
              </a:rPr>
              <a:t>R0~R7</a:t>
            </a:r>
            <a:r>
              <a:rPr lang="en-US" altLang="zh-CN" sz="2000" dirty="0"/>
              <a:t> (</a:t>
            </a:r>
            <a:r>
              <a:rPr lang="zh-CN" altLang="en-US" sz="2000" i="1" dirty="0">
                <a:solidFill>
                  <a:schemeClr val="accent2"/>
                </a:solidFill>
              </a:rPr>
              <a:t>低寄存器</a:t>
            </a:r>
            <a:r>
              <a:rPr lang="en-US" altLang="zh-CN" sz="2000" dirty="0"/>
              <a:t>): </a:t>
            </a:r>
          </a:p>
          <a:p>
            <a:pPr marL="0" indent="0" algn="l" eaLnBrk="1" hangingPunct="1">
              <a:spcBef>
                <a:spcPts val="1200"/>
              </a:spcBef>
              <a:buFontTx/>
              <a:buNone/>
            </a:pPr>
            <a:r>
              <a:rPr lang="zh-CN" altLang="en-US" sz="2000" dirty="0"/>
              <a:t>可以被所有</a:t>
            </a:r>
            <a:r>
              <a:rPr lang="en-US" altLang="zh-CN" sz="2000" dirty="0"/>
              <a:t>Thumb</a:t>
            </a:r>
            <a:r>
              <a:rPr lang="zh-CN" altLang="en-US" sz="2000" dirty="0"/>
              <a:t>指令和</a:t>
            </a:r>
            <a:r>
              <a:rPr lang="en-US" altLang="zh-CN" sz="2000" dirty="0"/>
              <a:t>Thumb-2 </a:t>
            </a:r>
            <a:r>
              <a:rPr lang="zh-CN" altLang="en-US" sz="2000" dirty="0"/>
              <a:t>指令访问</a:t>
            </a:r>
            <a:endParaRPr lang="en-US" altLang="zh-CN" sz="2000" dirty="0"/>
          </a:p>
        </p:txBody>
      </p:sp>
      <p:sp>
        <p:nvSpPr>
          <p:cNvPr id="6" name="矩形 5"/>
          <p:cNvSpPr/>
          <p:nvPr/>
        </p:nvSpPr>
        <p:spPr>
          <a:xfrm>
            <a:off x="5867400" y="4085272"/>
            <a:ext cx="2686050" cy="1477328"/>
          </a:xfrm>
          <a:prstGeom prst="rect">
            <a:avLst/>
          </a:prstGeom>
          <a:solidFill>
            <a:schemeClr val="bg1"/>
          </a:solidFill>
        </p:spPr>
        <p:txBody>
          <a:bodyPr wrap="square">
            <a:spAutoFit/>
          </a:bodyPr>
          <a:lstStyle/>
          <a:p>
            <a:pPr marL="0" indent="0" algn="just" eaLnBrk="1" hangingPunct="1">
              <a:spcBef>
                <a:spcPct val="50000"/>
              </a:spcBef>
              <a:buFontTx/>
              <a:buNone/>
            </a:pPr>
            <a:r>
              <a:rPr lang="en-US" altLang="zh-CN" sz="2000" dirty="0">
                <a:solidFill>
                  <a:srgbClr val="FF0000"/>
                </a:solidFill>
              </a:rPr>
              <a:t>R8~R12</a:t>
            </a:r>
            <a:r>
              <a:rPr lang="en-US" altLang="zh-CN" sz="2000" dirty="0"/>
              <a:t> (</a:t>
            </a:r>
            <a:r>
              <a:rPr lang="zh-CN" altLang="en-US" sz="2000" i="1" dirty="0">
                <a:solidFill>
                  <a:schemeClr val="accent2"/>
                </a:solidFill>
              </a:rPr>
              <a:t>高寄存器</a:t>
            </a:r>
            <a:r>
              <a:rPr lang="en-US" altLang="zh-CN" sz="2000" dirty="0"/>
              <a:t>):</a:t>
            </a:r>
          </a:p>
          <a:p>
            <a:pPr marL="0" indent="0" algn="l" eaLnBrk="1" hangingPunct="1">
              <a:spcBef>
                <a:spcPct val="50000"/>
              </a:spcBef>
              <a:buFontTx/>
              <a:buNone/>
            </a:pPr>
            <a:r>
              <a:rPr lang="zh-CN" altLang="en-US" sz="2000" dirty="0"/>
              <a:t>可以被所有 </a:t>
            </a:r>
            <a:r>
              <a:rPr lang="en-US" altLang="zh-CN" sz="2000" dirty="0"/>
              <a:t>Thumb-2 </a:t>
            </a:r>
            <a:r>
              <a:rPr lang="zh-CN" altLang="en-US" sz="2000" dirty="0"/>
              <a:t>指令访问，但不能被</a:t>
            </a:r>
            <a:r>
              <a:rPr lang="en-US" altLang="zh-CN" sz="2000" dirty="0"/>
              <a:t>Thumb </a:t>
            </a:r>
            <a:r>
              <a:rPr lang="zh-CN" altLang="en-US" sz="2000" dirty="0"/>
              <a:t>指令访问</a:t>
            </a:r>
            <a:endParaRPr lang="en-US" altLang="zh-CN" sz="20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xfrm>
            <a:off x="457200" y="990600"/>
            <a:ext cx="8229600" cy="5534025"/>
          </a:xfrm>
        </p:spPr>
        <p:txBody>
          <a:bodyPr/>
          <a:lstStyle/>
          <a:p>
            <a:pPr marL="0" indent="0" eaLnBrk="1" hangingPunct="1">
              <a:lnSpc>
                <a:spcPct val="120000"/>
              </a:lnSpc>
              <a:spcBef>
                <a:spcPct val="50000"/>
              </a:spcBef>
              <a:buFontTx/>
              <a:buNone/>
            </a:pPr>
            <a:r>
              <a:rPr lang="en-US" altLang="zh-CN" sz="2400" b="1" dirty="0"/>
              <a:t>8.3.1.2 </a:t>
            </a:r>
            <a:r>
              <a:rPr lang="zh-CN" altLang="en-US" sz="2400" b="1" dirty="0"/>
              <a:t>堆栈指针</a:t>
            </a:r>
            <a:r>
              <a:rPr lang="zh-CN" altLang="en-US" sz="2600" b="1" dirty="0"/>
              <a:t>（ </a:t>
            </a:r>
            <a:r>
              <a:rPr lang="en-US" altLang="zh-CN" sz="2400" b="1" dirty="0">
                <a:solidFill>
                  <a:srgbClr val="FF0000"/>
                </a:solidFill>
              </a:rPr>
              <a:t>R13 </a:t>
            </a:r>
            <a:r>
              <a:rPr lang="zh-CN" altLang="en-US" sz="2400" b="1" dirty="0">
                <a:solidFill>
                  <a:schemeClr val="accent6"/>
                </a:solidFill>
              </a:rPr>
              <a:t>）</a:t>
            </a:r>
            <a:r>
              <a:rPr lang="en-US" altLang="zh-CN" sz="2400" b="1" dirty="0">
                <a:solidFill>
                  <a:schemeClr val="accent2"/>
                </a:solidFill>
                <a:ea typeface="宋体" pitchFamily="2" charset="-122"/>
              </a:rPr>
              <a:t> </a:t>
            </a:r>
            <a:endParaRPr lang="en-US" altLang="zh-CN" sz="2400" b="1" dirty="0"/>
          </a:p>
          <a:p>
            <a:pPr marL="0" indent="0" eaLnBrk="1" hangingPunct="1">
              <a:lnSpc>
                <a:spcPct val="120000"/>
              </a:lnSpc>
              <a:spcBef>
                <a:spcPct val="50000"/>
              </a:spcBef>
              <a:buFontTx/>
              <a:buNone/>
            </a:pPr>
            <a:r>
              <a:rPr lang="en-US" altLang="zh-CN" sz="2400" b="1" dirty="0">
                <a:solidFill>
                  <a:srgbClr val="FF0000"/>
                </a:solidFill>
              </a:rPr>
              <a:t>R13</a:t>
            </a:r>
            <a:r>
              <a:rPr lang="en-US" altLang="zh-CN" sz="2400" b="1" dirty="0"/>
              <a:t> </a:t>
            </a:r>
            <a:r>
              <a:rPr lang="zh-CN" altLang="en-US" sz="2400" dirty="0"/>
              <a:t>是堆栈指针</a:t>
            </a:r>
            <a:r>
              <a:rPr lang="en-US" altLang="zh-CN" sz="2400" dirty="0"/>
              <a:t>(SP)</a:t>
            </a:r>
            <a:r>
              <a:rPr lang="zh-CN" altLang="en-US" sz="2400" dirty="0"/>
              <a:t>。</a:t>
            </a:r>
            <a:r>
              <a:rPr lang="en-US" altLang="zh-CN" sz="2400" dirty="0"/>
              <a:t>Cortex-M3/M4</a:t>
            </a:r>
            <a:r>
              <a:rPr lang="zh-CN" altLang="en-US" sz="2400" dirty="0"/>
              <a:t>有两个堆栈指针，但它们是</a:t>
            </a:r>
            <a:r>
              <a:rPr lang="en-US" altLang="zh-CN" sz="2400" b="1" dirty="0">
                <a:solidFill>
                  <a:srgbClr val="FF0000"/>
                </a:solidFill>
              </a:rPr>
              <a:t>Banked</a:t>
            </a:r>
            <a:r>
              <a:rPr lang="zh-CN" altLang="en-US" sz="2400" dirty="0">
                <a:solidFill>
                  <a:schemeClr val="tx1"/>
                </a:solidFill>
              </a:rPr>
              <a:t>，</a:t>
            </a:r>
            <a:r>
              <a:rPr lang="zh-CN" altLang="en-US" sz="2400" dirty="0"/>
              <a:t>在任一时间只有一个可见</a:t>
            </a:r>
            <a:endParaRPr lang="en-US" altLang="zh-CN" sz="2400" dirty="0">
              <a:solidFill>
                <a:srgbClr val="6B6BCF"/>
              </a:solidFill>
            </a:endParaRPr>
          </a:p>
          <a:p>
            <a:pPr marL="0" indent="0" eaLnBrk="1" hangingPunct="1">
              <a:lnSpc>
                <a:spcPct val="120000"/>
              </a:lnSpc>
              <a:spcBef>
                <a:spcPct val="50000"/>
              </a:spcBef>
              <a:buFontTx/>
              <a:buNone/>
            </a:pPr>
            <a:r>
              <a:rPr lang="en-US" altLang="zh-CN" sz="2400" dirty="0"/>
              <a:t>1. </a:t>
            </a:r>
            <a:r>
              <a:rPr lang="zh-CN" altLang="en-US" sz="2400" dirty="0">
                <a:solidFill>
                  <a:srgbClr val="FF0000"/>
                </a:solidFill>
              </a:rPr>
              <a:t>主堆栈指针</a:t>
            </a:r>
            <a:r>
              <a:rPr lang="en-US" altLang="zh-CN" sz="2400" dirty="0"/>
              <a:t>(MSP) </a:t>
            </a:r>
            <a:r>
              <a:rPr lang="zh-CN" altLang="en-US" sz="2400" dirty="0"/>
              <a:t>：复位后默认使用的堆栈指针，用于操作系统内核和异常处理。</a:t>
            </a:r>
            <a:r>
              <a:rPr lang="en-US" altLang="zh-CN" sz="2400" dirty="0"/>
              <a:t>MSP</a:t>
            </a:r>
            <a:r>
              <a:rPr lang="zh-CN" altLang="en-US" sz="2400" dirty="0"/>
              <a:t>的初值复位时系统自动读取</a:t>
            </a:r>
            <a:endParaRPr lang="en-US" altLang="zh-CN" sz="2400" dirty="0"/>
          </a:p>
          <a:p>
            <a:pPr marL="0" indent="0" eaLnBrk="1" hangingPunct="1">
              <a:lnSpc>
                <a:spcPct val="120000"/>
              </a:lnSpc>
              <a:spcBef>
                <a:spcPct val="50000"/>
              </a:spcBef>
              <a:buFontTx/>
              <a:buNone/>
            </a:pPr>
            <a:r>
              <a:rPr lang="en-US" altLang="zh-CN" sz="2400" dirty="0"/>
              <a:t>2. </a:t>
            </a:r>
            <a:r>
              <a:rPr lang="zh-CN" altLang="en-US" sz="2400" dirty="0">
                <a:solidFill>
                  <a:srgbClr val="FF0000"/>
                </a:solidFill>
              </a:rPr>
              <a:t>进程堆栈指针</a:t>
            </a:r>
            <a:r>
              <a:rPr lang="en-US" altLang="zh-CN" sz="2400" dirty="0"/>
              <a:t>(PSP) </a:t>
            </a:r>
            <a:r>
              <a:rPr lang="zh-CN" altLang="en-US" sz="2400" dirty="0"/>
              <a:t>：用户的应用程序代码使用。</a:t>
            </a:r>
            <a:r>
              <a:rPr lang="en-US" altLang="zh-CN" sz="2400" dirty="0"/>
              <a:t>PSP</a:t>
            </a:r>
            <a:r>
              <a:rPr lang="zh-CN" altLang="en-US" sz="2400" dirty="0"/>
              <a:t>的初值必须由应用程序设置</a:t>
            </a:r>
            <a:endParaRPr lang="en-US" altLang="zh-CN" sz="2400" dirty="0"/>
          </a:p>
          <a:p>
            <a:pPr marL="0" indent="0" eaLnBrk="1" hangingPunct="1">
              <a:lnSpc>
                <a:spcPct val="120000"/>
              </a:lnSpc>
              <a:spcBef>
                <a:spcPct val="50000"/>
              </a:spcBef>
              <a:buFontTx/>
              <a:buNone/>
            </a:pPr>
            <a:endParaRPr lang="zh-CN" altLang="en-US" sz="2400" dirty="0"/>
          </a:p>
          <a:p>
            <a:pPr marL="0" indent="0" eaLnBrk="1" hangingPunct="1">
              <a:lnSpc>
                <a:spcPct val="120000"/>
              </a:lnSpc>
              <a:spcBef>
                <a:spcPct val="50000"/>
              </a:spcBef>
              <a:buFontTx/>
              <a:buNone/>
            </a:pPr>
            <a:r>
              <a:rPr lang="zh-CN" altLang="en-US" sz="2400" dirty="0"/>
              <a:t>堆栈指针的最低两位总是</a:t>
            </a:r>
            <a:r>
              <a:rPr lang="en-US" altLang="zh-CN" sz="2400" dirty="0"/>
              <a:t>0, </a:t>
            </a:r>
            <a:r>
              <a:rPr lang="zh-CN" altLang="en-US" sz="2400" dirty="0"/>
              <a:t>这意味着他们总是字对齐（</a:t>
            </a:r>
            <a:r>
              <a:rPr lang="en-US" altLang="zh-CN" sz="2400" dirty="0"/>
              <a:t>4</a:t>
            </a:r>
            <a:r>
              <a:rPr lang="zh-CN" altLang="en-US" sz="2400" dirty="0"/>
              <a:t>字节对齐）</a:t>
            </a:r>
            <a:endParaRPr lang="en-US" altLang="zh-CN" sz="2400" dirty="0"/>
          </a:p>
        </p:txBody>
      </p:sp>
      <p:sp>
        <p:nvSpPr>
          <p:cNvPr id="3" name="标题 5"/>
          <p:cNvSpPr>
            <a:spLocks noGrp="1"/>
          </p:cNvSpPr>
          <p:nvPr>
            <p:ph type="title"/>
          </p:nvPr>
        </p:nvSpPr>
        <p:spPr>
          <a:xfrm>
            <a:off x="0" y="179388"/>
            <a:ext cx="9144000" cy="688975"/>
          </a:xfrm>
        </p:spPr>
        <p:txBody>
          <a:bodyPr/>
          <a:lstStyle/>
          <a:p>
            <a:r>
              <a:rPr lang="en-US" altLang="zh-CN" dirty="0"/>
              <a:t>Cortex-M3/M4</a:t>
            </a:r>
            <a:r>
              <a:rPr lang="zh-CN" altLang="en-US" dirty="0"/>
              <a:t>寄存器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
          <p:cNvSpPr>
            <a:spLocks noGrp="1" noChangeArrowheads="1"/>
          </p:cNvSpPr>
          <p:nvPr>
            <p:ph type="body" sz="half" idx="1"/>
          </p:nvPr>
        </p:nvSpPr>
        <p:spPr>
          <a:xfrm>
            <a:off x="431800" y="1066800"/>
            <a:ext cx="8483600" cy="5267325"/>
          </a:xfrm>
        </p:spPr>
        <p:txBody>
          <a:bodyPr/>
          <a:lstStyle/>
          <a:p>
            <a:pPr marL="0" indent="0" eaLnBrk="1" hangingPunct="1">
              <a:buFontTx/>
              <a:buNone/>
            </a:pPr>
            <a:r>
              <a:rPr lang="zh-CN" altLang="en-US" sz="2400" dirty="0"/>
              <a:t>堆栈指针</a:t>
            </a:r>
            <a:r>
              <a:rPr lang="en-US" altLang="zh-CN" sz="2400" dirty="0"/>
              <a:t>SP(R13)</a:t>
            </a:r>
            <a:r>
              <a:rPr lang="zh-CN" altLang="en-US" sz="2400" dirty="0"/>
              <a:t>用来进行堆栈存储器操作，如</a:t>
            </a:r>
            <a:r>
              <a:rPr lang="en-US" altLang="zh-CN" sz="2400" dirty="0"/>
              <a:t>PUSH</a:t>
            </a:r>
            <a:r>
              <a:rPr lang="zh-CN" altLang="en-US" sz="2400" dirty="0"/>
              <a:t>和</a:t>
            </a:r>
            <a:r>
              <a:rPr lang="en-US" altLang="zh-CN" sz="2400" dirty="0"/>
              <a:t>POP</a:t>
            </a:r>
            <a:r>
              <a:rPr lang="zh-CN" altLang="en-US" sz="2400" dirty="0"/>
              <a:t>：</a:t>
            </a:r>
            <a:endParaRPr lang="en-US" altLang="zh-CN" sz="2400" dirty="0"/>
          </a:p>
          <a:p>
            <a:pPr marL="628650" lvl="1" indent="-342900" eaLnBrk="1" hangingPunct="1">
              <a:lnSpc>
                <a:spcPct val="100000"/>
              </a:lnSpc>
              <a:spcBef>
                <a:spcPts val="600"/>
              </a:spcBef>
            </a:pPr>
            <a:r>
              <a:rPr lang="en-US" altLang="zh-CN" sz="2000" dirty="0"/>
              <a:t>PUSH</a:t>
            </a:r>
            <a:r>
              <a:rPr lang="zh-CN" altLang="en-US" sz="2000" dirty="0"/>
              <a:t>操作把寄存器中的数据保存到栈内存，</a:t>
            </a:r>
            <a:r>
              <a:rPr lang="en-US" altLang="zh-CN" sz="2000" dirty="0"/>
              <a:t>POP</a:t>
            </a:r>
            <a:r>
              <a:rPr lang="zh-CN" altLang="en-US" sz="2000" dirty="0"/>
              <a:t>操作把栈内存中保存的数据恢复到寄存器。当</a:t>
            </a:r>
            <a:r>
              <a:rPr lang="en-US" altLang="zh-CN" sz="2000" dirty="0"/>
              <a:t>PUSH/POP</a:t>
            </a:r>
            <a:r>
              <a:rPr lang="zh-CN" altLang="en-US" sz="2000" dirty="0"/>
              <a:t>指令执行时，</a:t>
            </a:r>
            <a:r>
              <a:rPr lang="en-US" altLang="zh-CN" sz="2000" dirty="0"/>
              <a:t>SP</a:t>
            </a:r>
            <a:r>
              <a:rPr lang="zh-CN" altLang="en-US" sz="2000" dirty="0"/>
              <a:t>指针的值也跟着自减</a:t>
            </a:r>
            <a:r>
              <a:rPr lang="en-US" altLang="zh-CN" sz="2000" dirty="0"/>
              <a:t>/</a:t>
            </a:r>
            <a:r>
              <a:rPr lang="zh-CN" altLang="en-US" sz="2000" dirty="0"/>
              <a:t>自增。 </a:t>
            </a:r>
            <a:endParaRPr lang="en-US" altLang="zh-CN" sz="20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a:p>
            <a:pPr marL="0" indent="0" eaLnBrk="1" hangingPunct="1">
              <a:buFontTx/>
              <a:buNone/>
            </a:pPr>
            <a:endParaRPr lang="en-US" altLang="zh-CN" sz="2400" dirty="0"/>
          </a:p>
        </p:txBody>
      </p:sp>
      <p:sp>
        <p:nvSpPr>
          <p:cNvPr id="2056" name="Rectangle 3"/>
          <p:cNvSpPr>
            <a:spLocks noChangeArrowheads="1"/>
          </p:cNvSpPr>
          <p:nvPr/>
        </p:nvSpPr>
        <p:spPr bwMode="auto">
          <a:xfrm>
            <a:off x="4327525" y="2590800"/>
            <a:ext cx="184150" cy="366712"/>
          </a:xfrm>
          <a:prstGeom prst="rect">
            <a:avLst/>
          </a:prstGeom>
          <a:noFill/>
          <a:ln w="9525">
            <a:noFill/>
            <a:miter lim="800000"/>
            <a:headEnd/>
            <a:tailEnd/>
          </a:ln>
        </p:spPr>
        <p:txBody>
          <a:bodyPr wrap="none" anchor="ctr">
            <a:spAutoFit/>
          </a:bodyPr>
          <a:lstStyle/>
          <a:p>
            <a:endParaRPr lang="zh-CN" altLang="en-US"/>
          </a:p>
        </p:txBody>
      </p:sp>
      <p:graphicFrame>
        <p:nvGraphicFramePr>
          <p:cNvPr id="2050" name="Object 4"/>
          <p:cNvGraphicFramePr>
            <a:graphicFrameLocks noChangeAspect="1"/>
          </p:cNvGraphicFramePr>
          <p:nvPr>
            <p:extLst>
              <p:ext uri="{D42A27DB-BD31-4B8C-83A1-F6EECF244321}">
                <p14:modId xmlns:p14="http://schemas.microsoft.com/office/powerpoint/2010/main" val="2357817069"/>
              </p:ext>
            </p:extLst>
          </p:nvPr>
        </p:nvGraphicFramePr>
        <p:xfrm>
          <a:off x="171450" y="2630487"/>
          <a:ext cx="8820150" cy="4008438"/>
        </p:xfrm>
        <a:graphic>
          <a:graphicData uri="http://schemas.openxmlformats.org/presentationml/2006/ole">
            <mc:AlternateContent xmlns:mc="http://schemas.openxmlformats.org/markup-compatibility/2006">
              <mc:Choice xmlns:v="urn:schemas-microsoft-com:vml" Requires="v">
                <p:oleObj spid="_x0000_s2755" name="Visio" r:id="rId4" imgW="10544651" imgH="4299585" progId="">
                  <p:embed/>
                </p:oleObj>
              </mc:Choice>
              <mc:Fallback>
                <p:oleObj name="Visio" r:id="rId4" imgW="10544651" imgH="4299585"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2630487"/>
                        <a:ext cx="8820150" cy="4008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4934" name="Object 6"/>
          <p:cNvGraphicFramePr>
            <a:graphicFrameLocks noGrp="1" noChangeAspect="1"/>
          </p:cNvGraphicFramePr>
          <p:nvPr>
            <p:ph sz="half" idx="2"/>
            <p:extLst>
              <p:ext uri="{D42A27DB-BD31-4B8C-83A1-F6EECF244321}">
                <p14:modId xmlns:p14="http://schemas.microsoft.com/office/powerpoint/2010/main" val="4127652026"/>
              </p:ext>
            </p:extLst>
          </p:nvPr>
        </p:nvGraphicFramePr>
        <p:xfrm>
          <a:off x="152400" y="3773487"/>
          <a:ext cx="1295400" cy="457200"/>
        </p:xfrm>
        <a:graphic>
          <a:graphicData uri="http://schemas.openxmlformats.org/presentationml/2006/ole">
            <mc:AlternateContent xmlns:mc="http://schemas.openxmlformats.org/markup-compatibility/2006">
              <mc:Choice xmlns:v="urn:schemas-microsoft-com:vml" Requires="v">
                <p:oleObj spid="_x0000_s2756" name="Visio" r:id="rId6" imgW="1318897" imgH="418882" progId="">
                  <p:embed/>
                </p:oleObj>
              </mc:Choice>
              <mc:Fallback>
                <p:oleObj name="Visio" r:id="rId6" imgW="1318897" imgH="418882"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3773487"/>
                        <a:ext cx="1295400" cy="457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4937" name="Object 9"/>
          <p:cNvGraphicFramePr>
            <a:graphicFrameLocks noChangeAspect="1"/>
          </p:cNvGraphicFramePr>
          <p:nvPr>
            <p:extLst>
              <p:ext uri="{D42A27DB-BD31-4B8C-83A1-F6EECF244321}">
                <p14:modId xmlns:p14="http://schemas.microsoft.com/office/powerpoint/2010/main" val="2343324684"/>
              </p:ext>
            </p:extLst>
          </p:nvPr>
        </p:nvGraphicFramePr>
        <p:xfrm>
          <a:off x="1828800" y="4203700"/>
          <a:ext cx="1371600" cy="484187"/>
        </p:xfrm>
        <a:graphic>
          <a:graphicData uri="http://schemas.openxmlformats.org/presentationml/2006/ole">
            <mc:AlternateContent xmlns:mc="http://schemas.openxmlformats.org/markup-compatibility/2006">
              <mc:Choice xmlns:v="urn:schemas-microsoft-com:vml" Requires="v">
                <p:oleObj spid="_x0000_s2757" name="Visio" r:id="rId8" imgW="1318897" imgH="418882" progId="">
                  <p:embed/>
                </p:oleObj>
              </mc:Choice>
              <mc:Fallback>
                <p:oleObj name="Visio" r:id="rId8" imgW="1318897" imgH="418882" progId="">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203700"/>
                        <a:ext cx="1371600" cy="4841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4938" name="Object 10"/>
          <p:cNvGraphicFramePr>
            <a:graphicFrameLocks noChangeAspect="1"/>
          </p:cNvGraphicFramePr>
          <p:nvPr>
            <p:extLst>
              <p:ext uri="{D42A27DB-BD31-4B8C-83A1-F6EECF244321}">
                <p14:modId xmlns:p14="http://schemas.microsoft.com/office/powerpoint/2010/main" val="3678168051"/>
              </p:ext>
            </p:extLst>
          </p:nvPr>
        </p:nvGraphicFramePr>
        <p:xfrm>
          <a:off x="5638800" y="4154487"/>
          <a:ext cx="1371600" cy="484188"/>
        </p:xfrm>
        <a:graphic>
          <a:graphicData uri="http://schemas.openxmlformats.org/presentationml/2006/ole">
            <mc:AlternateContent xmlns:mc="http://schemas.openxmlformats.org/markup-compatibility/2006">
              <mc:Choice xmlns:v="urn:schemas-microsoft-com:vml" Requires="v">
                <p:oleObj spid="_x0000_s2758" name="Visio" r:id="rId9" imgW="1318897" imgH="418882" progId="">
                  <p:embed/>
                </p:oleObj>
              </mc:Choice>
              <mc:Fallback>
                <p:oleObj name="Visio" r:id="rId9" imgW="1318897" imgH="418882" progId="">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4154487"/>
                        <a:ext cx="1371600" cy="4841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4943" name="Object 15"/>
          <p:cNvGraphicFramePr>
            <a:graphicFrameLocks noChangeAspect="1"/>
          </p:cNvGraphicFramePr>
          <p:nvPr>
            <p:extLst>
              <p:ext uri="{D42A27DB-BD31-4B8C-83A1-F6EECF244321}">
                <p14:modId xmlns:p14="http://schemas.microsoft.com/office/powerpoint/2010/main" val="2197746164"/>
              </p:ext>
            </p:extLst>
          </p:nvPr>
        </p:nvGraphicFramePr>
        <p:xfrm>
          <a:off x="7391400" y="3773487"/>
          <a:ext cx="1371600" cy="484188"/>
        </p:xfrm>
        <a:graphic>
          <a:graphicData uri="http://schemas.openxmlformats.org/presentationml/2006/ole">
            <mc:AlternateContent xmlns:mc="http://schemas.openxmlformats.org/markup-compatibility/2006">
              <mc:Choice xmlns:v="urn:schemas-microsoft-com:vml" Requires="v">
                <p:oleObj spid="_x0000_s2759" name="Visio" r:id="rId11" imgW="1318897" imgH="418882" progId="">
                  <p:embed/>
                </p:oleObj>
              </mc:Choice>
              <mc:Fallback>
                <p:oleObj name="Visio" r:id="rId11" imgW="1318897" imgH="418882" progId="">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3773487"/>
                        <a:ext cx="1371600" cy="4841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标题 5"/>
          <p:cNvSpPr>
            <a:spLocks noGrp="1"/>
          </p:cNvSpPr>
          <p:nvPr>
            <p:ph type="title"/>
          </p:nvPr>
        </p:nvSpPr>
        <p:spPr>
          <a:xfrm>
            <a:off x="0" y="179388"/>
            <a:ext cx="9144000" cy="688975"/>
          </a:xfrm>
        </p:spPr>
        <p:txBody>
          <a:bodyPr/>
          <a:lstStyle/>
          <a:p>
            <a:r>
              <a:rPr lang="en-US" altLang="zh-CN" dirty="0"/>
              <a:t>Cortex-M3/M4</a:t>
            </a:r>
            <a:r>
              <a:rPr lang="zh-CN" altLang="en-US" dirty="0"/>
              <a:t>堆栈操作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6493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649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649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764937"/>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64938"/>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764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1181546444"/>
          <p:cNvPicPr>
            <a:picLocks noChangeAspect="1" noChangeArrowheads="1"/>
          </p:cNvPicPr>
          <p:nvPr/>
        </p:nvPicPr>
        <p:blipFill>
          <a:blip r:embed="rId3" cstate="print"/>
          <a:srcRect/>
          <a:stretch>
            <a:fillRect/>
          </a:stretch>
        </p:blipFill>
        <p:spPr bwMode="auto">
          <a:xfrm>
            <a:off x="-9194" y="2895600"/>
            <a:ext cx="3666794" cy="3658306"/>
          </a:xfrm>
          <a:prstGeom prst="rect">
            <a:avLst/>
          </a:prstGeom>
          <a:noFill/>
          <a:ln w="9525">
            <a:noFill/>
            <a:miter lim="800000"/>
            <a:headEnd/>
            <a:tailEnd/>
          </a:ln>
        </p:spPr>
      </p:pic>
      <p:sp>
        <p:nvSpPr>
          <p:cNvPr id="5" name="矩形 4"/>
          <p:cNvSpPr/>
          <p:nvPr/>
        </p:nvSpPr>
        <p:spPr>
          <a:xfrm>
            <a:off x="3438194" y="2895600"/>
            <a:ext cx="5553406" cy="3200876"/>
          </a:xfrm>
          <a:prstGeom prst="rect">
            <a:avLst/>
          </a:prstGeom>
        </p:spPr>
        <p:txBody>
          <a:bodyPr wrap="square">
            <a:spAutoFit/>
          </a:bodyPr>
          <a:lstStyle/>
          <a:p>
            <a:pPr marL="0" lvl="2" algn="just" eaLnBrk="1" hangingPunct="1">
              <a:spcBef>
                <a:spcPts val="1200"/>
              </a:spcBef>
              <a:defRPr/>
            </a:pPr>
            <a:r>
              <a:rPr lang="zh-CN" altLang="en-US" sz="2800" b="1" dirty="0">
                <a:solidFill>
                  <a:srgbClr val="6600CC"/>
                </a:solidFill>
              </a:rPr>
              <a:t>参考教材：</a:t>
            </a:r>
            <a:endParaRPr lang="en-US" altLang="zh-CN" sz="2800" b="1" dirty="0">
              <a:solidFill>
                <a:srgbClr val="6600CC"/>
              </a:solidFill>
            </a:endParaRPr>
          </a:p>
          <a:p>
            <a:pPr marL="457200" lvl="2" indent="-457200" algn="l" eaLnBrk="1" hangingPunct="1">
              <a:spcBef>
                <a:spcPts val="1200"/>
              </a:spcBef>
              <a:buFont typeface="Arial" panose="020B0604020202020204" pitchFamily="34" charset="0"/>
              <a:buChar char="•"/>
              <a:defRPr/>
            </a:pPr>
            <a:r>
              <a:rPr lang="en-US" altLang="zh-CN" sz="2400" dirty="0">
                <a:solidFill>
                  <a:srgbClr val="0000CC"/>
                </a:solidFill>
              </a:rPr>
              <a:t>《The Definitive Guide to ARM Cortex-M3 and Cortex-M4 Processors》, Joseph </a:t>
            </a:r>
            <a:r>
              <a:rPr lang="en-US" altLang="zh-CN" sz="2400" dirty="0" err="1">
                <a:solidFill>
                  <a:srgbClr val="0000CC"/>
                </a:solidFill>
              </a:rPr>
              <a:t>Yiu</a:t>
            </a:r>
            <a:r>
              <a:rPr lang="en-US" altLang="zh-CN" sz="2400" dirty="0">
                <a:solidFill>
                  <a:srgbClr val="0000CC"/>
                </a:solidFill>
              </a:rPr>
              <a:t>, 3</a:t>
            </a:r>
            <a:r>
              <a:rPr lang="en-US" altLang="zh-CN" sz="2400" baseline="30000" dirty="0">
                <a:solidFill>
                  <a:srgbClr val="0000CC"/>
                </a:solidFill>
              </a:rPr>
              <a:t>rd</a:t>
            </a:r>
            <a:r>
              <a:rPr lang="en-US" altLang="zh-CN" sz="2400" dirty="0">
                <a:solidFill>
                  <a:srgbClr val="0000CC"/>
                </a:solidFill>
              </a:rPr>
              <a:t> Ed.</a:t>
            </a:r>
          </a:p>
          <a:p>
            <a:pPr marL="457200" lvl="2" indent="-457200" algn="just" eaLnBrk="1" hangingPunct="1">
              <a:spcBef>
                <a:spcPts val="1200"/>
              </a:spcBef>
              <a:buFont typeface="Arial" panose="020B0604020202020204" pitchFamily="34" charset="0"/>
              <a:buChar char="•"/>
              <a:defRPr/>
            </a:pPr>
            <a:r>
              <a:rPr lang="en-US" altLang="zh-CN" sz="2400" dirty="0">
                <a:solidFill>
                  <a:srgbClr val="0000CC"/>
                </a:solidFill>
              </a:rPr>
              <a:t>《ARM Cortex-M3/M4</a:t>
            </a:r>
            <a:r>
              <a:rPr lang="en-US" altLang="zh-CN" sz="2400" b="1" dirty="0">
                <a:solidFill>
                  <a:srgbClr val="0000CC"/>
                </a:solidFill>
              </a:rPr>
              <a:t> </a:t>
            </a:r>
            <a:r>
              <a:rPr lang="zh-CN" altLang="en-US" sz="2400" dirty="0">
                <a:solidFill>
                  <a:srgbClr val="0000CC"/>
                </a:solidFill>
              </a:rPr>
              <a:t>权威指南</a:t>
            </a:r>
            <a:r>
              <a:rPr lang="en-US" altLang="zh-CN" sz="2400" dirty="0">
                <a:solidFill>
                  <a:srgbClr val="0000CC"/>
                </a:solidFill>
              </a:rPr>
              <a:t>》</a:t>
            </a:r>
            <a:r>
              <a:rPr lang="zh-CN" altLang="en-US" sz="2400" dirty="0">
                <a:solidFill>
                  <a:srgbClr val="0000CC"/>
                </a:solidFill>
              </a:rPr>
              <a:t>，吴常玉等译，清华出版社，</a:t>
            </a:r>
            <a:r>
              <a:rPr lang="en-US" altLang="zh-CN" sz="2400" dirty="0">
                <a:solidFill>
                  <a:srgbClr val="0000CC"/>
                </a:solidFill>
              </a:rPr>
              <a:t>2015</a:t>
            </a:r>
          </a:p>
          <a:p>
            <a:pPr marL="457200" lvl="2" indent="-457200" algn="just" eaLnBrk="1" hangingPunct="1">
              <a:spcBef>
                <a:spcPts val="1200"/>
              </a:spcBef>
              <a:buFont typeface="Arial" panose="020B0604020202020204" pitchFamily="34" charset="0"/>
              <a:buChar char="•"/>
              <a:defRPr/>
            </a:pPr>
            <a:r>
              <a:rPr lang="en-US" altLang="zh-CN" sz="2400" dirty="0">
                <a:solidFill>
                  <a:srgbClr val="0000CC"/>
                </a:solidFill>
              </a:rPr>
              <a:t>Chapter 1,3-6</a:t>
            </a:r>
          </a:p>
        </p:txBody>
      </p:sp>
      <p:sp>
        <p:nvSpPr>
          <p:cNvPr id="4" name="Rectangle 2">
            <a:extLst>
              <a:ext uri="{FF2B5EF4-FFF2-40B4-BE49-F238E27FC236}">
                <a16:creationId xmlns:a16="http://schemas.microsoft.com/office/drawing/2014/main" id="{0DD40B0B-D3CC-EE41-9119-6A8CAEB6FD12}"/>
              </a:ext>
            </a:extLst>
          </p:cNvPr>
          <p:cNvSpPr>
            <a:spLocks noGrp="1" noChangeArrowheads="1"/>
          </p:cNvSpPr>
          <p:nvPr>
            <p:ph type="title"/>
          </p:nvPr>
        </p:nvSpPr>
        <p:spPr>
          <a:xfrm>
            <a:off x="1866900" y="1103083"/>
            <a:ext cx="5638800" cy="688975"/>
          </a:xfrm>
        </p:spPr>
        <p:txBody>
          <a:bodyPr/>
          <a:lstStyle/>
          <a:p>
            <a:pPr eaLnBrk="1" hangingPunct="1"/>
            <a:r>
              <a:rPr lang="zh-CN" altLang="en-US" sz="4000" dirty="0">
                <a:latin typeface="Corbel" pitchFamily="34" charset="0"/>
                <a:ea typeface="Arial Unicode MS" pitchFamily="34" charset="-122"/>
                <a:cs typeface="Arial Unicode MS" pitchFamily="34" charset="-122"/>
              </a:rPr>
              <a:t>第八章</a:t>
            </a:r>
          </a:p>
        </p:txBody>
      </p:sp>
      <p:sp>
        <p:nvSpPr>
          <p:cNvPr id="6" name="Rectangle 3">
            <a:extLst>
              <a:ext uri="{FF2B5EF4-FFF2-40B4-BE49-F238E27FC236}">
                <a16:creationId xmlns:a16="http://schemas.microsoft.com/office/drawing/2014/main" id="{6D9E8BAE-13D8-D24F-AFE9-A12B3DD4BC95}"/>
              </a:ext>
            </a:extLst>
          </p:cNvPr>
          <p:cNvSpPr txBox="1">
            <a:spLocks noChangeArrowheads="1"/>
          </p:cNvSpPr>
          <p:nvPr/>
        </p:nvSpPr>
        <p:spPr>
          <a:xfrm>
            <a:off x="838200" y="1905001"/>
            <a:ext cx="7696200" cy="990600"/>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algn="ctr" eaLnBrk="1" hangingPunct="1">
              <a:buFontTx/>
              <a:buNone/>
            </a:pPr>
            <a:r>
              <a:rPr lang="zh-CN" altLang="en-US" sz="3600" kern="0" dirty="0">
                <a:solidFill>
                  <a:srgbClr val="2A4F86"/>
                </a:solidFill>
              </a:rPr>
              <a:t>嵌入式系统和</a:t>
            </a:r>
            <a:r>
              <a:rPr lang="en-US" altLang="zh-CN" sz="3600" kern="0" dirty="0">
                <a:solidFill>
                  <a:srgbClr val="2A4F86"/>
                </a:solidFill>
              </a:rPr>
              <a:t>Cortex-M3/M4</a:t>
            </a:r>
            <a:endParaRPr lang="zh-CN" altLang="en-US" sz="3600" kern="0" dirty="0">
              <a:solidFill>
                <a:srgbClr val="2A4F86"/>
              </a:solidFill>
            </a:endParaRPr>
          </a:p>
        </p:txBody>
      </p:sp>
      <p:grpSp>
        <p:nvGrpSpPr>
          <p:cNvPr id="7" name="Group 8">
            <a:extLst>
              <a:ext uri="{FF2B5EF4-FFF2-40B4-BE49-F238E27FC236}">
                <a16:creationId xmlns:a16="http://schemas.microsoft.com/office/drawing/2014/main" id="{6A270FE4-39CB-C34B-9044-057FAFE1B77E}"/>
              </a:ext>
            </a:extLst>
          </p:cNvPr>
          <p:cNvGrpSpPr>
            <a:grpSpLocks/>
          </p:cNvGrpSpPr>
          <p:nvPr/>
        </p:nvGrpSpPr>
        <p:grpSpPr bwMode="auto">
          <a:xfrm>
            <a:off x="5400675" y="0"/>
            <a:ext cx="3752850" cy="506413"/>
            <a:chOff x="3396" y="113"/>
            <a:chExt cx="2364" cy="319"/>
          </a:xfrm>
        </p:grpSpPr>
        <p:pic>
          <p:nvPicPr>
            <p:cNvPr id="8" name="Picture 9" descr="图片5">
              <a:extLst>
                <a:ext uri="{FF2B5EF4-FFF2-40B4-BE49-F238E27FC236}">
                  <a16:creationId xmlns:a16="http://schemas.microsoft.com/office/drawing/2014/main" id="{B7D8EBF5-0A69-FB4D-B28C-FD249763E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4"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descr="图片2">
              <a:extLst>
                <a:ext uri="{FF2B5EF4-FFF2-40B4-BE49-F238E27FC236}">
                  <a16:creationId xmlns:a16="http://schemas.microsoft.com/office/drawing/2014/main" id="{9FC711D5-8636-F34A-A95E-DDE6EF5C7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4"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1" descr="图片1">
              <a:extLst>
                <a:ext uri="{FF2B5EF4-FFF2-40B4-BE49-F238E27FC236}">
                  <a16:creationId xmlns:a16="http://schemas.microsoft.com/office/drawing/2014/main" id="{2BB252B6-1642-0D41-BB4D-B8F18AF988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2" descr="图片3">
              <a:extLst>
                <a:ext uri="{FF2B5EF4-FFF2-40B4-BE49-F238E27FC236}">
                  <a16:creationId xmlns:a16="http://schemas.microsoft.com/office/drawing/2014/main" id="{5B0EC015-118E-F740-B8C4-CF85ECBDDF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0"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3" descr="图片4">
              <a:extLst>
                <a:ext uri="{FF2B5EF4-FFF2-40B4-BE49-F238E27FC236}">
                  <a16:creationId xmlns:a16="http://schemas.microsoft.com/office/drawing/2014/main" id="{381C5D46-AD5F-E740-B0C1-F10CA3D714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6" y="113"/>
              <a:ext cx="476" cy="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9648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body" sz="half" idx="1"/>
          </p:nvPr>
        </p:nvSpPr>
        <p:spPr>
          <a:xfrm>
            <a:off x="368299" y="1005864"/>
            <a:ext cx="8407400" cy="5242536"/>
          </a:xfrm>
        </p:spPr>
        <p:txBody>
          <a:bodyPr/>
          <a:lstStyle/>
          <a:p>
            <a:pPr marL="392112" lvl="1" indent="-342900">
              <a:spcBef>
                <a:spcPct val="50000"/>
              </a:spcBef>
              <a:buClr>
                <a:srgbClr val="FF0000"/>
              </a:buClr>
              <a:buSzPct val="80000"/>
              <a:buFont typeface="Wingdings" panose="05000000000000000000" pitchFamily="2" charset="2"/>
              <a:buChar char="p"/>
            </a:pPr>
            <a:r>
              <a:rPr lang="zh-CN" altLang="en-US" dirty="0"/>
              <a:t>“</a:t>
            </a:r>
            <a:r>
              <a:rPr lang="zh-CN" altLang="en-US" dirty="0">
                <a:solidFill>
                  <a:srgbClr val="FF0000"/>
                </a:solidFill>
              </a:rPr>
              <a:t>满递减</a:t>
            </a:r>
            <a:r>
              <a:rPr lang="zh-CN" altLang="en-US" dirty="0"/>
              <a:t>”方式：</a:t>
            </a:r>
            <a:r>
              <a:rPr lang="zh-CN" altLang="en-US" kern="1200" dirty="0"/>
              <a:t>堆栈指针</a:t>
            </a:r>
            <a:r>
              <a:rPr lang="en-US" altLang="zh-CN" kern="1200" dirty="0"/>
              <a:t>(SP)</a:t>
            </a:r>
            <a:r>
              <a:rPr lang="zh-CN" altLang="en-US" kern="1200" dirty="0"/>
              <a:t>指向最后压入的那个数据</a:t>
            </a:r>
            <a:endParaRPr lang="en-US" altLang="zh-CN" kern="1200" dirty="0"/>
          </a:p>
          <a:p>
            <a:pPr marL="800100" lvl="2" indent="-342900">
              <a:spcBef>
                <a:spcPct val="50000"/>
              </a:spcBef>
              <a:buClr>
                <a:schemeClr val="tx1"/>
              </a:buClr>
              <a:buSzPct val="50000"/>
              <a:buFont typeface="Wingdings" panose="05000000000000000000" pitchFamily="2" charset="2"/>
              <a:buChar char="l"/>
            </a:pPr>
            <a:r>
              <a:rPr lang="en-US" altLang="zh-CN" sz="2000" dirty="0"/>
              <a:t>PUSH</a:t>
            </a:r>
            <a:r>
              <a:rPr lang="zh-CN" altLang="en-US" sz="2000" dirty="0"/>
              <a:t>：</a:t>
            </a:r>
            <a:r>
              <a:rPr lang="en-US" altLang="zh-CN" sz="2000" dirty="0"/>
              <a:t>SP</a:t>
            </a:r>
            <a:r>
              <a:rPr lang="zh-CN" altLang="en-US" sz="2000" dirty="0">
                <a:solidFill>
                  <a:srgbClr val="FF0066"/>
                </a:solidFill>
              </a:rPr>
              <a:t>先减</a:t>
            </a:r>
            <a:r>
              <a:rPr lang="en-US" altLang="zh-CN" sz="2000" dirty="0">
                <a:solidFill>
                  <a:srgbClr val="FF0066"/>
                </a:solidFill>
              </a:rPr>
              <a:t>4</a:t>
            </a:r>
            <a:r>
              <a:rPr lang="zh-CN" altLang="en-US" sz="2000" dirty="0"/>
              <a:t>，数据</a:t>
            </a:r>
            <a:r>
              <a:rPr lang="zh-CN" altLang="en-US" sz="2000" dirty="0">
                <a:solidFill>
                  <a:srgbClr val="FF0066"/>
                </a:solidFill>
              </a:rPr>
              <a:t>再压入</a:t>
            </a:r>
            <a:r>
              <a:rPr lang="zh-CN" altLang="en-US" sz="2000" dirty="0"/>
              <a:t>堆栈；</a:t>
            </a:r>
            <a:endParaRPr lang="en-US" altLang="zh-CN" sz="2000" dirty="0"/>
          </a:p>
          <a:p>
            <a:pPr marL="800100" lvl="2" indent="-342900">
              <a:spcBef>
                <a:spcPct val="50000"/>
              </a:spcBef>
              <a:buClr>
                <a:schemeClr val="tx1"/>
              </a:buClr>
              <a:buSzPct val="50000"/>
              <a:buFont typeface="Wingdings" panose="05000000000000000000" pitchFamily="2" charset="2"/>
              <a:buChar char="l"/>
            </a:pPr>
            <a:endParaRPr lang="en-US" altLang="zh-CN" sz="2000" dirty="0"/>
          </a:p>
          <a:p>
            <a:pPr marL="800100" lvl="2" indent="-342900">
              <a:spcBef>
                <a:spcPct val="50000"/>
              </a:spcBef>
              <a:buClr>
                <a:schemeClr val="tx1"/>
              </a:buClr>
              <a:buSzPct val="50000"/>
              <a:buFont typeface="Wingdings" panose="05000000000000000000" pitchFamily="2" charset="2"/>
              <a:buChar char="l"/>
            </a:pPr>
            <a:endParaRPr lang="en-US" altLang="zh-CN" sz="2000" dirty="0"/>
          </a:p>
          <a:p>
            <a:pPr marL="800100" lvl="2" indent="-342900">
              <a:spcBef>
                <a:spcPct val="50000"/>
              </a:spcBef>
              <a:buClr>
                <a:schemeClr val="tx1"/>
              </a:buClr>
              <a:buSzPct val="50000"/>
              <a:buFont typeface="Wingdings" panose="05000000000000000000" pitchFamily="2" charset="2"/>
              <a:buChar char="l"/>
            </a:pPr>
            <a:endParaRPr lang="en-US" altLang="zh-CN" sz="2000" dirty="0"/>
          </a:p>
          <a:p>
            <a:pPr marL="800100" lvl="2" indent="-342900">
              <a:spcBef>
                <a:spcPct val="50000"/>
              </a:spcBef>
              <a:buClr>
                <a:schemeClr val="tx1"/>
              </a:buClr>
              <a:buSzPct val="50000"/>
              <a:buFont typeface="Wingdings" panose="05000000000000000000" pitchFamily="2" charset="2"/>
              <a:buChar char="l"/>
            </a:pPr>
            <a:endParaRPr lang="en-US" altLang="zh-CN" sz="2000" dirty="0"/>
          </a:p>
          <a:p>
            <a:pPr marL="800100" lvl="2" indent="-342900">
              <a:spcBef>
                <a:spcPct val="50000"/>
              </a:spcBef>
              <a:buClr>
                <a:schemeClr val="tx1"/>
              </a:buClr>
              <a:buSzPct val="50000"/>
              <a:buFont typeface="Wingdings" panose="05000000000000000000" pitchFamily="2" charset="2"/>
              <a:buChar char="l"/>
            </a:pPr>
            <a:r>
              <a:rPr lang="en-US" altLang="zh-CN" sz="2000" dirty="0"/>
              <a:t>POP</a:t>
            </a:r>
            <a:r>
              <a:rPr lang="zh-CN" altLang="en-US" sz="2000" dirty="0"/>
              <a:t>：数据</a:t>
            </a:r>
            <a:r>
              <a:rPr lang="zh-CN" altLang="en-US" sz="2000" dirty="0">
                <a:solidFill>
                  <a:srgbClr val="FF0066"/>
                </a:solidFill>
              </a:rPr>
              <a:t>先弹出</a:t>
            </a:r>
            <a:r>
              <a:rPr lang="zh-CN" altLang="en-US" sz="2000" dirty="0"/>
              <a:t>，</a:t>
            </a:r>
            <a:r>
              <a:rPr lang="en-US" altLang="zh-CN" sz="2000" dirty="0"/>
              <a:t>SP</a:t>
            </a:r>
            <a:r>
              <a:rPr lang="zh-CN" altLang="en-US" sz="2000" dirty="0">
                <a:solidFill>
                  <a:srgbClr val="FF0066"/>
                </a:solidFill>
              </a:rPr>
              <a:t>再加</a:t>
            </a:r>
            <a:r>
              <a:rPr lang="en-US" altLang="zh-CN" sz="2000" dirty="0">
                <a:solidFill>
                  <a:srgbClr val="FF0066"/>
                </a:solidFill>
              </a:rPr>
              <a:t>4</a:t>
            </a:r>
            <a:r>
              <a:rPr lang="zh-CN" altLang="en-US" sz="2000" dirty="0"/>
              <a:t>（在存储位置的内容并未发生变化）</a:t>
            </a:r>
            <a:endParaRPr lang="en-US" altLang="zh-CN" sz="2000" dirty="0"/>
          </a:p>
        </p:txBody>
      </p:sp>
      <p:graphicFrame>
        <p:nvGraphicFramePr>
          <p:cNvPr id="8195" name="Object 5"/>
          <p:cNvGraphicFramePr>
            <a:graphicFrameLocks noChangeAspect="1"/>
          </p:cNvGraphicFramePr>
          <p:nvPr>
            <p:extLst>
              <p:ext uri="{D42A27DB-BD31-4B8C-83A1-F6EECF244321}">
                <p14:modId xmlns:p14="http://schemas.microsoft.com/office/powerpoint/2010/main" val="825583403"/>
              </p:ext>
            </p:extLst>
          </p:nvPr>
        </p:nvGraphicFramePr>
        <p:xfrm>
          <a:off x="1070471" y="1985389"/>
          <a:ext cx="6741889" cy="2815211"/>
        </p:xfrm>
        <a:graphic>
          <a:graphicData uri="http://schemas.openxmlformats.org/presentationml/2006/ole">
            <mc:AlternateContent xmlns:mc="http://schemas.openxmlformats.org/markup-compatibility/2006">
              <mc:Choice xmlns:v="urn:schemas-microsoft-com:vml" Requires="v">
                <p:oleObj spid="_x0000_s297700" name="Visio" r:id="rId3" imgW="9949266" imgH="3143385" progId="Visio.Drawing.11">
                  <p:embed/>
                </p:oleObj>
              </mc:Choice>
              <mc:Fallback>
                <p:oleObj name="Visio" r:id="rId3" imgW="9949266" imgH="3143385" progId="Visio.Drawing.11">
                  <p:embed/>
                  <p:pic>
                    <p:nvPicPr>
                      <p:cNvPr id="8195" name="Object 5"/>
                      <p:cNvPicPr>
                        <a:picLocks noChangeAspect="1" noChangeArrowheads="1"/>
                      </p:cNvPicPr>
                      <p:nvPr/>
                    </p:nvPicPr>
                    <p:blipFill>
                      <a:blip r:embed="rId4"/>
                      <a:srcRect/>
                      <a:stretch>
                        <a:fillRect/>
                      </a:stretch>
                    </p:blipFill>
                    <p:spPr bwMode="auto">
                      <a:xfrm>
                        <a:off x="1070471" y="1985389"/>
                        <a:ext cx="6741889" cy="2815211"/>
                      </a:xfrm>
                      <a:prstGeom prst="rect">
                        <a:avLst/>
                      </a:prstGeom>
                      <a:noFill/>
                      <a:extLst/>
                    </p:spPr>
                  </p:pic>
                </p:oleObj>
              </mc:Fallback>
            </mc:AlternateContent>
          </a:graphicData>
        </a:graphic>
      </p:graphicFrame>
      <p:graphicFrame>
        <p:nvGraphicFramePr>
          <p:cNvPr id="788486" name="Object 6"/>
          <p:cNvGraphicFramePr>
            <a:graphicFrameLocks noGrp="1" noChangeAspect="1"/>
          </p:cNvGraphicFramePr>
          <p:nvPr>
            <p:ph sz="quarter" idx="2"/>
            <p:extLst>
              <p:ext uri="{D42A27DB-BD31-4B8C-83A1-F6EECF244321}">
                <p14:modId xmlns:p14="http://schemas.microsoft.com/office/powerpoint/2010/main" val="140432320"/>
              </p:ext>
            </p:extLst>
          </p:nvPr>
        </p:nvGraphicFramePr>
        <p:xfrm>
          <a:off x="1148804" y="2504574"/>
          <a:ext cx="3351188" cy="1229226"/>
        </p:xfrm>
        <a:graphic>
          <a:graphicData uri="http://schemas.openxmlformats.org/presentationml/2006/ole">
            <mc:AlternateContent xmlns:mc="http://schemas.openxmlformats.org/markup-compatibility/2006">
              <mc:Choice xmlns:v="urn:schemas-microsoft-com:vml" Requires="v">
                <p:oleObj spid="_x0000_s297701" name="Visio" r:id="rId5" imgW="5068234" imgH="1859064" progId="Visio.Drawing.11">
                  <p:embed/>
                </p:oleObj>
              </mc:Choice>
              <mc:Fallback>
                <p:oleObj name="Visio" r:id="rId5" imgW="5068234" imgH="1859064" progId="Visio.Drawing.11">
                  <p:embed/>
                  <p:pic>
                    <p:nvPicPr>
                      <p:cNvPr id="788486" name="Object 6"/>
                      <p:cNvPicPr>
                        <a:picLocks noChangeAspect="1" noChangeArrowheads="1"/>
                      </p:cNvPicPr>
                      <p:nvPr/>
                    </p:nvPicPr>
                    <p:blipFill>
                      <a:blip r:embed="rId6"/>
                      <a:srcRect/>
                      <a:stretch>
                        <a:fillRect/>
                      </a:stretch>
                    </p:blipFill>
                    <p:spPr bwMode="auto">
                      <a:xfrm>
                        <a:off x="1148804" y="2504574"/>
                        <a:ext cx="3351188" cy="1229226"/>
                      </a:xfrm>
                      <a:prstGeom prst="rect">
                        <a:avLst/>
                      </a:prstGeom>
                      <a:noFill/>
                      <a:ln>
                        <a:noFill/>
                      </a:ln>
                      <a:effectLst/>
                      <a:extLst/>
                    </p:spPr>
                  </p:pic>
                </p:oleObj>
              </mc:Fallback>
            </mc:AlternateContent>
          </a:graphicData>
        </a:graphic>
      </p:graphicFrame>
      <p:graphicFrame>
        <p:nvGraphicFramePr>
          <p:cNvPr id="788489" name="Object 9"/>
          <p:cNvGraphicFramePr>
            <a:graphicFrameLocks noGrp="1" noChangeAspect="1"/>
          </p:cNvGraphicFramePr>
          <p:nvPr>
            <p:ph sz="quarter" idx="3"/>
            <p:extLst>
              <p:ext uri="{D42A27DB-BD31-4B8C-83A1-F6EECF244321}">
                <p14:modId xmlns:p14="http://schemas.microsoft.com/office/powerpoint/2010/main" val="8990761"/>
              </p:ext>
            </p:extLst>
          </p:nvPr>
        </p:nvGraphicFramePr>
        <p:xfrm>
          <a:off x="5220072" y="2554503"/>
          <a:ext cx="2664296" cy="1560297"/>
        </p:xfrm>
        <a:graphic>
          <a:graphicData uri="http://schemas.openxmlformats.org/presentationml/2006/ole">
            <mc:AlternateContent xmlns:mc="http://schemas.openxmlformats.org/markup-compatibility/2006">
              <mc:Choice xmlns:v="urn:schemas-microsoft-com:vml" Requires="v">
                <p:oleObj spid="_x0000_s297702" name="Visio" r:id="rId7" imgW="4093595" imgH="2398949" progId="Visio.Drawing.11">
                  <p:embed/>
                </p:oleObj>
              </mc:Choice>
              <mc:Fallback>
                <p:oleObj name="Visio" r:id="rId7" imgW="4093595" imgH="2398949" progId="Visio.Drawing.11">
                  <p:embed/>
                  <p:pic>
                    <p:nvPicPr>
                      <p:cNvPr id="788489" name="Object 9"/>
                      <p:cNvPicPr>
                        <a:picLocks noChangeAspect="1" noChangeArrowheads="1"/>
                      </p:cNvPicPr>
                      <p:nvPr/>
                    </p:nvPicPr>
                    <p:blipFill>
                      <a:blip r:embed="rId8"/>
                      <a:srcRect/>
                      <a:stretch>
                        <a:fillRect/>
                      </a:stretch>
                    </p:blipFill>
                    <p:spPr bwMode="auto">
                      <a:xfrm>
                        <a:off x="5220072" y="2554503"/>
                        <a:ext cx="2664296" cy="1560297"/>
                      </a:xfrm>
                      <a:prstGeom prst="rect">
                        <a:avLst/>
                      </a:prstGeom>
                      <a:noFill/>
                      <a:ln>
                        <a:noFill/>
                      </a:ln>
                      <a:effectLst/>
                      <a:extLst/>
                    </p:spPr>
                  </p:pic>
                </p:oleObj>
              </mc:Fallback>
            </mc:AlternateContent>
          </a:graphicData>
        </a:graphic>
      </p:graphicFrame>
      <p:grpSp>
        <p:nvGrpSpPr>
          <p:cNvPr id="2" name="组合 1">
            <a:extLst>
              <a:ext uri="{FF2B5EF4-FFF2-40B4-BE49-F238E27FC236}">
                <a16:creationId xmlns:a16="http://schemas.microsoft.com/office/drawing/2014/main" id="{34D0C6D0-43F2-43F7-84B9-3BD0FCE018EF}"/>
              </a:ext>
            </a:extLst>
          </p:cNvPr>
          <p:cNvGrpSpPr/>
          <p:nvPr/>
        </p:nvGrpSpPr>
        <p:grpSpPr>
          <a:xfrm>
            <a:off x="1271465" y="4337050"/>
            <a:ext cx="5738935" cy="1835150"/>
            <a:chOff x="1271465" y="4337050"/>
            <a:chExt cx="5738935" cy="1835150"/>
          </a:xfrm>
        </p:grpSpPr>
        <p:graphicFrame>
          <p:nvGraphicFramePr>
            <p:cNvPr id="11" name="Object 5"/>
            <p:cNvGraphicFramePr>
              <a:graphicFrameLocks noChangeAspect="1"/>
            </p:cNvGraphicFramePr>
            <p:nvPr>
              <p:extLst>
                <p:ext uri="{D42A27DB-BD31-4B8C-83A1-F6EECF244321}">
                  <p14:modId xmlns:p14="http://schemas.microsoft.com/office/powerpoint/2010/main" val="801534899"/>
                </p:ext>
              </p:extLst>
            </p:nvPr>
          </p:nvGraphicFramePr>
          <p:xfrm>
            <a:off x="1271465" y="4341019"/>
            <a:ext cx="5738935" cy="1831181"/>
          </p:xfrm>
          <a:graphic>
            <a:graphicData uri="http://schemas.openxmlformats.org/presentationml/2006/ole">
              <mc:AlternateContent xmlns:mc="http://schemas.openxmlformats.org/markup-compatibility/2006">
                <mc:Choice xmlns:v="urn:schemas-microsoft-com:vml" Requires="v">
                  <p:oleObj spid="_x0000_s297703" name="Visio" r:id="rId9" imgW="9349812" imgH="2495441" progId="Visio.Drawing.11">
                    <p:embed/>
                  </p:oleObj>
                </mc:Choice>
                <mc:Fallback>
                  <p:oleObj name="Visio" r:id="rId9" imgW="9349812" imgH="2495441" progId="Visio.Drawing.11">
                    <p:embed/>
                    <p:pic>
                      <p:nvPicPr>
                        <p:cNvPr id="1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1465" y="4341019"/>
                          <a:ext cx="5738935" cy="1831181"/>
                        </a:xfrm>
                        <a:prstGeom prst="rect">
                          <a:avLst/>
                        </a:prstGeom>
                        <a:noFill/>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851830033"/>
                </p:ext>
              </p:extLst>
            </p:nvPr>
          </p:nvGraphicFramePr>
          <p:xfrm>
            <a:off x="4107232" y="4337050"/>
            <a:ext cx="763588" cy="996950"/>
          </p:xfrm>
          <a:graphic>
            <a:graphicData uri="http://schemas.openxmlformats.org/presentationml/2006/ole">
              <mc:AlternateContent xmlns:mc="http://schemas.openxmlformats.org/markup-compatibility/2006">
                <mc:Choice xmlns:v="urn:schemas-microsoft-com:vml" Requires="v">
                  <p:oleObj spid="_x0000_s297704" name="Visio" r:id="rId11" imgW="763755" imgH="997567" progId="Visio.Drawing.11">
                    <p:embed/>
                  </p:oleObj>
                </mc:Choice>
                <mc:Fallback>
                  <p:oleObj name="Visio" r:id="rId11" imgW="763755" imgH="997567" progId="Visio.Drawing.11">
                    <p:embed/>
                    <p:pic>
                      <p:nvPicPr>
                        <p:cNvPr id="1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7232" y="4337050"/>
                          <a:ext cx="763588" cy="996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4" name="Object 9"/>
          <p:cNvGraphicFramePr>
            <a:graphicFrameLocks noChangeAspect="1"/>
          </p:cNvGraphicFramePr>
          <p:nvPr>
            <p:extLst>
              <p:ext uri="{D42A27DB-BD31-4B8C-83A1-F6EECF244321}">
                <p14:modId xmlns:p14="http://schemas.microsoft.com/office/powerpoint/2010/main" val="3592348280"/>
              </p:ext>
            </p:extLst>
          </p:nvPr>
        </p:nvGraphicFramePr>
        <p:xfrm>
          <a:off x="5191311" y="4373743"/>
          <a:ext cx="2166983" cy="1798457"/>
        </p:xfrm>
        <a:graphic>
          <a:graphicData uri="http://schemas.openxmlformats.org/presentationml/2006/ole">
            <mc:AlternateContent xmlns:mc="http://schemas.openxmlformats.org/markup-compatibility/2006">
              <mc:Choice xmlns:v="urn:schemas-microsoft-com:vml" Requires="v">
                <p:oleObj spid="_x0000_s297705" name="Visio" r:id="rId13" imgW="2959603" imgH="2455817" progId="Visio.Drawing.11">
                  <p:embed/>
                </p:oleObj>
              </mc:Choice>
              <mc:Fallback>
                <p:oleObj name="Visio" r:id="rId13" imgW="2959603" imgH="2455817" progId="Visio.Drawing.11">
                  <p:embed/>
                  <p:pic>
                    <p:nvPicPr>
                      <p:cNvPr id="14"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1311" y="4373743"/>
                        <a:ext cx="2166983" cy="1798457"/>
                      </a:xfrm>
                      <a:prstGeom prst="rect">
                        <a:avLst/>
                      </a:prstGeom>
                      <a:noFill/>
                      <a:ln>
                        <a:noFill/>
                      </a:ln>
                      <a:effectLst/>
                      <a:extLst/>
                    </p:spPr>
                  </p:pic>
                </p:oleObj>
              </mc:Fallback>
            </mc:AlternateContent>
          </a:graphicData>
        </a:graphic>
      </p:graphicFrame>
      <p:sp>
        <p:nvSpPr>
          <p:cNvPr id="15" name="标题 5"/>
          <p:cNvSpPr>
            <a:spLocks noGrp="1"/>
          </p:cNvSpPr>
          <p:nvPr>
            <p:ph type="title"/>
          </p:nvPr>
        </p:nvSpPr>
        <p:spPr>
          <a:xfrm>
            <a:off x="0" y="179388"/>
            <a:ext cx="9144000" cy="688975"/>
          </a:xfrm>
        </p:spPr>
        <p:txBody>
          <a:bodyPr/>
          <a:lstStyle/>
          <a:p>
            <a:r>
              <a:rPr lang="en-US" altLang="zh-CN" dirty="0"/>
              <a:t>Cortex-M3/M4</a:t>
            </a:r>
            <a:r>
              <a:rPr lang="zh-CN" altLang="en-US" dirty="0"/>
              <a:t>堆栈操作</a:t>
            </a:r>
          </a:p>
        </p:txBody>
      </p:sp>
    </p:spTree>
    <p:extLst>
      <p:ext uri="{BB962C8B-B14F-4D97-AF65-F5344CB8AC3E}">
        <p14:creationId xmlns:p14="http://schemas.microsoft.com/office/powerpoint/2010/main" val="391881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88489"/>
                                        </p:tgtEl>
                                        <p:attrNameLst>
                                          <p:attrName>style.visibility</p:attrName>
                                        </p:attrNameLst>
                                      </p:cBhvr>
                                      <p:to>
                                        <p:strVal val="visible"/>
                                      </p:to>
                                    </p:set>
                                    <p:anim calcmode="lin" valueType="num">
                                      <p:cBhvr additive="base">
                                        <p:cTn id="7" dur="500" fill="hold"/>
                                        <p:tgtEl>
                                          <p:spTgt spid="788489"/>
                                        </p:tgtEl>
                                        <p:attrNameLst>
                                          <p:attrName>ppt_x</p:attrName>
                                        </p:attrNameLst>
                                      </p:cBhvr>
                                      <p:tavLst>
                                        <p:tav tm="0">
                                          <p:val>
                                            <p:strVal val="#ppt_x"/>
                                          </p:val>
                                        </p:tav>
                                        <p:tav tm="100000">
                                          <p:val>
                                            <p:strVal val="#ppt_x"/>
                                          </p:val>
                                        </p:tav>
                                      </p:tavLst>
                                    </p:anim>
                                    <p:anim calcmode="lin" valueType="num">
                                      <p:cBhvr additive="base">
                                        <p:cTn id="8" dur="500" fill="hold"/>
                                        <p:tgtEl>
                                          <p:spTgt spid="78848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457200" y="990599"/>
            <a:ext cx="8229600" cy="5513387"/>
          </a:xfrm>
        </p:spPr>
        <p:txBody>
          <a:bodyPr/>
          <a:lstStyle/>
          <a:p>
            <a:pPr marL="0" indent="0" eaLnBrk="1" hangingPunct="1">
              <a:spcBef>
                <a:spcPct val="50000"/>
              </a:spcBef>
              <a:buFontTx/>
              <a:buNone/>
            </a:pPr>
            <a:r>
              <a:rPr lang="zh-CN" altLang="en-US" sz="2400" dirty="0"/>
              <a:t>堆栈操作的汇编语言语法</a:t>
            </a:r>
            <a:r>
              <a:rPr lang="en-US" altLang="zh-CN" sz="2400" dirty="0"/>
              <a:t>:</a:t>
            </a:r>
          </a:p>
          <a:p>
            <a:pPr marL="0" indent="0" eaLnBrk="1" hangingPunct="1">
              <a:spcBef>
                <a:spcPct val="50000"/>
              </a:spcBef>
              <a:buFontTx/>
              <a:buNone/>
            </a:pPr>
            <a:r>
              <a:rPr lang="en-US" altLang="zh-CN" sz="2400" dirty="0">
                <a:solidFill>
                  <a:srgbClr val="FF0000"/>
                </a:solidFill>
              </a:rPr>
              <a:t>  PUSH {R0}      </a:t>
            </a:r>
            <a:r>
              <a:rPr lang="en-US" altLang="zh-CN" sz="2400" dirty="0">
                <a:solidFill>
                  <a:schemeClr val="tx1"/>
                </a:solidFill>
              </a:rPr>
              <a:t>; R13←R13</a:t>
            </a:r>
            <a:r>
              <a:rPr lang="en-US" altLang="zh-CN" sz="2400" dirty="0">
                <a:solidFill>
                  <a:schemeClr val="tx1"/>
                </a:solidFill>
                <a:latin typeface="宋体" pitchFamily="2" charset="-122"/>
                <a:ea typeface="宋体" pitchFamily="2" charset="-122"/>
              </a:rPr>
              <a:t>-</a:t>
            </a:r>
            <a:r>
              <a:rPr lang="en-US" altLang="zh-CN" sz="2400" dirty="0">
                <a:solidFill>
                  <a:schemeClr val="tx1"/>
                </a:solidFill>
              </a:rPr>
              <a:t>4, then Memory[R13]←R0</a:t>
            </a:r>
          </a:p>
          <a:p>
            <a:pPr marL="0" indent="0" eaLnBrk="1" hangingPunct="1">
              <a:buFontTx/>
              <a:buNone/>
            </a:pPr>
            <a:r>
              <a:rPr lang="en-US" altLang="zh-CN" sz="2400" dirty="0">
                <a:solidFill>
                  <a:schemeClr val="tx1"/>
                </a:solidFill>
              </a:rPr>
              <a:t>  </a:t>
            </a:r>
            <a:r>
              <a:rPr lang="en-US" altLang="zh-CN" sz="2400" dirty="0">
                <a:solidFill>
                  <a:srgbClr val="FF0000"/>
                </a:solidFill>
              </a:rPr>
              <a:t>POP {R0}        </a:t>
            </a:r>
            <a:r>
              <a:rPr lang="en-US" altLang="zh-CN" sz="2400" dirty="0">
                <a:solidFill>
                  <a:schemeClr val="tx1"/>
                </a:solidFill>
              </a:rPr>
              <a:t>; R0←Memory[R13], then R13←R13+4</a:t>
            </a:r>
          </a:p>
        </p:txBody>
      </p:sp>
      <p:sp>
        <p:nvSpPr>
          <p:cNvPr id="3" name="标题 5"/>
          <p:cNvSpPr>
            <a:spLocks noGrp="1"/>
          </p:cNvSpPr>
          <p:nvPr>
            <p:ph type="title"/>
          </p:nvPr>
        </p:nvSpPr>
        <p:spPr>
          <a:xfrm>
            <a:off x="0" y="179388"/>
            <a:ext cx="9144000" cy="688975"/>
          </a:xfrm>
        </p:spPr>
        <p:txBody>
          <a:bodyPr/>
          <a:lstStyle/>
          <a:p>
            <a:r>
              <a:rPr lang="en-US" altLang="zh-CN" dirty="0"/>
              <a:t>Cortex-M3/M4</a:t>
            </a:r>
            <a:r>
              <a:rPr lang="zh-CN" altLang="en-US" dirty="0"/>
              <a:t>堆栈操作</a:t>
            </a:r>
          </a:p>
        </p:txBody>
      </p:sp>
      <p:sp>
        <p:nvSpPr>
          <p:cNvPr id="4" name="内容占位符 2"/>
          <p:cNvSpPr txBox="1">
            <a:spLocks/>
          </p:cNvSpPr>
          <p:nvPr/>
        </p:nvSpPr>
        <p:spPr bwMode="auto">
          <a:xfrm>
            <a:off x="685800" y="2667000"/>
            <a:ext cx="7772400" cy="3836987"/>
          </a:xfrm>
          <a:prstGeom prst="rect">
            <a:avLst/>
          </a:prstGeom>
          <a:noFill/>
          <a:ln w="9525">
            <a:solidFill>
              <a:schemeClr val="accent2"/>
            </a:solid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a:lnSpc>
                <a:spcPct val="100000"/>
              </a:lnSpc>
              <a:buFontTx/>
              <a:buNone/>
            </a:pPr>
            <a:r>
              <a:rPr lang="en-US" altLang="zh-CN" sz="1800" kern="0" dirty="0"/>
              <a:t>; R0=X, R1=Y </a:t>
            </a:r>
          </a:p>
          <a:p>
            <a:pPr>
              <a:lnSpc>
                <a:spcPct val="100000"/>
              </a:lnSpc>
              <a:buFontTx/>
              <a:buNone/>
            </a:pPr>
            <a:r>
              <a:rPr lang="en-US" altLang="zh-CN" sz="1800" kern="0" dirty="0"/>
              <a:t>BL Function1 </a:t>
            </a:r>
          </a:p>
          <a:p>
            <a:pPr marL="2608263" indent="-7938">
              <a:lnSpc>
                <a:spcPct val="100000"/>
              </a:lnSpc>
              <a:buFontTx/>
              <a:buNone/>
            </a:pPr>
            <a:r>
              <a:rPr lang="en-US" altLang="zh-CN" sz="1800" kern="0" dirty="0"/>
              <a:t>Function1 </a:t>
            </a:r>
          </a:p>
          <a:p>
            <a:pPr marL="2867025" lvl="1" indent="-7938">
              <a:lnSpc>
                <a:spcPct val="100000"/>
              </a:lnSpc>
              <a:buFontTx/>
              <a:buNone/>
            </a:pPr>
            <a:r>
              <a:rPr lang="en-US" altLang="zh-CN" sz="1800" kern="0" dirty="0"/>
              <a:t>PUSH {R0 }	;</a:t>
            </a:r>
            <a:r>
              <a:rPr lang="zh-CN" altLang="en-US" sz="1800" kern="0" dirty="0"/>
              <a:t> </a:t>
            </a:r>
            <a:r>
              <a:rPr lang="en-US" altLang="zh-CN" sz="1800" kern="0" dirty="0"/>
              <a:t>R0</a:t>
            </a:r>
            <a:r>
              <a:rPr lang="zh-CN" altLang="en-US" sz="1800" kern="0" dirty="0"/>
              <a:t>入栈 </a:t>
            </a:r>
            <a:r>
              <a:rPr lang="en-US" altLang="zh-CN" sz="1800" kern="0" dirty="0"/>
              <a:t>&amp; </a:t>
            </a:r>
            <a:r>
              <a:rPr lang="zh-CN" altLang="en-US" sz="1800" kern="0" dirty="0"/>
              <a:t>调整</a:t>
            </a:r>
            <a:r>
              <a:rPr lang="en-US" altLang="zh-CN" sz="1800" kern="0" dirty="0"/>
              <a:t>SP </a:t>
            </a:r>
          </a:p>
          <a:p>
            <a:pPr marL="2867025" lvl="1" indent="-7938">
              <a:lnSpc>
                <a:spcPct val="100000"/>
              </a:lnSpc>
              <a:buFontTx/>
              <a:buNone/>
            </a:pPr>
            <a:r>
              <a:rPr lang="en-US" altLang="zh-CN" sz="1800" kern="0" dirty="0"/>
              <a:t>PUSH {R1}	;</a:t>
            </a:r>
            <a:r>
              <a:rPr lang="zh-CN" altLang="en-US" sz="1800" kern="0" dirty="0"/>
              <a:t> </a:t>
            </a:r>
            <a:r>
              <a:rPr lang="en-US" altLang="zh-CN" sz="1800" kern="0" dirty="0"/>
              <a:t>R1</a:t>
            </a:r>
            <a:r>
              <a:rPr lang="zh-CN" altLang="en-US" sz="1800" kern="0" dirty="0"/>
              <a:t>入栈 </a:t>
            </a:r>
            <a:r>
              <a:rPr lang="en-US" altLang="zh-CN" sz="1800" kern="0" dirty="0"/>
              <a:t>&amp; </a:t>
            </a:r>
            <a:r>
              <a:rPr lang="zh-CN" altLang="en-US" sz="1800" kern="0" dirty="0"/>
              <a:t>调整</a:t>
            </a:r>
            <a:r>
              <a:rPr lang="en-US" altLang="zh-CN" sz="1800" kern="0" dirty="0"/>
              <a:t>SP </a:t>
            </a:r>
          </a:p>
          <a:p>
            <a:pPr marL="2867025" lvl="1" indent="-7938">
              <a:lnSpc>
                <a:spcPct val="100000"/>
              </a:lnSpc>
              <a:buFontTx/>
              <a:buNone/>
            </a:pPr>
            <a:r>
              <a:rPr lang="en-US" altLang="zh-CN" sz="1800" kern="0" dirty="0"/>
              <a:t>…  ; </a:t>
            </a:r>
            <a:r>
              <a:rPr lang="zh-CN" altLang="en-US" sz="1800" kern="0" dirty="0"/>
              <a:t>执行子程序功能，可以改变</a:t>
            </a:r>
            <a:r>
              <a:rPr lang="en-US" altLang="zh-CN" sz="1800" kern="0" dirty="0"/>
              <a:t>R0-R2</a:t>
            </a:r>
            <a:r>
              <a:rPr lang="zh-CN" altLang="en-US" sz="1800" kern="0" dirty="0"/>
              <a:t>的值 </a:t>
            </a:r>
          </a:p>
          <a:p>
            <a:pPr marL="2867025" lvl="1" indent="-7938">
              <a:lnSpc>
                <a:spcPct val="100000"/>
              </a:lnSpc>
              <a:buFontTx/>
              <a:buNone/>
            </a:pPr>
            <a:r>
              <a:rPr lang="en-US" altLang="zh-CN" sz="1800" kern="0" dirty="0"/>
              <a:t>POP {R1}	;</a:t>
            </a:r>
            <a:r>
              <a:rPr lang="zh-CN" altLang="en-US" sz="1800" kern="0" dirty="0"/>
              <a:t>恢复</a:t>
            </a:r>
            <a:r>
              <a:rPr lang="en-US" altLang="zh-CN" sz="1800" kern="0" dirty="0"/>
              <a:t>R1</a:t>
            </a:r>
            <a:r>
              <a:rPr lang="zh-CN" altLang="en-US" sz="1800" kern="0" dirty="0"/>
              <a:t>值 </a:t>
            </a:r>
            <a:r>
              <a:rPr lang="en-US" altLang="zh-CN" sz="1800" kern="0" dirty="0"/>
              <a:t>&amp; </a:t>
            </a:r>
            <a:r>
              <a:rPr lang="zh-CN" altLang="en-US" sz="1800" kern="0" dirty="0"/>
              <a:t>再次调整</a:t>
            </a:r>
            <a:r>
              <a:rPr lang="en-US" altLang="zh-CN" sz="1800" kern="0" dirty="0"/>
              <a:t>SP </a:t>
            </a:r>
          </a:p>
          <a:p>
            <a:pPr marL="2867025" lvl="1" indent="-7938">
              <a:lnSpc>
                <a:spcPct val="100000"/>
              </a:lnSpc>
              <a:buFontTx/>
              <a:buNone/>
            </a:pPr>
            <a:r>
              <a:rPr lang="en-US" altLang="zh-CN" sz="1800" kern="0" dirty="0"/>
              <a:t>POP {R0} 	;</a:t>
            </a:r>
            <a:r>
              <a:rPr lang="zh-CN" altLang="en-US" sz="1800" kern="0" dirty="0"/>
              <a:t>恢复</a:t>
            </a:r>
            <a:r>
              <a:rPr lang="en-US" altLang="zh-CN" sz="1800" kern="0" dirty="0"/>
              <a:t>R0</a:t>
            </a:r>
            <a:r>
              <a:rPr lang="zh-CN" altLang="en-US" sz="1800" kern="0" dirty="0"/>
              <a:t>值 </a:t>
            </a:r>
            <a:r>
              <a:rPr lang="en-US" altLang="zh-CN" sz="1800" kern="0" dirty="0"/>
              <a:t>&amp; </a:t>
            </a:r>
            <a:r>
              <a:rPr lang="zh-CN" altLang="en-US" sz="1800" kern="0" dirty="0"/>
              <a:t>再次调整</a:t>
            </a:r>
            <a:r>
              <a:rPr lang="en-US" altLang="zh-CN" sz="1800" kern="0" dirty="0"/>
              <a:t>SP </a:t>
            </a:r>
          </a:p>
          <a:p>
            <a:pPr marL="2867025" lvl="1" indent="-7938">
              <a:lnSpc>
                <a:spcPct val="100000"/>
              </a:lnSpc>
              <a:buFontTx/>
              <a:buNone/>
            </a:pPr>
            <a:r>
              <a:rPr lang="en-US" altLang="zh-CN" sz="1800" kern="0" dirty="0"/>
              <a:t>BX R14 	;</a:t>
            </a:r>
            <a:r>
              <a:rPr lang="zh-CN" altLang="en-US" sz="1800" kern="0" dirty="0"/>
              <a:t>返回 </a:t>
            </a:r>
          </a:p>
          <a:p>
            <a:pPr>
              <a:lnSpc>
                <a:spcPct val="100000"/>
              </a:lnSpc>
              <a:buFontTx/>
              <a:buNone/>
            </a:pPr>
            <a:r>
              <a:rPr lang="en-US" altLang="zh-CN" sz="1800" kern="0" dirty="0"/>
              <a:t>;</a:t>
            </a:r>
            <a:r>
              <a:rPr lang="zh-CN" altLang="en-US" sz="1800" kern="0" dirty="0"/>
              <a:t>回到主程序 </a:t>
            </a:r>
          </a:p>
          <a:p>
            <a:pPr>
              <a:lnSpc>
                <a:spcPct val="100000"/>
              </a:lnSpc>
              <a:buFontTx/>
              <a:buNone/>
            </a:pPr>
            <a:r>
              <a:rPr lang="en-US" altLang="zh-CN" sz="1800" kern="0" dirty="0"/>
              <a:t>;R0=X, R1=Y </a:t>
            </a:r>
            <a:r>
              <a:rPr lang="zh-CN" altLang="en-US" sz="1800" kern="0" dirty="0"/>
              <a:t>（调用</a:t>
            </a:r>
            <a:r>
              <a:rPr lang="en-US" altLang="zh-CN" sz="1800" kern="0" dirty="0"/>
              <a:t>Function1</a:t>
            </a:r>
            <a:r>
              <a:rPr lang="zh-CN" altLang="en-US" sz="1800" kern="0" dirty="0"/>
              <a:t>的前后</a:t>
            </a:r>
            <a:r>
              <a:rPr lang="en-US" altLang="zh-CN" sz="1800" kern="0" dirty="0"/>
              <a:t>R0-R1</a:t>
            </a:r>
            <a:r>
              <a:rPr lang="zh-CN" altLang="en-US" sz="1800" kern="0" dirty="0"/>
              <a:t>的值没有被改变）</a:t>
            </a:r>
            <a:r>
              <a:rPr lang="en-US" altLang="zh-CN" sz="1800" kern="0" dirty="0"/>
              <a:t> </a:t>
            </a:r>
            <a:endParaRPr lang="zh-CN" altLang="en-US" sz="1800" kern="0" dirty="0"/>
          </a:p>
        </p:txBody>
      </p:sp>
      <p:cxnSp>
        <p:nvCxnSpPr>
          <p:cNvPr id="5" name="直接箭头连接符 4"/>
          <p:cNvCxnSpPr>
            <a:cxnSpLocks/>
          </p:cNvCxnSpPr>
          <p:nvPr/>
        </p:nvCxnSpPr>
        <p:spPr bwMode="auto">
          <a:xfrm>
            <a:off x="2209800" y="3200400"/>
            <a:ext cx="1066800" cy="304800"/>
          </a:xfrm>
          <a:prstGeom prst="straightConnector1">
            <a:avLst/>
          </a:prstGeom>
          <a:solidFill>
            <a:srgbClr val="DDDDDD"/>
          </a:solidFill>
          <a:ln w="28575" cap="flat" cmpd="sng" algn="ctr">
            <a:solidFill>
              <a:srgbClr val="922706"/>
            </a:solidFill>
            <a:prstDash val="solid"/>
            <a:round/>
            <a:headEnd type="none" w="med" len="med"/>
            <a:tailEnd type="arrow"/>
          </a:ln>
          <a:effectLst/>
        </p:spPr>
      </p:cxnSp>
      <p:cxnSp>
        <p:nvCxnSpPr>
          <p:cNvPr id="6" name="直接箭头连接符 5"/>
          <p:cNvCxnSpPr>
            <a:cxnSpLocks/>
          </p:cNvCxnSpPr>
          <p:nvPr/>
        </p:nvCxnSpPr>
        <p:spPr bwMode="auto">
          <a:xfrm flipH="1">
            <a:off x="1981200" y="5486400"/>
            <a:ext cx="1524000" cy="304800"/>
          </a:xfrm>
          <a:prstGeom prst="straightConnector1">
            <a:avLst/>
          </a:prstGeom>
          <a:solidFill>
            <a:srgbClr val="DDDDDD"/>
          </a:solidFill>
          <a:ln w="28575" cap="flat" cmpd="sng" algn="ctr">
            <a:solidFill>
              <a:srgbClr val="922706"/>
            </a:solidFill>
            <a:prstDash val="solid"/>
            <a:round/>
            <a:headEnd type="none" w="med" len="med"/>
            <a:tailEnd type="arrow"/>
          </a:ln>
          <a:effectLst/>
        </p:spPr>
      </p:cxnSp>
    </p:spTree>
    <p:extLst>
      <p:ext uri="{BB962C8B-B14F-4D97-AF65-F5344CB8AC3E}">
        <p14:creationId xmlns:p14="http://schemas.microsoft.com/office/powerpoint/2010/main" val="23674346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sz="half" idx="1"/>
          </p:nvPr>
        </p:nvSpPr>
        <p:spPr>
          <a:xfrm>
            <a:off x="431800" y="1066800"/>
            <a:ext cx="8483600" cy="5410200"/>
          </a:xfrm>
        </p:spPr>
        <p:txBody>
          <a:bodyPr>
            <a:normAutofit lnSpcReduction="10000"/>
          </a:bodyPr>
          <a:lstStyle/>
          <a:p>
            <a:pPr marL="0" indent="0" eaLnBrk="1" hangingPunct="1">
              <a:spcBef>
                <a:spcPct val="50000"/>
              </a:spcBef>
              <a:buNone/>
            </a:pPr>
            <a:r>
              <a:rPr lang="zh-CN" altLang="en-US" sz="2400" dirty="0"/>
              <a:t>多寄存器堆栈操作</a:t>
            </a:r>
            <a:endParaRPr lang="en-US" altLang="zh-CN" sz="2400" dirty="0"/>
          </a:p>
          <a:p>
            <a:pPr marL="0" indent="0" eaLnBrk="1" hangingPunct="1">
              <a:lnSpc>
                <a:spcPct val="100000"/>
              </a:lnSpc>
              <a:spcBef>
                <a:spcPts val="1200"/>
              </a:spcBef>
              <a:buFontTx/>
              <a:buNone/>
            </a:pPr>
            <a:r>
              <a:rPr lang="zh-CN" altLang="en-US" sz="2400" dirty="0"/>
              <a:t>可以在一条指令中</a:t>
            </a:r>
            <a:r>
              <a:rPr lang="en-US" altLang="zh-CN" sz="2400" dirty="0"/>
              <a:t>PUSH</a:t>
            </a:r>
            <a:r>
              <a:rPr lang="zh-CN" altLang="en-US" sz="2400" dirty="0"/>
              <a:t>或</a:t>
            </a:r>
            <a:r>
              <a:rPr lang="en-US" altLang="zh-CN" sz="2400" dirty="0"/>
              <a:t>POP</a:t>
            </a:r>
            <a:r>
              <a:rPr lang="zh-CN" altLang="en-US" sz="2400" dirty="0"/>
              <a:t>多个寄存器。</a:t>
            </a:r>
            <a:r>
              <a:rPr lang="en-US" altLang="zh-CN" sz="2400" dirty="0"/>
              <a:t>PUSH</a:t>
            </a:r>
            <a:r>
              <a:rPr lang="zh-CN" altLang="en-US" sz="2400" dirty="0"/>
              <a:t>和</a:t>
            </a:r>
            <a:r>
              <a:rPr lang="en-US" altLang="zh-CN" sz="2400" dirty="0"/>
              <a:t>POP</a:t>
            </a:r>
            <a:r>
              <a:rPr lang="zh-CN" altLang="en-US" sz="2400" dirty="0"/>
              <a:t>的寄存器顺序由处理器自动排序，先</a:t>
            </a:r>
            <a:r>
              <a:rPr lang="en-US" altLang="zh-CN" sz="2400" dirty="0"/>
              <a:t>PUSH</a:t>
            </a:r>
            <a:r>
              <a:rPr lang="zh-CN" altLang="en-US" sz="2400" dirty="0"/>
              <a:t>序号大的寄存器，先</a:t>
            </a:r>
            <a:r>
              <a:rPr lang="en-US" altLang="zh-CN" sz="2400" dirty="0"/>
              <a:t>POP</a:t>
            </a:r>
            <a:r>
              <a:rPr lang="zh-CN" altLang="en-US" sz="2400" dirty="0"/>
              <a:t>序号小的寄存器。</a:t>
            </a:r>
          </a:p>
          <a:p>
            <a:pPr marL="0" indent="0" eaLnBrk="1" hangingPunct="1">
              <a:spcBef>
                <a:spcPts val="2400"/>
              </a:spcBef>
              <a:buFontTx/>
              <a:buNone/>
            </a:pPr>
            <a:r>
              <a:rPr lang="zh-CN" altLang="en-US" sz="2000" b="1" dirty="0">
                <a:solidFill>
                  <a:srgbClr val="DD594B"/>
                </a:solidFill>
              </a:rPr>
              <a:t>           例如</a:t>
            </a:r>
          </a:p>
          <a:p>
            <a:pPr marL="0" indent="0" eaLnBrk="1" hangingPunct="1">
              <a:spcBef>
                <a:spcPct val="50000"/>
              </a:spcBef>
              <a:buFontTx/>
              <a:buNone/>
            </a:pPr>
            <a:r>
              <a:rPr lang="en-US" altLang="zh-CN" sz="2000" dirty="0">
                <a:solidFill>
                  <a:schemeClr val="tx1"/>
                </a:solidFill>
              </a:rPr>
              <a:t>PUSH	{R0-R3}			; </a:t>
            </a:r>
            <a:r>
              <a:rPr lang="zh-CN" altLang="en-US" sz="2000" dirty="0">
                <a:solidFill>
                  <a:schemeClr val="tx1"/>
                </a:solidFill>
              </a:rPr>
              <a:t>依次压入</a:t>
            </a:r>
            <a:r>
              <a:rPr lang="en-US" altLang="zh-CN" sz="2000" dirty="0">
                <a:solidFill>
                  <a:schemeClr val="tx1"/>
                </a:solidFill>
              </a:rPr>
              <a:t>R3,R2,R1,R0</a:t>
            </a:r>
          </a:p>
          <a:p>
            <a:pPr marL="0" indent="0" eaLnBrk="1" hangingPunct="1">
              <a:buFontTx/>
              <a:buNone/>
            </a:pPr>
            <a:r>
              <a:rPr lang="en-US" altLang="zh-CN" sz="2000" dirty="0">
                <a:solidFill>
                  <a:schemeClr val="tx1"/>
                </a:solidFill>
              </a:rPr>
              <a:t>PUSH	{R8, R3-R5, R12}	; </a:t>
            </a:r>
            <a:r>
              <a:rPr lang="zh-CN" altLang="en-US" sz="2000" dirty="0">
                <a:solidFill>
                  <a:schemeClr val="tx1"/>
                </a:solidFill>
              </a:rPr>
              <a:t>与</a:t>
            </a:r>
            <a:r>
              <a:rPr lang="en-US" altLang="zh-CN" sz="2000" dirty="0">
                <a:solidFill>
                  <a:schemeClr val="tx1"/>
                </a:solidFill>
              </a:rPr>
              <a:t>PUSH {R3-R5, R8, R12}</a:t>
            </a:r>
            <a:r>
              <a:rPr lang="zh-CN" altLang="en-US" sz="2000" dirty="0">
                <a:solidFill>
                  <a:schemeClr val="tx1"/>
                </a:solidFill>
              </a:rPr>
              <a:t>等价</a:t>
            </a:r>
          </a:p>
          <a:p>
            <a:pPr marL="0" indent="0" eaLnBrk="1" hangingPunct="1">
              <a:spcBef>
                <a:spcPct val="50000"/>
              </a:spcBef>
              <a:buFontTx/>
              <a:buNone/>
            </a:pPr>
            <a:r>
              <a:rPr lang="en-US" altLang="zh-CN" sz="2000" dirty="0">
                <a:solidFill>
                  <a:schemeClr val="tx1"/>
                </a:solidFill>
              </a:rPr>
              <a:t>POP	{R8, R3-R5, R12}	; </a:t>
            </a:r>
            <a:r>
              <a:rPr lang="zh-CN" altLang="en-US" sz="2000" dirty="0">
                <a:solidFill>
                  <a:schemeClr val="tx1"/>
                </a:solidFill>
              </a:rPr>
              <a:t>弹出</a:t>
            </a:r>
            <a:r>
              <a:rPr lang="en-US" altLang="zh-CN" sz="2000" dirty="0">
                <a:solidFill>
                  <a:schemeClr val="tx1"/>
                </a:solidFill>
              </a:rPr>
              <a:t>R3~R5, R8, R12</a:t>
            </a:r>
            <a:endParaRPr lang="zh-CN" altLang="en-US" sz="2000" dirty="0">
              <a:solidFill>
                <a:schemeClr val="tx1"/>
              </a:solidFill>
            </a:endParaRPr>
          </a:p>
          <a:p>
            <a:pPr marL="0" indent="0" eaLnBrk="1" hangingPunct="1">
              <a:buFontTx/>
              <a:buNone/>
            </a:pPr>
            <a:r>
              <a:rPr lang="en-US" altLang="zh-CN" sz="2000" dirty="0">
                <a:solidFill>
                  <a:schemeClr val="tx1"/>
                </a:solidFill>
              </a:rPr>
              <a:t>POP	{R0-R3}			; </a:t>
            </a:r>
            <a:r>
              <a:rPr lang="zh-CN" altLang="en-US" sz="2000" dirty="0">
                <a:solidFill>
                  <a:schemeClr val="tx1"/>
                </a:solidFill>
              </a:rPr>
              <a:t>依次弹出</a:t>
            </a:r>
            <a:r>
              <a:rPr lang="en-US" altLang="zh-CN" sz="2000" dirty="0">
                <a:solidFill>
                  <a:schemeClr val="tx1"/>
                </a:solidFill>
              </a:rPr>
              <a:t>R0,R1,R2,R3</a:t>
            </a:r>
          </a:p>
          <a:p>
            <a:pPr marL="0" indent="0" eaLnBrk="1" hangingPunct="1">
              <a:spcBef>
                <a:spcPts val="1200"/>
              </a:spcBef>
              <a:buFontTx/>
              <a:buNone/>
            </a:pPr>
            <a:r>
              <a:rPr lang="zh-CN" altLang="en-US" sz="2400" dirty="0"/>
              <a:t>可以把子程序或异常的返回和 </a:t>
            </a:r>
            <a:r>
              <a:rPr lang="en-US" altLang="zh-CN" sz="2400" dirty="0"/>
              <a:t>POP </a:t>
            </a:r>
            <a:r>
              <a:rPr lang="zh-CN" altLang="en-US" sz="2400" dirty="0"/>
              <a:t>操作结合起来：</a:t>
            </a:r>
            <a:endParaRPr lang="en-US" altLang="zh-CN" sz="2400" dirty="0"/>
          </a:p>
          <a:p>
            <a:pPr marL="0" indent="0" eaLnBrk="1" hangingPunct="1">
              <a:buFontTx/>
              <a:buNone/>
            </a:pPr>
            <a:r>
              <a:rPr lang="en-US" altLang="zh-CN" sz="2200" dirty="0">
                <a:solidFill>
                  <a:schemeClr val="tx1"/>
                </a:solidFill>
              </a:rPr>
              <a:t>PUSH	{R0-R3, </a:t>
            </a:r>
            <a:r>
              <a:rPr lang="en-US" altLang="zh-CN" sz="2200" dirty="0">
                <a:solidFill>
                  <a:srgbClr val="FF0000"/>
                </a:solidFill>
              </a:rPr>
              <a:t>LR</a:t>
            </a:r>
            <a:r>
              <a:rPr lang="en-US" altLang="zh-CN" sz="2200" dirty="0">
                <a:solidFill>
                  <a:schemeClr val="tx1"/>
                </a:solidFill>
              </a:rPr>
              <a:t>}		; </a:t>
            </a:r>
            <a:r>
              <a:rPr lang="zh-CN" altLang="en-US" sz="2200" dirty="0">
                <a:solidFill>
                  <a:schemeClr val="tx1"/>
                </a:solidFill>
              </a:rPr>
              <a:t>子程序调用时把</a:t>
            </a:r>
            <a:r>
              <a:rPr lang="en-US" altLang="zh-CN" sz="2200" dirty="0">
                <a:solidFill>
                  <a:schemeClr val="tx1"/>
                </a:solidFill>
              </a:rPr>
              <a:t> LR </a:t>
            </a:r>
            <a:r>
              <a:rPr lang="zh-CN" altLang="en-US" sz="2200" dirty="0">
                <a:solidFill>
                  <a:schemeClr val="tx1"/>
                </a:solidFill>
              </a:rPr>
              <a:t>压入堆栈</a:t>
            </a:r>
          </a:p>
          <a:p>
            <a:pPr marL="0" indent="0" eaLnBrk="1" hangingPunct="1">
              <a:buFontTx/>
              <a:buNone/>
            </a:pPr>
            <a:r>
              <a:rPr lang="en-US" altLang="zh-CN" sz="2200" dirty="0">
                <a:solidFill>
                  <a:schemeClr val="tx1"/>
                </a:solidFill>
              </a:rPr>
              <a:t>POP	{R0-R3, </a:t>
            </a:r>
            <a:r>
              <a:rPr lang="en-US" altLang="zh-CN" sz="2200" dirty="0">
                <a:solidFill>
                  <a:srgbClr val="FF0000"/>
                </a:solidFill>
              </a:rPr>
              <a:t>PC</a:t>
            </a:r>
            <a:r>
              <a:rPr lang="en-US" altLang="zh-CN" sz="2200" dirty="0">
                <a:solidFill>
                  <a:schemeClr val="tx1"/>
                </a:solidFill>
              </a:rPr>
              <a:t>}		; </a:t>
            </a:r>
            <a:r>
              <a:rPr lang="zh-CN" altLang="en-US" sz="2200" dirty="0">
                <a:solidFill>
                  <a:schemeClr val="tx1"/>
                </a:solidFill>
              </a:rPr>
              <a:t>子程序结束时把它返回给</a:t>
            </a:r>
            <a:r>
              <a:rPr lang="en-US" altLang="zh-CN" sz="2200" dirty="0">
                <a:solidFill>
                  <a:schemeClr val="tx1"/>
                </a:solidFill>
              </a:rPr>
              <a:t> PC</a:t>
            </a:r>
          </a:p>
        </p:txBody>
      </p:sp>
      <p:pic>
        <p:nvPicPr>
          <p:cNvPr id="69635" name="Picture 3" descr="dglxasset[2]"/>
          <p:cNvPicPr>
            <a:picLocks noChangeAspect="1" noChangeArrowheads="1"/>
          </p:cNvPicPr>
          <p:nvPr/>
        </p:nvPicPr>
        <p:blipFill>
          <a:blip r:embed="rId3" cstate="print"/>
          <a:srcRect/>
          <a:stretch>
            <a:fillRect/>
          </a:stretch>
        </p:blipFill>
        <p:spPr bwMode="auto">
          <a:xfrm>
            <a:off x="533400" y="2819400"/>
            <a:ext cx="609600" cy="539750"/>
          </a:xfrm>
          <a:prstGeom prst="rect">
            <a:avLst/>
          </a:prstGeom>
          <a:noFill/>
          <a:ln w="9525">
            <a:noFill/>
            <a:miter lim="800000"/>
            <a:headEnd/>
            <a:tailEnd/>
          </a:ln>
        </p:spPr>
      </p:pic>
      <p:sp>
        <p:nvSpPr>
          <p:cNvPr id="4" name="标题 5"/>
          <p:cNvSpPr>
            <a:spLocks noGrp="1"/>
          </p:cNvSpPr>
          <p:nvPr>
            <p:ph type="title"/>
          </p:nvPr>
        </p:nvSpPr>
        <p:spPr>
          <a:xfrm>
            <a:off x="0" y="179388"/>
            <a:ext cx="9144000" cy="688975"/>
          </a:xfrm>
        </p:spPr>
        <p:txBody>
          <a:bodyPr/>
          <a:lstStyle/>
          <a:p>
            <a:r>
              <a:rPr lang="en-US" altLang="zh-CN" dirty="0"/>
              <a:t>Cortex-M3/M4</a:t>
            </a:r>
            <a:r>
              <a:rPr lang="zh-CN" altLang="en-US" dirty="0"/>
              <a:t>堆栈操作</a:t>
            </a:r>
          </a:p>
        </p:txBody>
      </p:sp>
    </p:spTree>
    <p:extLst>
      <p:ext uri="{BB962C8B-B14F-4D97-AF65-F5344CB8AC3E}">
        <p14:creationId xmlns:p14="http://schemas.microsoft.com/office/powerpoint/2010/main" val="503027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xfrm>
            <a:off x="457200" y="990600"/>
            <a:ext cx="8229600" cy="5534025"/>
          </a:xfrm>
        </p:spPr>
        <p:txBody>
          <a:bodyPr/>
          <a:lstStyle/>
          <a:p>
            <a:pPr marL="0" indent="0" eaLnBrk="1" hangingPunct="1">
              <a:lnSpc>
                <a:spcPct val="100000"/>
              </a:lnSpc>
              <a:spcBef>
                <a:spcPct val="50000"/>
              </a:spcBef>
              <a:buFontTx/>
              <a:buNone/>
            </a:pPr>
            <a:r>
              <a:rPr lang="en-US" altLang="zh-CN" b="1" dirty="0"/>
              <a:t>8.3.1.3 </a:t>
            </a:r>
            <a:r>
              <a:rPr lang="zh-CN" altLang="en-US" b="1" dirty="0"/>
              <a:t>链接寄存器</a:t>
            </a:r>
            <a:endParaRPr lang="en-US" altLang="zh-CN" b="1" dirty="0"/>
          </a:p>
          <a:p>
            <a:pPr marL="0" indent="0" eaLnBrk="1" hangingPunct="1">
              <a:lnSpc>
                <a:spcPct val="100000"/>
              </a:lnSpc>
              <a:spcBef>
                <a:spcPct val="50000"/>
              </a:spcBef>
              <a:buFontTx/>
              <a:buNone/>
            </a:pPr>
            <a:r>
              <a:rPr lang="en-US" altLang="zh-CN" sz="2400" b="1" dirty="0">
                <a:solidFill>
                  <a:srgbClr val="FF3300"/>
                </a:solidFill>
              </a:rPr>
              <a:t>R14</a:t>
            </a:r>
            <a:r>
              <a:rPr lang="en-US" altLang="zh-CN" sz="2400" dirty="0"/>
              <a:t> </a:t>
            </a:r>
            <a:r>
              <a:rPr lang="zh-CN" altLang="en-US" sz="2400" dirty="0"/>
              <a:t>是链接寄存器</a:t>
            </a:r>
            <a:r>
              <a:rPr lang="en-US" altLang="zh-CN" sz="2400" dirty="0"/>
              <a:t> (</a:t>
            </a:r>
            <a:r>
              <a:rPr lang="en-US" altLang="zh-CN" sz="2400" dirty="0">
                <a:solidFill>
                  <a:srgbClr val="FF0000"/>
                </a:solidFill>
              </a:rPr>
              <a:t>LR</a:t>
            </a:r>
            <a:r>
              <a:rPr lang="en-US" altLang="zh-CN" sz="2400" dirty="0"/>
              <a:t>)</a:t>
            </a:r>
            <a:r>
              <a:rPr lang="zh-CN" altLang="en-US" sz="2400" dirty="0"/>
              <a:t>。当一个子程序或函数被调用时，</a:t>
            </a:r>
            <a:r>
              <a:rPr lang="en-US" altLang="zh-CN" sz="2400" dirty="0"/>
              <a:t>LR</a:t>
            </a:r>
            <a:r>
              <a:rPr lang="zh-CN" altLang="en-US" sz="2400" dirty="0"/>
              <a:t>用来存储返回的程序计数器。</a:t>
            </a:r>
            <a:endParaRPr lang="en-US" altLang="zh-CN" sz="2400" dirty="0"/>
          </a:p>
          <a:p>
            <a:pPr marL="0" indent="0" eaLnBrk="1" hangingPunct="1">
              <a:lnSpc>
                <a:spcPct val="100000"/>
              </a:lnSpc>
              <a:spcBef>
                <a:spcPct val="50000"/>
              </a:spcBef>
              <a:buFontTx/>
              <a:buNone/>
            </a:pPr>
            <a:r>
              <a:rPr lang="zh-CN" altLang="en-US" sz="2400" dirty="0"/>
              <a:t>用于</a:t>
            </a:r>
            <a:r>
              <a:rPr lang="en-US" altLang="zh-CN" sz="2400" dirty="0"/>
              <a:t> BL (branch and link) </a:t>
            </a:r>
            <a:r>
              <a:rPr lang="zh-CN" altLang="en-US" sz="2400" dirty="0"/>
              <a:t>指令时</a:t>
            </a:r>
            <a:r>
              <a:rPr lang="en-US" altLang="zh-CN" sz="2400" dirty="0"/>
              <a:t>:</a:t>
            </a:r>
          </a:p>
          <a:p>
            <a:pPr marL="0" indent="0" eaLnBrk="1" hangingPunct="1">
              <a:lnSpc>
                <a:spcPct val="100000"/>
              </a:lnSpc>
              <a:spcBef>
                <a:spcPct val="50000"/>
              </a:spcBef>
              <a:buFontTx/>
              <a:buNone/>
            </a:pPr>
            <a:r>
              <a:rPr lang="en-US" altLang="zh-CN" sz="2000" dirty="0">
                <a:solidFill>
                  <a:schemeClr val="tx1"/>
                </a:solidFill>
              </a:rPr>
              <a:t>main                                     ; Main program</a:t>
            </a:r>
          </a:p>
          <a:p>
            <a:pPr marL="0" indent="0" eaLnBrk="1" hangingPunct="1">
              <a:lnSpc>
                <a:spcPct val="100000"/>
              </a:lnSpc>
              <a:buFontTx/>
              <a:buNone/>
            </a:pPr>
            <a:r>
              <a:rPr lang="en-US" altLang="zh-CN" sz="2000" dirty="0">
                <a:solidFill>
                  <a:schemeClr val="tx1"/>
                </a:solidFill>
              </a:rPr>
              <a:t>                …</a:t>
            </a:r>
          </a:p>
          <a:p>
            <a:pPr marL="0" indent="0" eaLnBrk="1" hangingPunct="1">
              <a:lnSpc>
                <a:spcPct val="100000"/>
              </a:lnSpc>
              <a:buFontTx/>
              <a:buNone/>
            </a:pPr>
            <a:r>
              <a:rPr lang="en-US" altLang="zh-CN" sz="2000" dirty="0">
                <a:solidFill>
                  <a:schemeClr val="tx1"/>
                </a:solidFill>
              </a:rPr>
              <a:t>                </a:t>
            </a:r>
            <a:r>
              <a:rPr lang="en-US" altLang="zh-CN" sz="2000" dirty="0">
                <a:solidFill>
                  <a:schemeClr val="accent2"/>
                </a:solidFill>
              </a:rPr>
              <a:t>BL function1</a:t>
            </a:r>
            <a:r>
              <a:rPr lang="en-US" altLang="zh-CN" sz="2000" dirty="0">
                <a:solidFill>
                  <a:schemeClr val="tx1"/>
                </a:solidFill>
              </a:rPr>
              <a:t>         ; Call function1</a:t>
            </a:r>
          </a:p>
          <a:p>
            <a:pPr marL="0" indent="0" eaLnBrk="1" hangingPunct="1">
              <a:lnSpc>
                <a:spcPct val="100000"/>
              </a:lnSpc>
              <a:buFontTx/>
              <a:buNone/>
            </a:pPr>
            <a:r>
              <a:rPr lang="en-US" altLang="zh-CN" sz="2000" dirty="0">
                <a:solidFill>
                  <a:schemeClr val="tx1"/>
                </a:solidFill>
              </a:rPr>
              <a:t>                                             ; PC</a:t>
            </a:r>
            <a:r>
              <a:rPr lang="en-US" altLang="zh-CN" sz="2000" dirty="0"/>
              <a:t>←</a:t>
            </a:r>
            <a:r>
              <a:rPr lang="en-US" altLang="zh-CN" sz="2000" dirty="0">
                <a:solidFill>
                  <a:schemeClr val="tx1"/>
                </a:solidFill>
              </a:rPr>
              <a:t> function1 and</a:t>
            </a:r>
          </a:p>
          <a:p>
            <a:pPr marL="0" indent="0" eaLnBrk="1" hangingPunct="1">
              <a:lnSpc>
                <a:spcPct val="100000"/>
              </a:lnSpc>
              <a:buFontTx/>
              <a:buNone/>
            </a:pPr>
            <a:r>
              <a:rPr lang="en-US" altLang="zh-CN" sz="2000" dirty="0">
                <a:solidFill>
                  <a:schemeClr val="tx1"/>
                </a:solidFill>
              </a:rPr>
              <a:t>                                             ; LR</a:t>
            </a:r>
            <a:r>
              <a:rPr lang="en-US" altLang="zh-CN" sz="2000" dirty="0"/>
              <a:t>← </a:t>
            </a:r>
            <a:r>
              <a:rPr lang="en-US" altLang="zh-CN" sz="2000" dirty="0">
                <a:solidFill>
                  <a:schemeClr val="tx1"/>
                </a:solidFill>
              </a:rPr>
              <a:t>the next instruction in main</a:t>
            </a:r>
          </a:p>
          <a:p>
            <a:pPr marL="0" indent="0" eaLnBrk="1" hangingPunct="1">
              <a:lnSpc>
                <a:spcPct val="100000"/>
              </a:lnSpc>
              <a:buFontTx/>
              <a:buNone/>
            </a:pPr>
            <a:r>
              <a:rPr lang="en-US" altLang="zh-CN" sz="2000" dirty="0">
                <a:solidFill>
                  <a:schemeClr val="tx1"/>
                </a:solidFill>
              </a:rPr>
              <a:t>                …</a:t>
            </a:r>
          </a:p>
          <a:p>
            <a:pPr marL="0" indent="0" eaLnBrk="1" hangingPunct="1">
              <a:lnSpc>
                <a:spcPct val="100000"/>
              </a:lnSpc>
              <a:buFontTx/>
              <a:buNone/>
            </a:pPr>
            <a:r>
              <a:rPr lang="en-US" altLang="zh-CN" sz="2000" dirty="0">
                <a:solidFill>
                  <a:schemeClr val="tx1"/>
                </a:solidFill>
              </a:rPr>
              <a:t>function1</a:t>
            </a:r>
          </a:p>
          <a:p>
            <a:pPr marL="0" indent="0" eaLnBrk="1" hangingPunct="1">
              <a:lnSpc>
                <a:spcPct val="100000"/>
              </a:lnSpc>
              <a:buFontTx/>
              <a:buNone/>
            </a:pPr>
            <a:r>
              <a:rPr lang="en-US" altLang="zh-CN" sz="2000" dirty="0">
                <a:solidFill>
                  <a:schemeClr val="tx1"/>
                </a:solidFill>
              </a:rPr>
              <a:t>                …                          ; Program code for function 1</a:t>
            </a:r>
          </a:p>
          <a:p>
            <a:pPr marL="0" indent="0" eaLnBrk="1" hangingPunct="1">
              <a:lnSpc>
                <a:spcPct val="100000"/>
              </a:lnSpc>
              <a:buFontTx/>
              <a:buNone/>
            </a:pPr>
            <a:r>
              <a:rPr lang="en-US" altLang="zh-CN" sz="2000" dirty="0">
                <a:solidFill>
                  <a:schemeClr val="tx1"/>
                </a:solidFill>
              </a:rPr>
              <a:t>                BX </a:t>
            </a:r>
            <a:r>
              <a:rPr lang="en-US" altLang="zh-CN" sz="2000" dirty="0">
                <a:solidFill>
                  <a:srgbClr val="FF0000"/>
                </a:solidFill>
              </a:rPr>
              <a:t>LR</a:t>
            </a:r>
            <a:r>
              <a:rPr lang="en-US" altLang="zh-CN" sz="2000" dirty="0">
                <a:solidFill>
                  <a:schemeClr val="tx1"/>
                </a:solidFill>
              </a:rPr>
              <a:t>                   ; Return</a:t>
            </a:r>
          </a:p>
        </p:txBody>
      </p:sp>
      <p:sp>
        <p:nvSpPr>
          <p:cNvPr id="3" name="标题 5"/>
          <p:cNvSpPr>
            <a:spLocks noGrp="1"/>
          </p:cNvSpPr>
          <p:nvPr>
            <p:ph type="title"/>
          </p:nvPr>
        </p:nvSpPr>
        <p:spPr>
          <a:xfrm>
            <a:off x="0" y="179388"/>
            <a:ext cx="9144000" cy="688975"/>
          </a:xfrm>
        </p:spPr>
        <p:txBody>
          <a:bodyPr/>
          <a:lstStyle/>
          <a:p>
            <a:r>
              <a:rPr lang="en-US" altLang="zh-CN" dirty="0"/>
              <a:t>Cortex-M3/M4</a:t>
            </a:r>
            <a:r>
              <a:rPr lang="zh-CN" altLang="en-US" dirty="0"/>
              <a:t>寄存器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457200" y="1117600"/>
            <a:ext cx="8362950" cy="5054600"/>
          </a:xfrm>
        </p:spPr>
        <p:txBody>
          <a:bodyPr/>
          <a:lstStyle/>
          <a:p>
            <a:pPr marL="0" indent="0" eaLnBrk="1" hangingPunct="1">
              <a:spcBef>
                <a:spcPct val="50000"/>
              </a:spcBef>
              <a:buFontTx/>
              <a:buNone/>
            </a:pPr>
            <a:r>
              <a:rPr lang="en-US" altLang="zh-CN" sz="3200" b="1" dirty="0"/>
              <a:t>8.3.1.4 </a:t>
            </a:r>
            <a:r>
              <a:rPr lang="zh-CN" altLang="en-US" sz="3200" b="1" dirty="0"/>
              <a:t>程序计数器</a:t>
            </a:r>
            <a:endParaRPr lang="en-US" altLang="zh-CN" sz="3200" b="1" dirty="0"/>
          </a:p>
          <a:p>
            <a:pPr marL="0" indent="0" eaLnBrk="1" hangingPunct="1">
              <a:spcBef>
                <a:spcPct val="50000"/>
              </a:spcBef>
              <a:buFontTx/>
              <a:buNone/>
            </a:pPr>
            <a:r>
              <a:rPr lang="en-US" altLang="en-US" b="1" dirty="0">
                <a:solidFill>
                  <a:srgbClr val="FF3300"/>
                </a:solidFill>
              </a:rPr>
              <a:t>R15</a:t>
            </a:r>
            <a:r>
              <a:rPr lang="en-US" altLang="en-US" dirty="0"/>
              <a:t> </a:t>
            </a:r>
            <a:r>
              <a:rPr lang="zh-CN" altLang="en-US" dirty="0"/>
              <a:t>是程序计数器</a:t>
            </a:r>
            <a:r>
              <a:rPr lang="en-US" altLang="zh-CN" dirty="0"/>
              <a:t>(</a:t>
            </a:r>
            <a:r>
              <a:rPr lang="en-US" altLang="zh-CN" dirty="0">
                <a:solidFill>
                  <a:srgbClr val="FF0000"/>
                </a:solidFill>
              </a:rPr>
              <a:t>PC</a:t>
            </a:r>
            <a:r>
              <a:rPr lang="en-US" altLang="zh-CN" dirty="0"/>
              <a:t>)</a:t>
            </a:r>
            <a:r>
              <a:rPr lang="zh-CN" altLang="en-US" dirty="0"/>
              <a:t>。</a:t>
            </a:r>
            <a:r>
              <a:rPr lang="en-US" altLang="en-US" dirty="0"/>
              <a:t> </a:t>
            </a:r>
            <a:endParaRPr lang="en-US" altLang="zh-CN" dirty="0"/>
          </a:p>
          <a:p>
            <a:pPr marL="0" indent="0" eaLnBrk="1" hangingPunct="1">
              <a:spcBef>
                <a:spcPct val="50000"/>
              </a:spcBef>
              <a:buFontTx/>
              <a:buNone/>
            </a:pPr>
            <a:r>
              <a:rPr lang="zh-CN" altLang="en-US" dirty="0"/>
              <a:t>你可以在汇编语言中通过</a:t>
            </a:r>
            <a:r>
              <a:rPr lang="en-US" altLang="zh-CN" dirty="0"/>
              <a:t>R15</a:t>
            </a:r>
            <a:r>
              <a:rPr lang="zh-CN" altLang="en-US" dirty="0"/>
              <a:t>或</a:t>
            </a:r>
            <a:r>
              <a:rPr lang="en-US" altLang="zh-CN" dirty="0"/>
              <a:t>PC</a:t>
            </a:r>
            <a:r>
              <a:rPr lang="zh-CN" altLang="en-US" dirty="0"/>
              <a:t>访问它。</a:t>
            </a:r>
            <a:endParaRPr lang="en-US" altLang="zh-CN" dirty="0"/>
          </a:p>
          <a:p>
            <a:pPr marL="0" indent="0" eaLnBrk="1" hangingPunct="1">
              <a:spcBef>
                <a:spcPct val="50000"/>
              </a:spcBef>
              <a:buFontTx/>
              <a:buNone/>
            </a:pPr>
            <a:r>
              <a:rPr lang="zh-CN" altLang="en-US" dirty="0"/>
              <a:t>当你读这个寄存器时，你会发现它的值和执行指令位置的值相差</a:t>
            </a:r>
            <a:r>
              <a:rPr lang="en-US" altLang="zh-CN" dirty="0"/>
              <a:t>4</a:t>
            </a:r>
            <a:r>
              <a:rPr lang="zh-CN" altLang="en-US" dirty="0"/>
              <a:t>。</a:t>
            </a:r>
            <a:endParaRPr lang="en-US" altLang="zh-CN" dirty="0"/>
          </a:p>
          <a:p>
            <a:pPr marL="0" indent="0" eaLnBrk="1" hangingPunct="1">
              <a:spcBef>
                <a:spcPct val="100000"/>
              </a:spcBef>
              <a:buFontTx/>
              <a:buNone/>
            </a:pPr>
            <a:r>
              <a:rPr lang="en-US" altLang="zh-CN" sz="2400" b="1" dirty="0">
                <a:solidFill>
                  <a:srgbClr val="6E1C7C"/>
                </a:solidFill>
              </a:rPr>
              <a:t>          Example:</a:t>
            </a:r>
          </a:p>
          <a:p>
            <a:pPr marL="0" indent="0" eaLnBrk="1" hangingPunct="1">
              <a:spcBef>
                <a:spcPct val="100000"/>
              </a:spcBef>
              <a:buFontTx/>
              <a:buNone/>
            </a:pPr>
            <a:r>
              <a:rPr lang="en-US" altLang="zh-CN" sz="2000" dirty="0">
                <a:solidFill>
                  <a:schemeClr val="tx1"/>
                </a:solidFill>
              </a:rPr>
              <a:t>  0x1000 :     MOV    R0,     PC             ; R0 = 0x1004</a:t>
            </a:r>
          </a:p>
        </p:txBody>
      </p:sp>
      <p:pic>
        <p:nvPicPr>
          <p:cNvPr id="54275" name="Picture 3" descr="dglxasset[2]"/>
          <p:cNvPicPr>
            <a:picLocks noChangeAspect="1" noChangeArrowheads="1"/>
          </p:cNvPicPr>
          <p:nvPr/>
        </p:nvPicPr>
        <p:blipFill>
          <a:blip r:embed="rId3" cstate="print"/>
          <a:srcRect/>
          <a:stretch>
            <a:fillRect/>
          </a:stretch>
        </p:blipFill>
        <p:spPr bwMode="auto">
          <a:xfrm>
            <a:off x="533400" y="4641850"/>
            <a:ext cx="609600" cy="539750"/>
          </a:xfrm>
          <a:prstGeom prst="rect">
            <a:avLst/>
          </a:prstGeom>
          <a:noFill/>
          <a:ln w="9525">
            <a:noFill/>
            <a:miter lim="800000"/>
            <a:headEnd/>
            <a:tailEnd/>
          </a:ln>
        </p:spPr>
      </p:pic>
      <p:sp>
        <p:nvSpPr>
          <p:cNvPr id="4" name="标题 5"/>
          <p:cNvSpPr>
            <a:spLocks noGrp="1"/>
          </p:cNvSpPr>
          <p:nvPr>
            <p:ph type="title"/>
          </p:nvPr>
        </p:nvSpPr>
        <p:spPr>
          <a:xfrm>
            <a:off x="0" y="179388"/>
            <a:ext cx="9144000" cy="688975"/>
          </a:xfrm>
        </p:spPr>
        <p:txBody>
          <a:bodyPr/>
          <a:lstStyle/>
          <a:p>
            <a:r>
              <a:rPr lang="en-US" altLang="zh-CN" dirty="0"/>
              <a:t>Cortex-M3/M4</a:t>
            </a:r>
            <a:r>
              <a:rPr lang="zh-CN" altLang="en-US" dirty="0"/>
              <a:t>寄存器</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a:xfrm>
            <a:off x="457200" y="914400"/>
            <a:ext cx="8229600" cy="2514600"/>
          </a:xfrm>
        </p:spPr>
        <p:txBody>
          <a:bodyPr/>
          <a:lstStyle/>
          <a:p>
            <a:pPr marL="0" indent="0" eaLnBrk="1" hangingPunct="1">
              <a:spcBef>
                <a:spcPct val="40000"/>
              </a:spcBef>
              <a:buFontTx/>
              <a:buNone/>
            </a:pPr>
            <a:r>
              <a:rPr lang="en-US" altLang="zh-CN" b="1" dirty="0"/>
              <a:t>8.3.2 </a:t>
            </a:r>
            <a:r>
              <a:rPr lang="zh-CN" altLang="en-US" b="1" dirty="0"/>
              <a:t>特殊功能寄存器</a:t>
            </a:r>
            <a:endParaRPr lang="en-US" altLang="zh-CN" b="1" dirty="0"/>
          </a:p>
          <a:p>
            <a:pPr marL="0" indent="0" eaLnBrk="1" hangingPunct="1">
              <a:spcBef>
                <a:spcPct val="40000"/>
              </a:spcBef>
              <a:buNone/>
            </a:pPr>
            <a:r>
              <a:rPr lang="en-US" altLang="zh-CN" sz="2400" dirty="0"/>
              <a:t>1. </a:t>
            </a:r>
            <a:r>
              <a:rPr lang="zh-CN" altLang="en-US" sz="2400" dirty="0">
                <a:solidFill>
                  <a:srgbClr val="FF0000"/>
                </a:solidFill>
              </a:rPr>
              <a:t>程序状态</a:t>
            </a:r>
            <a:r>
              <a:rPr lang="zh-CN" altLang="en-US" sz="2400" dirty="0"/>
              <a:t>寄存器</a:t>
            </a:r>
            <a:r>
              <a:rPr lang="en-US" altLang="zh-CN" sz="2400" dirty="0"/>
              <a:t> (PSRs)</a:t>
            </a:r>
          </a:p>
          <a:p>
            <a:pPr marL="0" indent="0" eaLnBrk="1" hangingPunct="1">
              <a:spcBef>
                <a:spcPct val="40000"/>
              </a:spcBef>
              <a:buFontTx/>
              <a:buNone/>
            </a:pPr>
            <a:r>
              <a:rPr lang="en-US" altLang="zh-CN" sz="2400" dirty="0"/>
              <a:t>2. </a:t>
            </a:r>
            <a:r>
              <a:rPr lang="zh-CN" altLang="en-US" sz="2400" dirty="0">
                <a:solidFill>
                  <a:srgbClr val="FF0000"/>
                </a:solidFill>
              </a:rPr>
              <a:t>中断屏蔽</a:t>
            </a:r>
            <a:r>
              <a:rPr lang="zh-CN" altLang="en-US" sz="2400" dirty="0"/>
              <a:t>寄存器</a:t>
            </a:r>
            <a:r>
              <a:rPr lang="en-US" altLang="zh-CN" sz="2400" dirty="0"/>
              <a:t>(PRIMASK, FAULTMASK, BASEPRI)</a:t>
            </a:r>
          </a:p>
          <a:p>
            <a:pPr marL="0" indent="0" eaLnBrk="1" hangingPunct="1">
              <a:spcBef>
                <a:spcPct val="40000"/>
              </a:spcBef>
              <a:buFontTx/>
              <a:buNone/>
            </a:pPr>
            <a:r>
              <a:rPr lang="en-US" altLang="zh-CN" sz="2400" dirty="0"/>
              <a:t>3. </a:t>
            </a:r>
            <a:r>
              <a:rPr lang="zh-CN" altLang="en-US" sz="2400" dirty="0">
                <a:solidFill>
                  <a:srgbClr val="FF0000"/>
                </a:solidFill>
              </a:rPr>
              <a:t>控制</a:t>
            </a:r>
            <a:r>
              <a:rPr lang="zh-CN" altLang="en-US" sz="2400" dirty="0"/>
              <a:t>寄存器</a:t>
            </a:r>
            <a:r>
              <a:rPr lang="en-US" altLang="zh-CN" sz="2400" dirty="0"/>
              <a:t> (CONTROL)</a:t>
            </a:r>
          </a:p>
        </p:txBody>
      </p:sp>
      <p:sp>
        <p:nvSpPr>
          <p:cNvPr id="3076" name="Rectangle 4"/>
          <p:cNvSpPr>
            <a:spLocks noChangeArrowheads="1"/>
          </p:cNvSpPr>
          <p:nvPr/>
        </p:nvSpPr>
        <p:spPr bwMode="auto">
          <a:xfrm>
            <a:off x="4479925" y="2103438"/>
            <a:ext cx="184150" cy="366712"/>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5"/>
          <p:cNvGraphicFramePr>
            <a:graphicFrameLocks noChangeAspect="1"/>
          </p:cNvGraphicFramePr>
          <p:nvPr>
            <p:extLst>
              <p:ext uri="{D42A27DB-BD31-4B8C-83A1-F6EECF244321}">
                <p14:modId xmlns:p14="http://schemas.microsoft.com/office/powerpoint/2010/main" val="2097968123"/>
              </p:ext>
            </p:extLst>
          </p:nvPr>
        </p:nvGraphicFramePr>
        <p:xfrm>
          <a:off x="1676400" y="3321050"/>
          <a:ext cx="6400800" cy="2927350"/>
        </p:xfrm>
        <a:graphic>
          <a:graphicData uri="http://schemas.openxmlformats.org/presentationml/2006/ole">
            <mc:AlternateContent xmlns:mc="http://schemas.openxmlformats.org/markup-compatibility/2006">
              <mc:Choice xmlns:v="urn:schemas-microsoft-com:vml" Requires="v">
                <p:oleObj spid="_x0000_s3214" name="Visio" r:id="rId4" imgW="6797025" imgH="2920855" progId="">
                  <p:embed/>
                </p:oleObj>
              </mc:Choice>
              <mc:Fallback>
                <p:oleObj name="Visio" r:id="rId4" imgW="6797025" imgH="2920855"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321050"/>
                        <a:ext cx="6400800" cy="292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基础</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468313" y="990600"/>
            <a:ext cx="8229600" cy="3581400"/>
          </a:xfrm>
        </p:spPr>
        <p:txBody>
          <a:bodyPr/>
          <a:lstStyle/>
          <a:p>
            <a:pPr marL="0" indent="0" eaLnBrk="1" hangingPunct="1">
              <a:spcBef>
                <a:spcPct val="50000"/>
              </a:spcBef>
              <a:buFontTx/>
              <a:buNone/>
            </a:pPr>
            <a:r>
              <a:rPr lang="en-US" altLang="zh-CN" sz="2400" b="1" dirty="0"/>
              <a:t>8.3.2.1 </a:t>
            </a:r>
            <a:r>
              <a:rPr lang="zh-CN" altLang="en-US" sz="2400" b="1" dirty="0"/>
              <a:t>程序状态寄存器</a:t>
            </a:r>
            <a:r>
              <a:rPr lang="en-US" altLang="zh-CN" sz="2400" b="1" dirty="0"/>
              <a:t> (PSRs)</a:t>
            </a:r>
          </a:p>
          <a:p>
            <a:pPr marL="0" indent="0" eaLnBrk="1" hangingPunct="1">
              <a:lnSpc>
                <a:spcPct val="100000"/>
              </a:lnSpc>
              <a:spcBef>
                <a:spcPct val="50000"/>
              </a:spcBef>
              <a:buFontTx/>
              <a:buNone/>
            </a:pPr>
            <a:r>
              <a:rPr lang="zh-CN" altLang="en-US" sz="2200" dirty="0"/>
              <a:t>程序状态寄存器可以分为三个状态寄存器：</a:t>
            </a:r>
            <a:endParaRPr lang="en-US" altLang="zh-CN" sz="2200" dirty="0"/>
          </a:p>
          <a:p>
            <a:pPr marL="0" indent="0" eaLnBrk="1" hangingPunct="1">
              <a:lnSpc>
                <a:spcPct val="100000"/>
              </a:lnSpc>
              <a:spcBef>
                <a:spcPts val="1200"/>
              </a:spcBef>
              <a:buNone/>
            </a:pPr>
            <a:r>
              <a:rPr lang="en-US" altLang="zh-CN" sz="2200" dirty="0"/>
              <a:t>1. </a:t>
            </a:r>
            <a:r>
              <a:rPr lang="zh-CN" altLang="en-US" sz="2200" dirty="0"/>
              <a:t>应用</a:t>
            </a:r>
            <a:r>
              <a:rPr lang="en-US" altLang="zh-CN" sz="2200" dirty="0"/>
              <a:t> PSR (</a:t>
            </a:r>
            <a:r>
              <a:rPr lang="en-US" altLang="zh-CN" sz="2200" dirty="0">
                <a:solidFill>
                  <a:srgbClr val="0000CC"/>
                </a:solidFill>
              </a:rPr>
              <a:t>APSR</a:t>
            </a:r>
            <a:r>
              <a:rPr lang="en-US" altLang="zh-CN" sz="2200" dirty="0"/>
              <a:t>)</a:t>
            </a:r>
            <a:r>
              <a:rPr lang="zh-CN" altLang="en-US" sz="2200" dirty="0"/>
              <a:t>：</a:t>
            </a:r>
            <a:r>
              <a:rPr lang="zh-CN" altLang="en-US" sz="2400" dirty="0"/>
              <a:t>记录</a:t>
            </a:r>
            <a:r>
              <a:rPr lang="en-US" altLang="zh-CN" sz="2400" dirty="0"/>
              <a:t>ALU</a:t>
            </a:r>
            <a:r>
              <a:rPr lang="zh-CN" altLang="en-US" sz="2400" dirty="0"/>
              <a:t>标志</a:t>
            </a:r>
            <a:endParaRPr lang="en-US" altLang="zh-CN" sz="2200" dirty="0"/>
          </a:p>
          <a:p>
            <a:pPr marL="0" indent="0" eaLnBrk="1" hangingPunct="1">
              <a:lnSpc>
                <a:spcPct val="100000"/>
              </a:lnSpc>
              <a:spcBef>
                <a:spcPts val="1200"/>
              </a:spcBef>
              <a:buNone/>
            </a:pPr>
            <a:r>
              <a:rPr lang="en-US" altLang="zh-CN" sz="2200" dirty="0"/>
              <a:t>2. </a:t>
            </a:r>
            <a:r>
              <a:rPr lang="zh-CN" altLang="en-US" sz="2200" dirty="0"/>
              <a:t>中断</a:t>
            </a:r>
            <a:r>
              <a:rPr lang="en-US" altLang="zh-CN" sz="2200" dirty="0"/>
              <a:t> PSR (</a:t>
            </a:r>
            <a:r>
              <a:rPr lang="en-US" altLang="zh-CN" sz="2200" dirty="0">
                <a:solidFill>
                  <a:srgbClr val="008000"/>
                </a:solidFill>
              </a:rPr>
              <a:t>IPSR</a:t>
            </a:r>
            <a:r>
              <a:rPr lang="en-US" altLang="zh-CN" sz="2200" dirty="0"/>
              <a:t>)</a:t>
            </a:r>
            <a:r>
              <a:rPr lang="zh-CN" altLang="en-US" sz="2200" dirty="0"/>
              <a:t>：</a:t>
            </a:r>
            <a:r>
              <a:rPr lang="zh-CN" altLang="en-US" sz="2400" dirty="0"/>
              <a:t>记录当前正服务的中断号 ，只读	</a:t>
            </a:r>
            <a:endParaRPr lang="en-US" altLang="zh-CN" sz="2200" dirty="0"/>
          </a:p>
          <a:p>
            <a:pPr marL="0" indent="0" eaLnBrk="1" hangingPunct="1">
              <a:lnSpc>
                <a:spcPct val="100000"/>
              </a:lnSpc>
              <a:spcBef>
                <a:spcPts val="1200"/>
              </a:spcBef>
              <a:buNone/>
            </a:pPr>
            <a:r>
              <a:rPr lang="en-US" altLang="zh-CN" sz="2200" dirty="0"/>
              <a:t>3. </a:t>
            </a:r>
            <a:r>
              <a:rPr lang="zh-CN" altLang="en-US" sz="2200" dirty="0"/>
              <a:t>执行</a:t>
            </a:r>
            <a:r>
              <a:rPr lang="en-US" altLang="zh-CN" sz="2200" dirty="0"/>
              <a:t> PSR (</a:t>
            </a:r>
            <a:r>
              <a:rPr lang="en-US" altLang="zh-CN" sz="2200" dirty="0">
                <a:solidFill>
                  <a:srgbClr val="7B2D6C"/>
                </a:solidFill>
              </a:rPr>
              <a:t>EPSR</a:t>
            </a:r>
            <a:r>
              <a:rPr lang="en-US" altLang="zh-CN" sz="2200" dirty="0"/>
              <a:t>)</a:t>
            </a:r>
            <a:r>
              <a:rPr lang="zh-CN" altLang="en-US" sz="2200" dirty="0"/>
              <a:t>：</a:t>
            </a:r>
            <a:r>
              <a:rPr lang="zh-CN" altLang="en-US" sz="2400" dirty="0"/>
              <a:t>记录执行状态，只读</a:t>
            </a:r>
            <a:endParaRPr lang="en-US" altLang="zh-CN" sz="2200" dirty="0"/>
          </a:p>
          <a:p>
            <a:pPr marL="0" indent="0" eaLnBrk="1" hangingPunct="1">
              <a:lnSpc>
                <a:spcPct val="100000"/>
              </a:lnSpc>
              <a:spcBef>
                <a:spcPct val="50000"/>
              </a:spcBef>
              <a:buFontTx/>
              <a:buNone/>
            </a:pPr>
            <a:r>
              <a:rPr lang="zh-CN" altLang="en-US" sz="2200" dirty="0"/>
              <a:t>通过</a:t>
            </a:r>
            <a:r>
              <a:rPr lang="en-US" altLang="zh-CN" sz="2200" dirty="0">
                <a:solidFill>
                  <a:srgbClr val="FF0000"/>
                </a:solidFill>
              </a:rPr>
              <a:t>MRS/MSR</a:t>
            </a:r>
            <a:r>
              <a:rPr lang="zh-CN" altLang="en-US" sz="2200" dirty="0"/>
              <a:t>指令，这三个寄存器可以</a:t>
            </a:r>
            <a:r>
              <a:rPr lang="zh-CN" altLang="en-US" sz="2200" dirty="0">
                <a:solidFill>
                  <a:srgbClr val="FF0000"/>
                </a:solidFill>
              </a:rPr>
              <a:t>单独访问</a:t>
            </a:r>
            <a:r>
              <a:rPr lang="zh-CN" altLang="en-US" sz="2200" dirty="0"/>
              <a:t>或</a:t>
            </a:r>
            <a:r>
              <a:rPr lang="zh-CN" altLang="en-US" sz="2200" dirty="0">
                <a:solidFill>
                  <a:srgbClr val="FF0000"/>
                </a:solidFill>
              </a:rPr>
              <a:t>组合访问</a:t>
            </a:r>
            <a:endParaRPr lang="en-US" altLang="zh-CN" sz="2200" dirty="0">
              <a:solidFill>
                <a:srgbClr val="FF0000"/>
              </a:solidFill>
            </a:endParaRPr>
          </a:p>
          <a:p>
            <a:pPr marL="0" indent="0" algn="ctr" eaLnBrk="1" hangingPunct="1">
              <a:spcBef>
                <a:spcPct val="50000"/>
              </a:spcBef>
              <a:buFontTx/>
              <a:buNone/>
            </a:pPr>
            <a:r>
              <a:rPr lang="zh-CN" altLang="en-US" sz="2200" b="1" dirty="0">
                <a:solidFill>
                  <a:schemeClr val="tx1"/>
                </a:solidFill>
                <a:ea typeface="宋体" pitchFamily="2" charset="-122"/>
              </a:rPr>
              <a:t>单独访问时使用各程序状态寄存器名</a:t>
            </a:r>
            <a:endParaRPr lang="en-US" altLang="zh-CN" sz="2200" b="1" dirty="0">
              <a:solidFill>
                <a:schemeClr val="tx1"/>
              </a:solidFill>
              <a:ea typeface="宋体" pitchFamily="2" charset="-122"/>
            </a:endParaRPr>
          </a:p>
        </p:txBody>
      </p:sp>
      <p:pic>
        <p:nvPicPr>
          <p:cNvPr id="4" name="Picture 69"/>
          <p:cNvPicPr>
            <a:picLocks noChangeAspect="1" noChangeArrowheads="1"/>
          </p:cNvPicPr>
          <p:nvPr/>
        </p:nvPicPr>
        <p:blipFill>
          <a:blip r:embed="rId3" cstate="print"/>
          <a:srcRect/>
          <a:stretch>
            <a:fillRect/>
          </a:stretch>
        </p:blipFill>
        <p:spPr bwMode="auto">
          <a:xfrm>
            <a:off x="228600" y="4568825"/>
            <a:ext cx="8856662" cy="2136775"/>
          </a:xfrm>
          <a:prstGeom prst="rect">
            <a:avLst/>
          </a:prstGeom>
          <a:noFill/>
          <a:ln w="28575" algn="ctr">
            <a:noFill/>
            <a:miter lim="800000"/>
            <a:headEnd/>
            <a:tailEnd/>
          </a:ln>
        </p:spPr>
      </p:pic>
      <p:pic>
        <p:nvPicPr>
          <p:cNvPr id="2" name="图片 1"/>
          <p:cNvPicPr>
            <a:picLocks noChangeAspect="1"/>
          </p:cNvPicPr>
          <p:nvPr/>
        </p:nvPicPr>
        <p:blipFill>
          <a:blip r:embed="rId4"/>
          <a:stretch>
            <a:fillRect/>
          </a:stretch>
        </p:blipFill>
        <p:spPr>
          <a:xfrm>
            <a:off x="5773832" y="990600"/>
            <a:ext cx="3311430" cy="1466850"/>
          </a:xfrm>
          <a:prstGeom prst="rect">
            <a:avLst/>
          </a:prstGeom>
        </p:spPr>
      </p:pic>
      <p:pic>
        <p:nvPicPr>
          <p:cNvPr id="3" name="图片 2"/>
          <p:cNvPicPr>
            <a:picLocks/>
          </p:cNvPicPr>
          <p:nvPr/>
        </p:nvPicPr>
        <p:blipFill>
          <a:blip r:embed="rId5"/>
          <a:stretch>
            <a:fillRect/>
          </a:stretch>
        </p:blipFill>
        <p:spPr>
          <a:xfrm>
            <a:off x="5066867" y="5143500"/>
            <a:ext cx="756000" cy="522000"/>
          </a:xfrm>
          <a:prstGeom prst="rect">
            <a:avLst/>
          </a:prstGeom>
          <a:solidFill>
            <a:schemeClr val="accent2">
              <a:lumMod val="40000"/>
              <a:lumOff val="60000"/>
            </a:schemeClr>
          </a:solidFill>
        </p:spPr>
      </p:pic>
      <p:sp>
        <p:nvSpPr>
          <p:cNvPr id="6" name="标题 5"/>
          <p:cNvSpPr>
            <a:spLocks noGrp="1"/>
          </p:cNvSpPr>
          <p:nvPr>
            <p:ph type="title"/>
          </p:nvPr>
        </p:nvSpPr>
        <p:spPr>
          <a:xfrm>
            <a:off x="0" y="179388"/>
            <a:ext cx="9144000" cy="688975"/>
          </a:xfrm>
        </p:spPr>
        <p:txBody>
          <a:bodyPr/>
          <a:lstStyle/>
          <a:p>
            <a:r>
              <a:rPr lang="en-US" altLang="zh-CN" dirty="0"/>
              <a:t>Cortex-M3/M4</a:t>
            </a:r>
            <a:r>
              <a:rPr lang="zh-CN" altLang="en-US" dirty="0"/>
              <a:t>特殊功能寄存器</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371600" y="1127125"/>
            <a:ext cx="6121400" cy="430887"/>
          </a:xfrm>
          <a:prstGeom prst="rect">
            <a:avLst/>
          </a:prstGeom>
          <a:noFill/>
          <a:ln w="9525">
            <a:noFill/>
            <a:miter lim="800000"/>
            <a:headEnd/>
            <a:tailEnd/>
          </a:ln>
        </p:spPr>
        <p:txBody>
          <a:bodyPr>
            <a:spAutoFit/>
          </a:bodyPr>
          <a:lstStyle/>
          <a:p>
            <a:pPr>
              <a:spcBef>
                <a:spcPct val="50000"/>
              </a:spcBef>
            </a:pPr>
            <a:r>
              <a:rPr lang="zh-CN" altLang="en-US" sz="2200" b="1" dirty="0">
                <a:solidFill>
                  <a:schemeClr val="tx1"/>
                </a:solidFill>
              </a:rPr>
              <a:t>组合访问时使用</a:t>
            </a:r>
            <a:r>
              <a:rPr lang="en-US" altLang="zh-CN" sz="2200" b="1" dirty="0" err="1">
                <a:solidFill>
                  <a:srgbClr val="FF0000"/>
                </a:solidFill>
              </a:rPr>
              <a:t>xPSR</a:t>
            </a:r>
            <a:r>
              <a:rPr lang="zh-CN" altLang="en-US" sz="2200" b="1" dirty="0">
                <a:solidFill>
                  <a:schemeClr val="tx1"/>
                </a:solidFill>
              </a:rPr>
              <a:t>或者</a:t>
            </a:r>
            <a:r>
              <a:rPr lang="en-US" altLang="zh-CN" sz="2200" b="1" dirty="0">
                <a:solidFill>
                  <a:srgbClr val="FF0000"/>
                </a:solidFill>
              </a:rPr>
              <a:t>PSR</a:t>
            </a:r>
          </a:p>
        </p:txBody>
      </p:sp>
      <p:sp>
        <p:nvSpPr>
          <p:cNvPr id="56323" name="Rectangle 67"/>
          <p:cNvSpPr>
            <a:spLocks noGrp="1" noChangeArrowheads="1"/>
          </p:cNvSpPr>
          <p:nvPr>
            <p:ph type="body" idx="1"/>
          </p:nvPr>
        </p:nvSpPr>
        <p:spPr>
          <a:xfrm>
            <a:off x="539750" y="3810000"/>
            <a:ext cx="8229600" cy="2438400"/>
          </a:xfrm>
          <a:noFill/>
        </p:spPr>
        <p:txBody>
          <a:bodyPr/>
          <a:lstStyle/>
          <a:p>
            <a:pPr marL="0" indent="0" eaLnBrk="1" hangingPunct="1">
              <a:spcBef>
                <a:spcPct val="50000"/>
              </a:spcBef>
              <a:buFontTx/>
              <a:buNone/>
            </a:pPr>
            <a:r>
              <a:rPr lang="en-US" altLang="zh-CN" sz="2400" dirty="0"/>
              <a:t>EPSR </a:t>
            </a:r>
            <a:r>
              <a:rPr lang="zh-CN" altLang="en-US" sz="2400" dirty="0"/>
              <a:t>和</a:t>
            </a:r>
            <a:r>
              <a:rPr lang="en-US" altLang="zh-CN" sz="2400" dirty="0"/>
              <a:t>IPSR </a:t>
            </a:r>
            <a:r>
              <a:rPr lang="zh-CN" altLang="en-US" sz="2400" dirty="0">
                <a:solidFill>
                  <a:srgbClr val="CC0000"/>
                </a:solidFill>
              </a:rPr>
              <a:t>只读</a:t>
            </a:r>
            <a:r>
              <a:rPr lang="zh-CN" altLang="en-US" sz="2400" dirty="0"/>
              <a:t>，</a:t>
            </a:r>
            <a:r>
              <a:rPr lang="en-US" altLang="zh-CN" sz="2400" dirty="0"/>
              <a:t>APSR</a:t>
            </a:r>
            <a:r>
              <a:rPr lang="zh-CN" altLang="en-US" sz="2400" dirty="0"/>
              <a:t>可读写或被数值运算结果影响：</a:t>
            </a:r>
            <a:endParaRPr lang="en-US" altLang="zh-CN" sz="2400" dirty="0"/>
          </a:p>
          <a:p>
            <a:pPr marL="0" indent="0" eaLnBrk="1" hangingPunct="1">
              <a:spcBef>
                <a:spcPct val="50000"/>
              </a:spcBef>
              <a:buFontTx/>
              <a:buNone/>
            </a:pPr>
            <a:r>
              <a:rPr lang="en-US" altLang="zh-CN" sz="2000" dirty="0">
                <a:solidFill>
                  <a:schemeClr val="tx1"/>
                </a:solidFill>
              </a:rPr>
              <a:t> MRS     R0, APSR                  ; Read Flag state into R0</a:t>
            </a:r>
          </a:p>
          <a:p>
            <a:pPr marL="0" indent="0" eaLnBrk="1" hangingPunct="1">
              <a:buFontTx/>
              <a:buNone/>
            </a:pPr>
            <a:r>
              <a:rPr lang="en-US" altLang="zh-CN" sz="2000" dirty="0">
                <a:solidFill>
                  <a:schemeClr val="tx1"/>
                </a:solidFill>
              </a:rPr>
              <a:t> MRS </a:t>
            </a:r>
            <a:r>
              <a:rPr lang="zh-CN" altLang="en-US" sz="2000" dirty="0">
                <a:solidFill>
                  <a:schemeClr val="tx1"/>
                </a:solidFill>
              </a:rPr>
              <a:t>    </a:t>
            </a:r>
            <a:r>
              <a:rPr lang="en-US" altLang="zh-CN" sz="2000" dirty="0">
                <a:solidFill>
                  <a:schemeClr val="tx1"/>
                </a:solidFill>
              </a:rPr>
              <a:t>R0, IPSR                   ; Read Exception/Interrupt state</a:t>
            </a:r>
          </a:p>
          <a:p>
            <a:pPr marL="0" indent="0" eaLnBrk="1" hangingPunct="1">
              <a:buFontTx/>
              <a:buNone/>
            </a:pPr>
            <a:r>
              <a:rPr lang="en-US" altLang="zh-CN" sz="2000" dirty="0">
                <a:solidFill>
                  <a:schemeClr val="tx1"/>
                </a:solidFill>
              </a:rPr>
              <a:t> MRS </a:t>
            </a:r>
            <a:r>
              <a:rPr lang="zh-CN" altLang="en-US" sz="2000" dirty="0">
                <a:solidFill>
                  <a:schemeClr val="tx1"/>
                </a:solidFill>
              </a:rPr>
              <a:t>    </a:t>
            </a:r>
            <a:r>
              <a:rPr lang="en-US" altLang="zh-CN" sz="2000" dirty="0">
                <a:solidFill>
                  <a:schemeClr val="tx1"/>
                </a:solidFill>
              </a:rPr>
              <a:t>R0, EPSR                  ; Read Execution state</a:t>
            </a:r>
          </a:p>
          <a:p>
            <a:pPr marL="0" indent="0" eaLnBrk="1" hangingPunct="1">
              <a:buFontTx/>
              <a:buNone/>
            </a:pPr>
            <a:r>
              <a:rPr lang="en-US" altLang="zh-CN" sz="2000" dirty="0">
                <a:solidFill>
                  <a:schemeClr val="tx1"/>
                </a:solidFill>
              </a:rPr>
              <a:t> MSR     APSR, R0                  ; Write Flag state</a:t>
            </a:r>
          </a:p>
        </p:txBody>
      </p:sp>
      <p:pic>
        <p:nvPicPr>
          <p:cNvPr id="5" name="Picture 58"/>
          <p:cNvPicPr>
            <a:picLocks noChangeAspect="1" noChangeArrowheads="1"/>
          </p:cNvPicPr>
          <p:nvPr/>
        </p:nvPicPr>
        <p:blipFill>
          <a:blip r:embed="rId3" cstate="print"/>
          <a:srcRect/>
          <a:stretch>
            <a:fillRect/>
          </a:stretch>
        </p:blipFill>
        <p:spPr bwMode="auto">
          <a:xfrm>
            <a:off x="152400" y="1752600"/>
            <a:ext cx="8839200" cy="1093787"/>
          </a:xfrm>
          <a:prstGeom prst="rect">
            <a:avLst/>
          </a:prstGeom>
          <a:noFill/>
          <a:ln w="28575" algn="ctr">
            <a:noFill/>
            <a:miter lim="800000"/>
            <a:headEnd/>
            <a:tailEnd/>
          </a:ln>
        </p:spPr>
      </p:pic>
      <p:sp>
        <p:nvSpPr>
          <p:cNvPr id="2" name="文本框 1"/>
          <p:cNvSpPr txBox="1"/>
          <p:nvPr/>
        </p:nvSpPr>
        <p:spPr>
          <a:xfrm>
            <a:off x="5083760" y="2316178"/>
            <a:ext cx="561372" cy="338554"/>
          </a:xfrm>
          <a:prstGeom prst="rect">
            <a:avLst/>
          </a:prstGeom>
          <a:noFill/>
        </p:spPr>
        <p:txBody>
          <a:bodyPr wrap="none" rtlCol="0">
            <a:spAutoFit/>
          </a:bodyPr>
          <a:lstStyle/>
          <a:p>
            <a:r>
              <a:rPr lang="en-US" altLang="zh-CN" sz="1600" dirty="0">
                <a:solidFill>
                  <a:schemeClr val="tx1">
                    <a:lumMod val="65000"/>
                    <a:lumOff val="35000"/>
                  </a:schemeClr>
                </a:solidFill>
              </a:rPr>
              <a:t>GE*</a:t>
            </a:r>
            <a:endParaRPr lang="zh-CN" altLang="en-US" sz="1600" dirty="0">
              <a:solidFill>
                <a:schemeClr val="tx1">
                  <a:lumMod val="65000"/>
                  <a:lumOff val="35000"/>
                </a:schemeClr>
              </a:solidFill>
            </a:endParaRPr>
          </a:p>
        </p:txBody>
      </p:sp>
      <p:sp>
        <p:nvSpPr>
          <p:cNvPr id="6" name="标题 5"/>
          <p:cNvSpPr>
            <a:spLocks noGrp="1"/>
          </p:cNvSpPr>
          <p:nvPr>
            <p:ph type="title"/>
          </p:nvPr>
        </p:nvSpPr>
        <p:spPr>
          <a:xfrm>
            <a:off x="0" y="179388"/>
            <a:ext cx="9144000" cy="688975"/>
          </a:xfrm>
        </p:spPr>
        <p:txBody>
          <a:bodyPr/>
          <a:lstStyle/>
          <a:p>
            <a:r>
              <a:rPr lang="en-US" altLang="zh-CN" dirty="0"/>
              <a:t>Cortex-M3/M4</a:t>
            </a:r>
            <a:r>
              <a:rPr lang="zh-CN" altLang="en-US" dirty="0"/>
              <a:t>程序状态寄存器</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97" name="Group 41"/>
          <p:cNvGraphicFramePr>
            <a:graphicFrameLocks noGrp="1"/>
          </p:cNvGraphicFramePr>
          <p:nvPr>
            <p:ph/>
            <p:extLst>
              <p:ext uri="{D42A27DB-BD31-4B8C-83A1-F6EECF244321}">
                <p14:modId xmlns:p14="http://schemas.microsoft.com/office/powerpoint/2010/main" val="3180501341"/>
              </p:ext>
            </p:extLst>
          </p:nvPr>
        </p:nvGraphicFramePr>
        <p:xfrm>
          <a:off x="381000" y="1885950"/>
          <a:ext cx="8382000" cy="4006914"/>
        </p:xfrm>
        <a:graphic>
          <a:graphicData uri="http://schemas.openxmlformats.org/drawingml/2006/table">
            <a:tbl>
              <a:tblPr/>
              <a:tblGrid>
                <a:gridCol w="2362200">
                  <a:extLst>
                    <a:ext uri="{9D8B030D-6E8A-4147-A177-3AD203B41FA5}">
                      <a16:colId xmlns:a16="http://schemas.microsoft.com/office/drawing/2014/main" val="20000"/>
                    </a:ext>
                  </a:extLst>
                </a:gridCol>
                <a:gridCol w="6019800">
                  <a:extLst>
                    <a:ext uri="{9D8B030D-6E8A-4147-A177-3AD203B41FA5}">
                      <a16:colId xmlns:a16="http://schemas.microsoft.com/office/drawing/2014/main" val="20001"/>
                    </a:ext>
                  </a:extLst>
                </a:gridCol>
              </a:tblGrid>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1" i="0" u="none" strike="noStrike" cap="none" normalizeH="0" baseline="0" dirty="0">
                          <a:ln>
                            <a:noFill/>
                          </a:ln>
                          <a:solidFill>
                            <a:srgbClr val="133984"/>
                          </a:solidFill>
                          <a:effectLst/>
                          <a:latin typeface="Arial" charset="0"/>
                          <a:ea typeface="黑体" pitchFamily="2" charset="-122"/>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1" i="0" u="none" strike="noStrike" cap="none" normalizeH="0" baseline="0">
                          <a:ln>
                            <a:noFill/>
                          </a:ln>
                          <a:solidFill>
                            <a:srgbClr val="133984"/>
                          </a:solidFill>
                          <a:effectLst/>
                          <a:latin typeface="Arial" charset="0"/>
                          <a:ea typeface="黑体" pitchFamily="2" charset="-122"/>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0"/>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负</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零</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进位</a:t>
                      </a:r>
                      <a:r>
                        <a:rPr kumimoji="0" lang="en-US" altLang="zh-CN" sz="2000" b="0" i="0" u="none" strike="noStrike" cap="none" normalizeH="0" baseline="0">
                          <a:ln>
                            <a:noFill/>
                          </a:ln>
                          <a:solidFill>
                            <a:srgbClr val="133984"/>
                          </a:solidFill>
                          <a:effectLst/>
                          <a:latin typeface="Arial" charset="0"/>
                          <a:ea typeface="黑体" pitchFamily="2" charset="-122"/>
                        </a:rPr>
                        <a:t>/</a:t>
                      </a:r>
                      <a:r>
                        <a:rPr kumimoji="0" lang="zh-CN" altLang="en-US" sz="2000" b="0" i="0" u="none" strike="noStrike" cap="none" normalizeH="0" baseline="0">
                          <a:ln>
                            <a:noFill/>
                          </a:ln>
                          <a:solidFill>
                            <a:srgbClr val="133984"/>
                          </a:solidFill>
                          <a:effectLst/>
                          <a:latin typeface="Arial" charset="0"/>
                          <a:ea typeface="黑体" pitchFamily="2" charset="-122"/>
                        </a:rPr>
                        <a:t>借位</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溢出</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4"/>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置顶饱和标记</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5"/>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GE[3:0]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大于或等于（仅</a:t>
                      </a:r>
                      <a:r>
                        <a:rPr kumimoji="0" lang="en-US" altLang="zh-CN" sz="2000" b="0" i="0" u="none" strike="noStrike" cap="none" normalizeH="0" baseline="0" dirty="0">
                          <a:ln>
                            <a:noFill/>
                          </a:ln>
                          <a:solidFill>
                            <a:srgbClr val="133984"/>
                          </a:solidFill>
                          <a:effectLst/>
                          <a:latin typeface="Arial" charset="0"/>
                          <a:ea typeface="黑体" pitchFamily="2" charset="-122"/>
                        </a:rPr>
                        <a:t>Cortex-M4</a:t>
                      </a:r>
                      <a:r>
                        <a:rPr kumimoji="0" lang="zh-CN" altLang="en-US" sz="2000" b="0" i="0" u="none" strike="noStrike" cap="none" normalizeH="0" baseline="0" dirty="0">
                          <a:ln>
                            <a:noFill/>
                          </a:ln>
                          <a:solidFill>
                            <a:srgbClr val="133984"/>
                          </a:solidFill>
                          <a:effectLst/>
                          <a:latin typeface="Arial" charset="0"/>
                          <a:ea typeface="黑体" pitchFamily="2" charset="-122"/>
                        </a:rPr>
                        <a:t>）</a:t>
                      </a:r>
                      <a:endParaRPr kumimoji="0" lang="en-US" altLang="zh-CN" sz="20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4029153327"/>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ICI/IT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中断可持续指令</a:t>
                      </a:r>
                      <a:r>
                        <a:rPr kumimoji="0" lang="en-US" altLang="zh-CN" sz="2000" b="0" i="0" u="none" strike="noStrike" cap="none" normalizeH="0" baseline="0" dirty="0">
                          <a:ln>
                            <a:noFill/>
                          </a:ln>
                          <a:solidFill>
                            <a:srgbClr val="133984"/>
                          </a:solidFill>
                          <a:effectLst/>
                          <a:latin typeface="Arial" charset="0"/>
                          <a:ea typeface="黑体" pitchFamily="2" charset="-122"/>
                        </a:rPr>
                        <a:t>(ICI) </a:t>
                      </a:r>
                      <a:r>
                        <a:rPr kumimoji="0" lang="zh-CN" altLang="en-US" sz="2000" b="0" i="0" u="none" strike="noStrike" cap="none" normalizeH="0" baseline="0" dirty="0">
                          <a:ln>
                            <a:noFill/>
                          </a:ln>
                          <a:solidFill>
                            <a:srgbClr val="133984"/>
                          </a:solidFill>
                          <a:effectLst/>
                          <a:latin typeface="Arial" charset="0"/>
                          <a:ea typeface="黑体" pitchFamily="2" charset="-122"/>
                        </a:rPr>
                        <a:t>位</a:t>
                      </a:r>
                      <a:r>
                        <a:rPr kumimoji="0" lang="en-US" altLang="zh-CN" sz="2000" b="0" i="0" u="none" strike="noStrike" cap="none" normalizeH="0" baseline="0" dirty="0">
                          <a:ln>
                            <a:noFill/>
                          </a:ln>
                          <a:solidFill>
                            <a:srgbClr val="133984"/>
                          </a:solidFill>
                          <a:effectLst/>
                          <a:latin typeface="Arial" charset="0"/>
                          <a:ea typeface="黑体" pitchFamily="2" charset="-122"/>
                        </a:rPr>
                        <a:t>, IF-THEN</a:t>
                      </a:r>
                      <a:r>
                        <a:rPr kumimoji="0" lang="zh-CN" altLang="en-US" sz="2000" b="0" i="0" u="none" strike="noStrike" cap="none" normalizeH="0" baseline="0" dirty="0">
                          <a:ln>
                            <a:noFill/>
                          </a:ln>
                          <a:solidFill>
                            <a:srgbClr val="133984"/>
                          </a:solidFill>
                          <a:effectLst/>
                          <a:latin typeface="Arial" charset="0"/>
                          <a:ea typeface="黑体" pitchFamily="2" charset="-122"/>
                        </a:rPr>
                        <a:t>指令</a:t>
                      </a:r>
                      <a:r>
                        <a:rPr kumimoji="0" lang="en-US" altLang="zh-CN" sz="2000" b="0" i="0" u="none" strike="noStrike" cap="none" normalizeH="0" baseline="0" dirty="0">
                          <a:ln>
                            <a:noFill/>
                          </a:ln>
                          <a:solidFill>
                            <a:srgbClr val="133984"/>
                          </a:solidFill>
                          <a:effectLst/>
                          <a:latin typeface="Arial" charset="0"/>
                          <a:ea typeface="黑体" pitchFamily="2" charset="-122"/>
                        </a:rPr>
                        <a:t>(IT)</a:t>
                      </a:r>
                      <a:r>
                        <a:rPr kumimoji="0" lang="zh-CN" altLang="en-US" sz="2000" b="0" i="0" u="none" strike="noStrike" cap="none" normalizeH="0" baseline="0" dirty="0">
                          <a:ln>
                            <a:noFill/>
                          </a:ln>
                          <a:solidFill>
                            <a:srgbClr val="133984"/>
                          </a:solidFill>
                          <a:effectLst/>
                          <a:latin typeface="Arial" charset="0"/>
                          <a:ea typeface="黑体" pitchFamily="2" charset="-122"/>
                        </a:rPr>
                        <a:t>状态位</a:t>
                      </a:r>
                      <a:endParaRPr kumimoji="0" lang="en-US" altLang="zh-CN" sz="20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6"/>
                  </a:ext>
                </a:extLst>
              </a:tr>
              <a:tr h="2651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Thumb </a:t>
                      </a:r>
                      <a:r>
                        <a:rPr kumimoji="0" lang="zh-CN" altLang="en-US" sz="2000" b="0" i="0" u="none" strike="noStrike" cap="none" normalizeH="0" baseline="0">
                          <a:ln>
                            <a:noFill/>
                          </a:ln>
                          <a:solidFill>
                            <a:srgbClr val="133984"/>
                          </a:solidFill>
                          <a:effectLst/>
                          <a:latin typeface="Arial" charset="0"/>
                          <a:ea typeface="黑体" pitchFamily="2" charset="-122"/>
                        </a:rPr>
                        <a:t>状态</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总是</a:t>
                      </a:r>
                      <a:r>
                        <a:rPr kumimoji="0" lang="en-US" altLang="zh-CN" sz="2000" b="0" i="0" u="none" strike="noStrike" cap="none" normalizeH="0" baseline="0">
                          <a:ln>
                            <a:noFill/>
                          </a:ln>
                          <a:solidFill>
                            <a:srgbClr val="133984"/>
                          </a:solidFill>
                          <a:effectLst/>
                          <a:latin typeface="Arial" charset="0"/>
                          <a:ea typeface="黑体" pitchFamily="2" charset="-122"/>
                        </a:rPr>
                        <a:t> 1; </a:t>
                      </a:r>
                      <a:r>
                        <a:rPr kumimoji="0" lang="zh-CN" altLang="en-US" sz="2000" b="0" i="0" u="none" strike="noStrike" cap="none" normalizeH="0" baseline="0">
                          <a:ln>
                            <a:noFill/>
                          </a:ln>
                          <a:solidFill>
                            <a:srgbClr val="133984"/>
                          </a:solidFill>
                          <a:effectLst/>
                          <a:latin typeface="Arial" charset="0"/>
                          <a:ea typeface="黑体" pitchFamily="2" charset="-122"/>
                        </a:rPr>
                        <a:t>试图清除此位将导致错误异常</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7"/>
                  </a:ext>
                </a:extLst>
              </a:tr>
              <a:tr h="254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Exception 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异常编号，指出处理器正在处理哪一个异常</a:t>
                      </a:r>
                      <a:endParaRPr kumimoji="0" lang="en-US" altLang="zh-CN" sz="20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8"/>
                  </a:ext>
                </a:extLst>
              </a:tr>
            </a:tbl>
          </a:graphicData>
        </a:graphic>
      </p:graphicFrame>
      <p:sp>
        <p:nvSpPr>
          <p:cNvPr id="57378" name="Rectangle 34"/>
          <p:cNvSpPr>
            <a:spLocks noChangeArrowheads="1"/>
          </p:cNvSpPr>
          <p:nvPr/>
        </p:nvSpPr>
        <p:spPr bwMode="auto">
          <a:xfrm>
            <a:off x="2286000" y="1219200"/>
            <a:ext cx="5692584" cy="461665"/>
          </a:xfrm>
          <a:prstGeom prst="rect">
            <a:avLst/>
          </a:prstGeom>
          <a:noFill/>
          <a:ln w="9525">
            <a:noFill/>
            <a:miter lim="800000"/>
            <a:headEnd/>
            <a:tailEnd/>
          </a:ln>
        </p:spPr>
        <p:txBody>
          <a:bodyPr wrap="none">
            <a:spAutoFit/>
          </a:bodyPr>
          <a:lstStyle/>
          <a:p>
            <a:pPr algn="l"/>
            <a:r>
              <a:rPr lang="en-US" altLang="zh-CN" sz="2400" b="1" dirty="0">
                <a:solidFill>
                  <a:schemeClr val="tx1"/>
                </a:solidFill>
                <a:ea typeface="宋体" pitchFamily="2" charset="-122"/>
              </a:rPr>
              <a:t>Cortex-M3/M4 </a:t>
            </a:r>
            <a:r>
              <a:rPr lang="zh-CN" altLang="en-US" sz="2400" b="1" dirty="0">
                <a:solidFill>
                  <a:schemeClr val="tx1"/>
                </a:solidFill>
                <a:ea typeface="宋体" pitchFamily="2" charset="-122"/>
              </a:rPr>
              <a:t>中程序状态寄存器的位域</a:t>
            </a:r>
            <a:endParaRPr lang="en-US" altLang="zh-CN" sz="2400" b="1" dirty="0">
              <a:solidFill>
                <a:schemeClr val="tx1"/>
              </a:solidFill>
              <a:ea typeface="宋体"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457200" y="1066800"/>
            <a:ext cx="8229600" cy="1366838"/>
          </a:xfrm>
        </p:spPr>
        <p:txBody>
          <a:bodyPr/>
          <a:lstStyle/>
          <a:p>
            <a:pPr marL="0" indent="0" eaLnBrk="1" hangingPunct="1">
              <a:spcBef>
                <a:spcPct val="50000"/>
              </a:spcBef>
              <a:buFontTx/>
              <a:buNone/>
            </a:pPr>
            <a:r>
              <a:rPr lang="en-US" altLang="zh-CN" sz="2400" b="1" dirty="0"/>
              <a:t>8.3.2.2 PRIMASK, FAULTMASK </a:t>
            </a:r>
            <a:r>
              <a:rPr lang="zh-CN" altLang="en-US" sz="2400" b="1" dirty="0"/>
              <a:t>和</a:t>
            </a:r>
            <a:r>
              <a:rPr lang="en-US" altLang="zh-CN" sz="2400" b="1" dirty="0"/>
              <a:t> BASEPRI </a:t>
            </a:r>
            <a:r>
              <a:rPr lang="zh-CN" altLang="en-US" sz="2400" b="1" dirty="0"/>
              <a:t>寄存器</a:t>
            </a:r>
            <a:endParaRPr lang="en-US" altLang="zh-CN" sz="2400" b="1" dirty="0"/>
          </a:p>
          <a:p>
            <a:pPr marL="0" indent="0" eaLnBrk="1" hangingPunct="1">
              <a:spcBef>
                <a:spcPct val="50000"/>
              </a:spcBef>
              <a:buFontTx/>
              <a:buNone/>
            </a:pPr>
            <a:r>
              <a:rPr lang="en-US" altLang="zh-CN" sz="2200" dirty="0"/>
              <a:t>PRIMASK, FAULTMASK </a:t>
            </a:r>
            <a:r>
              <a:rPr lang="zh-CN" altLang="en-US" sz="2200" dirty="0"/>
              <a:t>和</a:t>
            </a:r>
            <a:r>
              <a:rPr lang="en-US" altLang="zh-CN" sz="2200" dirty="0"/>
              <a:t> BASEPRI </a:t>
            </a:r>
            <a:r>
              <a:rPr lang="zh-CN" altLang="en-US" sz="2200" dirty="0"/>
              <a:t>寄存器被用来</a:t>
            </a:r>
            <a:r>
              <a:rPr lang="zh-CN" altLang="en-US" sz="2200" dirty="0">
                <a:solidFill>
                  <a:srgbClr val="FF0000"/>
                </a:solidFill>
              </a:rPr>
              <a:t>屏蔽异常</a:t>
            </a:r>
            <a:r>
              <a:rPr lang="zh-CN" altLang="en-US" sz="2200" dirty="0"/>
              <a:t>。</a:t>
            </a:r>
            <a:endParaRPr lang="en-US" altLang="zh-CN" sz="2200" b="1" dirty="0"/>
          </a:p>
        </p:txBody>
      </p:sp>
      <p:sp>
        <p:nvSpPr>
          <p:cNvPr id="58371" name="Text Box 3"/>
          <p:cNvSpPr txBox="1">
            <a:spLocks noChangeArrowheads="1"/>
          </p:cNvSpPr>
          <p:nvPr/>
        </p:nvSpPr>
        <p:spPr bwMode="auto">
          <a:xfrm>
            <a:off x="1600200" y="2438400"/>
            <a:ext cx="5903913" cy="457200"/>
          </a:xfrm>
          <a:prstGeom prst="rect">
            <a:avLst/>
          </a:prstGeom>
          <a:noFill/>
          <a:ln w="9525">
            <a:noFill/>
            <a:miter lim="800000"/>
            <a:headEnd/>
            <a:tailEnd/>
          </a:ln>
        </p:spPr>
        <p:txBody>
          <a:bodyPr>
            <a:spAutoFit/>
          </a:bodyPr>
          <a:lstStyle/>
          <a:p>
            <a:r>
              <a:rPr lang="en-US" altLang="zh-CN" sz="2400" b="1" dirty="0">
                <a:solidFill>
                  <a:schemeClr val="tx1"/>
                </a:solidFill>
                <a:ea typeface="宋体" pitchFamily="2" charset="-122"/>
              </a:rPr>
              <a:t>Cortex-M3/M4 </a:t>
            </a:r>
            <a:r>
              <a:rPr lang="zh-CN" altLang="en-US" sz="2400" b="1" dirty="0">
                <a:solidFill>
                  <a:schemeClr val="tx1"/>
                </a:solidFill>
                <a:ea typeface="宋体" pitchFamily="2" charset="-122"/>
              </a:rPr>
              <a:t>中断屏蔽寄存器</a:t>
            </a:r>
            <a:endParaRPr lang="en-US" altLang="zh-CN" sz="2400" dirty="0">
              <a:solidFill>
                <a:schemeClr val="tx1"/>
              </a:solidFill>
              <a:ea typeface="宋体" pitchFamily="2" charset="-122"/>
            </a:endParaRPr>
          </a:p>
        </p:txBody>
      </p:sp>
      <p:graphicFrame>
        <p:nvGraphicFramePr>
          <p:cNvPr id="71703" name="Group 23"/>
          <p:cNvGraphicFramePr>
            <a:graphicFrameLocks noGrp="1"/>
          </p:cNvGraphicFramePr>
          <p:nvPr/>
        </p:nvGraphicFramePr>
        <p:xfrm>
          <a:off x="457200" y="2971800"/>
          <a:ext cx="8207375" cy="3001264"/>
        </p:xfrm>
        <a:graphic>
          <a:graphicData uri="http://schemas.openxmlformats.org/drawingml/2006/table">
            <a:tbl>
              <a:tblPr/>
              <a:tblGrid>
                <a:gridCol w="1828800">
                  <a:extLst>
                    <a:ext uri="{9D8B030D-6E8A-4147-A177-3AD203B41FA5}">
                      <a16:colId xmlns:a16="http://schemas.microsoft.com/office/drawing/2014/main" val="20000"/>
                    </a:ext>
                  </a:extLst>
                </a:gridCol>
                <a:gridCol w="6378575">
                  <a:extLst>
                    <a:ext uri="{9D8B030D-6E8A-4147-A177-3AD203B41FA5}">
                      <a16:colId xmlns:a16="http://schemas.microsoft.com/office/drawing/2014/main" val="20001"/>
                    </a:ext>
                  </a:extLst>
                </a:gridCol>
              </a:tblGrid>
              <a:tr h="381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寄存器名</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描述</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7143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PRIMASK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一个</a:t>
                      </a:r>
                      <a:r>
                        <a:rPr kumimoji="0" lang="en-US" altLang="zh-CN" sz="2000" b="0" i="0" u="none" strike="noStrike" cap="none" normalizeH="0" baseline="0">
                          <a:ln>
                            <a:noFill/>
                          </a:ln>
                          <a:solidFill>
                            <a:srgbClr val="133984"/>
                          </a:solidFill>
                          <a:effectLst/>
                          <a:latin typeface="Arial" charset="0"/>
                          <a:ea typeface="黑体" pitchFamily="2" charset="-122"/>
                        </a:rPr>
                        <a:t>1-bit </a:t>
                      </a:r>
                      <a:r>
                        <a:rPr kumimoji="0" lang="zh-CN" altLang="en-US" sz="2000" b="0" i="0" u="none" strike="noStrike" cap="none" normalizeH="0" baseline="0">
                          <a:ln>
                            <a:noFill/>
                          </a:ln>
                          <a:solidFill>
                            <a:srgbClr val="133984"/>
                          </a:solidFill>
                          <a:effectLst/>
                          <a:latin typeface="Arial" charset="0"/>
                          <a:ea typeface="黑体" pitchFamily="2" charset="-122"/>
                        </a:rPr>
                        <a:t>寄存器。当置位时</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它只允许</a:t>
                      </a:r>
                      <a:r>
                        <a:rPr kumimoji="0" lang="en-US" altLang="zh-CN" sz="2000" b="0" i="0" u="none" strike="noStrike" cap="none" normalizeH="0" baseline="0">
                          <a:ln>
                            <a:noFill/>
                          </a:ln>
                          <a:solidFill>
                            <a:srgbClr val="133984"/>
                          </a:solidFill>
                          <a:effectLst/>
                          <a:latin typeface="Arial" charset="0"/>
                          <a:ea typeface="黑体" pitchFamily="2" charset="-122"/>
                        </a:rPr>
                        <a:t>NMI </a:t>
                      </a:r>
                      <a:r>
                        <a:rPr kumimoji="0" lang="zh-CN" altLang="en-US" sz="2000" b="0" i="0" u="none" strike="noStrike" cap="none" normalizeH="0" baseline="0">
                          <a:ln>
                            <a:noFill/>
                          </a:ln>
                          <a:solidFill>
                            <a:srgbClr val="133984"/>
                          </a:solidFill>
                          <a:effectLst/>
                          <a:latin typeface="Arial" charset="0"/>
                          <a:ea typeface="黑体" pitchFamily="2" charset="-122"/>
                        </a:rPr>
                        <a:t>和硬件故障异常</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所有其他的中断和异常将被屏蔽。</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712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FAULTMASK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一个</a:t>
                      </a:r>
                      <a:r>
                        <a:rPr kumimoji="0" lang="en-US" altLang="zh-CN" sz="2000" b="0" i="0" u="none" strike="noStrike" cap="none" normalizeH="0" baseline="0">
                          <a:ln>
                            <a:noFill/>
                          </a:ln>
                          <a:solidFill>
                            <a:srgbClr val="133984"/>
                          </a:solidFill>
                          <a:effectLst/>
                          <a:latin typeface="Arial" charset="0"/>
                          <a:ea typeface="黑体" pitchFamily="2" charset="-122"/>
                        </a:rPr>
                        <a:t>1-bit </a:t>
                      </a:r>
                      <a:r>
                        <a:rPr kumimoji="0" lang="zh-CN" altLang="en-US" sz="2000" b="0" i="0" u="none" strike="noStrike" cap="none" normalizeH="0" baseline="0">
                          <a:ln>
                            <a:noFill/>
                          </a:ln>
                          <a:solidFill>
                            <a:srgbClr val="133984"/>
                          </a:solidFill>
                          <a:effectLst/>
                          <a:latin typeface="Arial" charset="0"/>
                          <a:ea typeface="黑体" pitchFamily="2" charset="-122"/>
                        </a:rPr>
                        <a:t>寄存器。当置位时</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它只允许</a:t>
                      </a:r>
                      <a:r>
                        <a:rPr kumimoji="0" lang="en-US" altLang="zh-CN" sz="2000" b="0" i="0" u="none" strike="noStrike" cap="none" normalizeH="0" baseline="0">
                          <a:ln>
                            <a:noFill/>
                          </a:ln>
                          <a:solidFill>
                            <a:srgbClr val="133984"/>
                          </a:solidFill>
                          <a:effectLst/>
                          <a:latin typeface="Arial" charset="0"/>
                          <a:ea typeface="黑体" pitchFamily="2" charset="-122"/>
                        </a:rPr>
                        <a:t>NMI, </a:t>
                      </a:r>
                      <a:r>
                        <a:rPr kumimoji="0" lang="zh-CN" altLang="en-US" sz="2000" b="0" i="0" u="none" strike="noStrike" cap="none" normalizeH="0" baseline="0">
                          <a:ln>
                            <a:noFill/>
                          </a:ln>
                          <a:solidFill>
                            <a:srgbClr val="133984"/>
                          </a:solidFill>
                          <a:effectLst/>
                          <a:latin typeface="Arial" charset="0"/>
                          <a:ea typeface="黑体" pitchFamily="2" charset="-122"/>
                        </a:rPr>
                        <a:t>所有其他中断包括硬件故障异常都被屏蔽。</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1136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BASEPRI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a:ln>
                            <a:noFill/>
                          </a:ln>
                          <a:solidFill>
                            <a:srgbClr val="133984"/>
                          </a:solidFill>
                          <a:effectLst/>
                          <a:latin typeface="Arial" charset="0"/>
                          <a:ea typeface="黑体" pitchFamily="2" charset="-122"/>
                        </a:rPr>
                        <a:t>一个</a:t>
                      </a:r>
                      <a:r>
                        <a:rPr kumimoji="0" lang="en-US" altLang="zh-CN" sz="2000" b="0" i="0" u="none" strike="noStrike" cap="none" normalizeH="0" baseline="0">
                          <a:ln>
                            <a:noFill/>
                          </a:ln>
                          <a:solidFill>
                            <a:srgbClr val="133984"/>
                          </a:solidFill>
                          <a:effectLst/>
                          <a:latin typeface="Arial" charset="0"/>
                          <a:ea typeface="黑体" pitchFamily="2" charset="-122"/>
                        </a:rPr>
                        <a:t>9</a:t>
                      </a:r>
                      <a:r>
                        <a:rPr kumimoji="0" lang="zh-CN" altLang="en-US" sz="2000" b="0" i="0" u="none" strike="noStrike" cap="none" normalizeH="0" baseline="0">
                          <a:ln>
                            <a:noFill/>
                          </a:ln>
                          <a:solidFill>
                            <a:srgbClr val="133984"/>
                          </a:solidFill>
                          <a:effectLst/>
                          <a:latin typeface="Arial" charset="0"/>
                          <a:ea typeface="黑体" pitchFamily="2" charset="-122"/>
                        </a:rPr>
                        <a:t>位寄存器。它定义了被屏蔽优先级的阈值。</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当它置位时</a:t>
                      </a:r>
                      <a:r>
                        <a:rPr kumimoji="0" lang="en-US" altLang="zh-CN" sz="2000" b="0" i="0" u="none" strike="noStrike" cap="none" normalizeH="0" baseline="0">
                          <a:ln>
                            <a:noFill/>
                          </a:ln>
                          <a:solidFill>
                            <a:srgbClr val="133984"/>
                          </a:solidFill>
                          <a:effectLst/>
                          <a:latin typeface="Arial" charset="0"/>
                          <a:ea typeface="黑体" pitchFamily="2" charset="-122"/>
                        </a:rPr>
                        <a:t>, </a:t>
                      </a:r>
                      <a:r>
                        <a:rPr kumimoji="0" lang="zh-CN" altLang="en-US" sz="2000" b="0" i="0" u="none" strike="noStrike" cap="none" normalizeH="0" baseline="0">
                          <a:ln>
                            <a:noFill/>
                          </a:ln>
                          <a:solidFill>
                            <a:srgbClr val="133984"/>
                          </a:solidFill>
                          <a:effectLst/>
                          <a:latin typeface="Arial" charset="0"/>
                          <a:ea typeface="黑体" pitchFamily="2" charset="-122"/>
                        </a:rPr>
                        <a:t>所有同级的或低级的中断（即优先级号大于等于此值的中断）被屏蔽。</a:t>
                      </a:r>
                      <a:endParaRPr kumimoji="0" lang="en-US" altLang="zh-CN" sz="20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bl>
          </a:graphicData>
        </a:graphic>
      </p:graphicFrame>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特殊功能寄存器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5" name="Rectangle 3"/>
          <p:cNvSpPr>
            <a:spLocks noGrp="1" noChangeArrowheads="1"/>
          </p:cNvSpPr>
          <p:nvPr>
            <p:ph type="body" idx="1"/>
          </p:nvPr>
        </p:nvSpPr>
        <p:spPr>
          <a:xfrm>
            <a:off x="431800" y="990600"/>
            <a:ext cx="8229600" cy="5343525"/>
          </a:xfrm>
        </p:spPr>
        <p:txBody>
          <a:bodyPr/>
          <a:lstStyle/>
          <a:p>
            <a:pPr marL="0" indent="0" eaLnBrk="1" hangingPunct="1">
              <a:spcBef>
                <a:spcPct val="50000"/>
              </a:spcBef>
              <a:buFontTx/>
              <a:buNone/>
              <a:defRPr/>
            </a:pPr>
            <a:r>
              <a:rPr lang="en-US" altLang="zh-CN" b="1" dirty="0"/>
              <a:t>8.1 </a:t>
            </a:r>
            <a:r>
              <a:rPr lang="zh-CN" altLang="en-US" b="1" dirty="0"/>
              <a:t>嵌入式系统</a:t>
            </a:r>
            <a:endParaRPr lang="en-US" altLang="zh-CN" b="1" dirty="0"/>
          </a:p>
          <a:p>
            <a:pPr marL="0" indent="0" eaLnBrk="1" hangingPunct="1">
              <a:spcBef>
                <a:spcPct val="50000"/>
              </a:spcBef>
              <a:buFontTx/>
              <a:buNone/>
              <a:defRPr/>
            </a:pPr>
            <a:r>
              <a:rPr lang="en-US" altLang="zh-CN" b="1" dirty="0"/>
              <a:t>8.1.1 </a:t>
            </a:r>
            <a:r>
              <a:rPr lang="zh-CN" altLang="en-US" b="1" dirty="0"/>
              <a:t>定义</a:t>
            </a:r>
            <a:endParaRPr lang="en-US" altLang="zh-CN" dirty="0"/>
          </a:p>
          <a:p>
            <a:pPr>
              <a:lnSpc>
                <a:spcPct val="120000"/>
              </a:lnSpc>
              <a:spcBef>
                <a:spcPts val="600"/>
              </a:spcBef>
              <a:defRPr/>
            </a:pPr>
            <a:r>
              <a:rPr lang="zh-CN" altLang="en-US" dirty="0">
                <a:solidFill>
                  <a:srgbClr val="FF0000"/>
                </a:solidFill>
                <a:latin typeface="黑体" pitchFamily="49" charset="-122"/>
              </a:rPr>
              <a:t>嵌入式系统</a:t>
            </a:r>
            <a:r>
              <a:rPr lang="zh-CN" altLang="en-US" dirty="0">
                <a:latin typeface="黑体" pitchFamily="49" charset="-122"/>
              </a:rPr>
              <a:t>（</a:t>
            </a:r>
            <a:r>
              <a:rPr lang="en-US" altLang="zh-CN" dirty="0">
                <a:latin typeface="黑体" pitchFamily="49" charset="-122"/>
              </a:rPr>
              <a:t>Embedded System</a:t>
            </a:r>
            <a:r>
              <a:rPr lang="zh-CN" altLang="en-US" dirty="0">
                <a:latin typeface="黑体" pitchFamily="49" charset="-122"/>
              </a:rPr>
              <a:t>）</a:t>
            </a:r>
            <a:endParaRPr lang="en-US" altLang="zh-CN" dirty="0">
              <a:latin typeface="黑体" pitchFamily="49" charset="-122"/>
            </a:endParaRPr>
          </a:p>
          <a:p>
            <a:pPr lvl="1">
              <a:lnSpc>
                <a:spcPct val="120000"/>
              </a:lnSpc>
              <a:spcBef>
                <a:spcPts val="600"/>
              </a:spcBef>
              <a:defRPr/>
            </a:pPr>
            <a:r>
              <a:rPr lang="zh-CN" altLang="en-US" dirty="0"/>
              <a:t>实现</a:t>
            </a:r>
            <a:r>
              <a:rPr lang="zh-CN" altLang="en-US" dirty="0">
                <a:solidFill>
                  <a:srgbClr val="0000CC"/>
                </a:solidFill>
              </a:rPr>
              <a:t>一种或几种</a:t>
            </a:r>
            <a:r>
              <a:rPr lang="zh-CN" altLang="en-US" b="1" dirty="0">
                <a:solidFill>
                  <a:srgbClr val="0000CC"/>
                </a:solidFill>
              </a:rPr>
              <a:t>特定功能</a:t>
            </a:r>
            <a:r>
              <a:rPr lang="zh-CN" altLang="en-US" dirty="0"/>
              <a:t>并且常常带有</a:t>
            </a:r>
            <a:r>
              <a:rPr lang="zh-CN" altLang="en-US" b="1" dirty="0">
                <a:solidFill>
                  <a:srgbClr val="0000CC"/>
                </a:solidFill>
              </a:rPr>
              <a:t>实时</a:t>
            </a:r>
            <a:r>
              <a:rPr lang="zh-CN" altLang="en-US" dirty="0">
                <a:solidFill>
                  <a:schemeClr val="accent2"/>
                </a:solidFill>
              </a:rPr>
              <a:t>计算</a:t>
            </a:r>
            <a:r>
              <a:rPr lang="zh-CN" altLang="en-US" dirty="0"/>
              <a:t>要求的计算机系统</a:t>
            </a:r>
            <a:endParaRPr lang="en-US" altLang="zh-CN" dirty="0"/>
          </a:p>
          <a:p>
            <a:pPr lvl="1">
              <a:lnSpc>
                <a:spcPct val="120000"/>
              </a:lnSpc>
              <a:spcBef>
                <a:spcPts val="600"/>
              </a:spcBef>
              <a:defRPr/>
            </a:pPr>
            <a:r>
              <a:rPr lang="zh-CN" altLang="en-US" b="1" dirty="0">
                <a:solidFill>
                  <a:srgbClr val="FF0066"/>
                </a:solidFill>
                <a:latin typeface="Times New Roman" pitchFamily="18" charset="0"/>
              </a:rPr>
              <a:t>嵌入</a:t>
            </a:r>
            <a:r>
              <a:rPr lang="zh-CN" altLang="en-US" dirty="0">
                <a:latin typeface="Times New Roman" pitchFamily="18" charset="0"/>
              </a:rPr>
              <a:t>到目标体中的</a:t>
            </a:r>
            <a:r>
              <a:rPr lang="zh-CN" altLang="en-US" b="1" dirty="0">
                <a:solidFill>
                  <a:srgbClr val="008000"/>
                </a:solidFill>
                <a:latin typeface="Times New Roman" pitchFamily="18" charset="0"/>
              </a:rPr>
              <a:t>专用 </a:t>
            </a:r>
            <a:r>
              <a:rPr lang="zh-CN" altLang="en-US" b="1" dirty="0">
                <a:solidFill>
                  <a:srgbClr val="FF0000"/>
                </a:solidFill>
                <a:latin typeface="Times New Roman" pitchFamily="18" charset="0"/>
              </a:rPr>
              <a:t>计算机系统</a:t>
            </a:r>
            <a:endParaRPr lang="en-US" altLang="zh-CN" b="1" dirty="0">
              <a:solidFill>
                <a:srgbClr val="FF0000"/>
              </a:solidFill>
              <a:latin typeface="Times New Roman" pitchFamily="18" charset="0"/>
            </a:endParaRPr>
          </a:p>
          <a:p>
            <a:pPr>
              <a:lnSpc>
                <a:spcPct val="120000"/>
              </a:lnSpc>
              <a:spcBef>
                <a:spcPts val="600"/>
              </a:spcBef>
              <a:defRPr/>
            </a:pPr>
            <a:r>
              <a:rPr lang="zh-CN" altLang="en-US" dirty="0"/>
              <a:t>通用计算机（</a:t>
            </a:r>
            <a:r>
              <a:rPr lang="en-US" altLang="zh-CN" dirty="0"/>
              <a:t>General-purpose Computer</a:t>
            </a:r>
            <a:r>
              <a:rPr lang="zh-CN" altLang="en-US" dirty="0"/>
              <a:t>）</a:t>
            </a:r>
            <a:endParaRPr lang="en-US" altLang="zh-CN" dirty="0"/>
          </a:p>
          <a:p>
            <a:pPr lvl="1">
              <a:lnSpc>
                <a:spcPct val="120000"/>
              </a:lnSpc>
              <a:spcBef>
                <a:spcPts val="600"/>
              </a:spcBef>
              <a:defRPr/>
            </a:pPr>
            <a:r>
              <a:rPr lang="zh-CN" altLang="en-US" dirty="0"/>
              <a:t>相对地，通用计算机，比如</a:t>
            </a:r>
            <a:r>
              <a:rPr lang="en-US" altLang="zh-CN" dirty="0"/>
              <a:t>PC</a:t>
            </a:r>
            <a:r>
              <a:rPr lang="zh-CN" altLang="en-US" dirty="0"/>
              <a:t>机，常常设计得更通用并且能满足最终用户的广泛需求。</a:t>
            </a:r>
            <a:endParaRPr lang="zh-CN" altLang="en-US" b="1" dirty="0">
              <a:solidFill>
                <a:srgbClr val="FF0000"/>
              </a:solidFill>
              <a:latin typeface="楷体_GB2312" pitchFamily="49" charset="-122"/>
            </a:endParaRPr>
          </a:p>
        </p:txBody>
      </p:sp>
      <p:sp>
        <p:nvSpPr>
          <p:cNvPr id="6" name="Text Box 8">
            <a:extLst>
              <a:ext uri="{FF2B5EF4-FFF2-40B4-BE49-F238E27FC236}">
                <a16:creationId xmlns:a16="http://schemas.microsoft.com/office/drawing/2014/main" id="{5C3B1D08-FC59-BC48-9693-B113091982AA}"/>
              </a:ext>
            </a:extLst>
          </p:cNvPr>
          <p:cNvSpPr txBox="1">
            <a:spLocks noChangeArrowheads="1"/>
          </p:cNvSpPr>
          <p:nvPr/>
        </p:nvSpPr>
        <p:spPr bwMode="auto">
          <a:xfrm>
            <a:off x="2438401" y="150039"/>
            <a:ext cx="53340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nchor="ctr">
            <a:spAutoFit/>
          </a:bodyPr>
          <a:lstStyle>
            <a:lvl1pPr>
              <a:defRPr kumimoji="1" sz="2800" b="1">
                <a:solidFill>
                  <a:schemeClr val="tx1"/>
                </a:solidFill>
                <a:latin typeface="Times New Roman" charset="0"/>
                <a:ea typeface="华文中宋" charset="0"/>
              </a:defRPr>
            </a:lvl1pPr>
            <a:lvl2pPr marL="742950" indent="-285750">
              <a:defRPr kumimoji="1" sz="2800" b="1">
                <a:solidFill>
                  <a:schemeClr val="tx1"/>
                </a:solidFill>
                <a:latin typeface="Times New Roman" charset="0"/>
                <a:ea typeface="华文中宋" charset="0"/>
              </a:defRPr>
            </a:lvl2pPr>
            <a:lvl3pPr marL="1143000" indent="-228600">
              <a:defRPr kumimoji="1" sz="2800" b="1">
                <a:solidFill>
                  <a:schemeClr val="tx1"/>
                </a:solidFill>
                <a:latin typeface="Times New Roman" charset="0"/>
                <a:ea typeface="华文中宋" charset="0"/>
              </a:defRPr>
            </a:lvl3pPr>
            <a:lvl4pPr marL="1600200" indent="-228600">
              <a:defRPr kumimoji="1" sz="2800" b="1">
                <a:solidFill>
                  <a:schemeClr val="tx1"/>
                </a:solidFill>
                <a:latin typeface="Times New Roman" charset="0"/>
                <a:ea typeface="华文中宋" charset="0"/>
              </a:defRPr>
            </a:lvl4pPr>
            <a:lvl5pPr marL="2057400" indent="-228600">
              <a:defRPr kumimoji="1" sz="2800" b="1">
                <a:solidFill>
                  <a:schemeClr val="tx1"/>
                </a:solidFill>
                <a:latin typeface="Times New Roman" charset="0"/>
                <a:ea typeface="华文中宋" charset="0"/>
              </a:defRPr>
            </a:lvl5pPr>
            <a:lvl6pPr marL="2514600" indent="-228600" fontAlgn="base">
              <a:spcBef>
                <a:spcPct val="0"/>
              </a:spcBef>
              <a:spcAft>
                <a:spcPct val="0"/>
              </a:spcAft>
              <a:defRPr kumimoji="1" sz="2800" b="1">
                <a:solidFill>
                  <a:schemeClr val="tx1"/>
                </a:solidFill>
                <a:latin typeface="Times New Roman" charset="0"/>
                <a:ea typeface="华文中宋" charset="0"/>
              </a:defRPr>
            </a:lvl6pPr>
            <a:lvl7pPr marL="2971800" indent="-228600" fontAlgn="base">
              <a:spcBef>
                <a:spcPct val="0"/>
              </a:spcBef>
              <a:spcAft>
                <a:spcPct val="0"/>
              </a:spcAft>
              <a:defRPr kumimoji="1" sz="2800" b="1">
                <a:solidFill>
                  <a:schemeClr val="tx1"/>
                </a:solidFill>
                <a:latin typeface="Times New Roman" charset="0"/>
                <a:ea typeface="华文中宋" charset="0"/>
              </a:defRPr>
            </a:lvl7pPr>
            <a:lvl8pPr marL="3429000" indent="-228600" fontAlgn="base">
              <a:spcBef>
                <a:spcPct val="0"/>
              </a:spcBef>
              <a:spcAft>
                <a:spcPct val="0"/>
              </a:spcAft>
              <a:defRPr kumimoji="1" sz="2800" b="1">
                <a:solidFill>
                  <a:schemeClr val="tx1"/>
                </a:solidFill>
                <a:latin typeface="Times New Roman" charset="0"/>
                <a:ea typeface="华文中宋" charset="0"/>
              </a:defRPr>
            </a:lvl8pPr>
            <a:lvl9pPr marL="3886200" indent="-228600" fontAlgn="base">
              <a:spcBef>
                <a:spcPct val="0"/>
              </a:spcBef>
              <a:spcAft>
                <a:spcPct val="0"/>
              </a:spcAft>
              <a:defRPr kumimoji="1" sz="2800" b="1">
                <a:solidFill>
                  <a:schemeClr val="tx1"/>
                </a:solidFill>
                <a:latin typeface="Times New Roman" charset="0"/>
                <a:ea typeface="华文中宋" charset="0"/>
              </a:defRPr>
            </a:lvl9pPr>
          </a:lstStyle>
          <a:p>
            <a:pPr algn="l"/>
            <a:r>
              <a:rPr lang="en-US" altLang="zh-CN" sz="3600">
                <a:solidFill>
                  <a:srgbClr val="133984"/>
                </a:solidFill>
                <a:latin typeface="+mn-lt"/>
                <a:ea typeface="+mn-ea"/>
              </a:rPr>
              <a:t>8.1	 </a:t>
            </a:r>
            <a:r>
              <a:rPr lang="zh-CN" altLang="en-US" sz="3600">
                <a:solidFill>
                  <a:srgbClr val="133984"/>
                </a:solidFill>
                <a:latin typeface="+mn-lt"/>
                <a:ea typeface="+mn-ea"/>
              </a:rPr>
              <a:t>嵌入式系统简介</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457200" y="1066800"/>
            <a:ext cx="8229600" cy="5105400"/>
          </a:xfrm>
        </p:spPr>
        <p:txBody>
          <a:bodyPr/>
          <a:lstStyle/>
          <a:p>
            <a:pPr marL="0" indent="0" eaLnBrk="1" hangingPunct="1">
              <a:spcBef>
                <a:spcPct val="50000"/>
              </a:spcBef>
              <a:buFontTx/>
              <a:buNone/>
            </a:pPr>
            <a:r>
              <a:rPr lang="zh-CN" altLang="en-US" sz="2400" dirty="0"/>
              <a:t>访问</a:t>
            </a:r>
            <a:r>
              <a:rPr lang="en-US" altLang="zh-CN" sz="2400" dirty="0"/>
              <a:t>PRIMASK, FAULTMASK, </a:t>
            </a:r>
            <a:r>
              <a:rPr lang="zh-CN" altLang="en-US" sz="2400" dirty="0"/>
              <a:t>和</a:t>
            </a:r>
            <a:r>
              <a:rPr lang="en-US" altLang="zh-CN" sz="2400" dirty="0"/>
              <a:t> BASEPRI </a:t>
            </a:r>
            <a:r>
              <a:rPr lang="zh-CN" altLang="en-US" sz="2400" dirty="0"/>
              <a:t>寄存器时</a:t>
            </a:r>
            <a:r>
              <a:rPr lang="en-US" altLang="zh-CN" sz="2400" dirty="0"/>
              <a:t>, </a:t>
            </a:r>
            <a:r>
              <a:rPr lang="zh-CN" altLang="en-US" sz="2400" dirty="0"/>
              <a:t>要使用</a:t>
            </a:r>
            <a:r>
              <a:rPr lang="en-US" altLang="zh-CN" sz="2400" dirty="0"/>
              <a:t>MRS </a:t>
            </a:r>
            <a:r>
              <a:rPr lang="zh-CN" altLang="en-US" sz="2400" dirty="0"/>
              <a:t>和</a:t>
            </a:r>
            <a:r>
              <a:rPr lang="en-US" altLang="zh-CN" sz="2400" dirty="0"/>
              <a:t> MSR </a:t>
            </a:r>
            <a:r>
              <a:rPr lang="zh-CN" altLang="en-US" sz="2400" dirty="0"/>
              <a:t>指令</a:t>
            </a:r>
            <a:r>
              <a:rPr lang="en-US" altLang="zh-CN" sz="2000" dirty="0"/>
              <a:t>. </a:t>
            </a:r>
          </a:p>
          <a:p>
            <a:pPr marL="0" indent="0" eaLnBrk="1" hangingPunct="1">
              <a:spcBef>
                <a:spcPct val="50000"/>
              </a:spcBef>
              <a:buFontTx/>
              <a:buNone/>
            </a:pPr>
            <a:r>
              <a:rPr lang="en-US" altLang="zh-CN" sz="2000" b="1" dirty="0">
                <a:solidFill>
                  <a:srgbClr val="6E1C7C"/>
                </a:solidFill>
              </a:rPr>
              <a:t>            </a:t>
            </a:r>
            <a:r>
              <a:rPr lang="zh-CN" altLang="en-US" sz="2000" b="1" dirty="0">
                <a:solidFill>
                  <a:srgbClr val="6E1C7C"/>
                </a:solidFill>
              </a:rPr>
              <a:t>例如</a:t>
            </a:r>
            <a:r>
              <a:rPr lang="en-US" altLang="zh-CN" sz="2000" b="1" dirty="0">
                <a:solidFill>
                  <a:srgbClr val="6E1C7C"/>
                </a:solidFill>
              </a:rPr>
              <a:t>:</a:t>
            </a:r>
          </a:p>
          <a:p>
            <a:pPr marL="0" indent="0" eaLnBrk="1" hangingPunct="1">
              <a:spcBef>
                <a:spcPts val="1800"/>
              </a:spcBef>
              <a:buFontTx/>
              <a:buNone/>
            </a:pPr>
            <a:r>
              <a:rPr lang="en-US" altLang="zh-CN" sz="1800" dirty="0">
                <a:solidFill>
                  <a:schemeClr val="tx1"/>
                </a:solidFill>
              </a:rPr>
              <a:t>  MRS </a:t>
            </a:r>
            <a:r>
              <a:rPr lang="zh-CN" altLang="en-US" sz="1800" dirty="0">
                <a:solidFill>
                  <a:schemeClr val="tx1"/>
                </a:solidFill>
              </a:rPr>
              <a:t>    </a:t>
            </a:r>
            <a:r>
              <a:rPr lang="en-US" altLang="zh-CN" sz="1800" dirty="0">
                <a:solidFill>
                  <a:schemeClr val="tx1"/>
                </a:solidFill>
              </a:rPr>
              <a:t>R0, BASEPRI           ; Read BASEPRI register into R0 </a:t>
            </a:r>
          </a:p>
          <a:p>
            <a:pPr marL="0" indent="0" eaLnBrk="1" hangingPunct="1">
              <a:buFontTx/>
              <a:buNone/>
            </a:pPr>
            <a:r>
              <a:rPr lang="en-US" altLang="zh-CN" sz="1800" dirty="0">
                <a:solidFill>
                  <a:schemeClr val="tx1"/>
                </a:solidFill>
              </a:rPr>
              <a:t>  MSR     BASEPRI, R0           ; Write R0 into BASEPRI register</a:t>
            </a:r>
          </a:p>
          <a:p>
            <a:pPr marL="0" indent="0" eaLnBrk="1" hangingPunct="1">
              <a:buFontTx/>
              <a:buNone/>
            </a:pPr>
            <a:r>
              <a:rPr lang="en-US" altLang="zh-CN" sz="1800" dirty="0">
                <a:solidFill>
                  <a:schemeClr val="tx1"/>
                </a:solidFill>
              </a:rPr>
              <a:t>  MRS </a:t>
            </a:r>
            <a:r>
              <a:rPr lang="zh-CN" altLang="en-US" sz="1800" dirty="0">
                <a:solidFill>
                  <a:schemeClr val="tx1"/>
                </a:solidFill>
              </a:rPr>
              <a:t>    </a:t>
            </a:r>
            <a:r>
              <a:rPr lang="en-US" altLang="zh-CN" sz="1800" dirty="0">
                <a:solidFill>
                  <a:schemeClr val="tx1"/>
                </a:solidFill>
              </a:rPr>
              <a:t>R0, PRIMASK          ; Read PRIMASK register into R0</a:t>
            </a:r>
          </a:p>
          <a:p>
            <a:pPr marL="0" indent="0" eaLnBrk="1" hangingPunct="1">
              <a:buNone/>
            </a:pPr>
            <a:r>
              <a:rPr lang="en-US" altLang="zh-CN" sz="1800" dirty="0">
                <a:solidFill>
                  <a:schemeClr val="tx1"/>
                </a:solidFill>
              </a:rPr>
              <a:t>  MSR     PRIMASK, R0          ; Write R0 into PRIMASK register</a:t>
            </a:r>
          </a:p>
          <a:p>
            <a:pPr marL="0" indent="0" eaLnBrk="1" hangingPunct="1">
              <a:buFontTx/>
              <a:buNone/>
            </a:pPr>
            <a:r>
              <a:rPr lang="en-US" altLang="zh-CN" sz="1800" dirty="0">
                <a:solidFill>
                  <a:schemeClr val="tx1"/>
                </a:solidFill>
              </a:rPr>
              <a:t>  MRS </a:t>
            </a:r>
            <a:r>
              <a:rPr lang="zh-CN" altLang="en-US" sz="1800" dirty="0">
                <a:solidFill>
                  <a:schemeClr val="tx1"/>
                </a:solidFill>
              </a:rPr>
              <a:t>    </a:t>
            </a:r>
            <a:r>
              <a:rPr lang="en-US" altLang="zh-CN" sz="1800" dirty="0">
                <a:solidFill>
                  <a:schemeClr val="tx1"/>
                </a:solidFill>
              </a:rPr>
              <a:t>R0, FAULTMASK     ; Read FAULTMASK register into R0</a:t>
            </a:r>
          </a:p>
          <a:p>
            <a:pPr marL="0" indent="0" eaLnBrk="1" hangingPunct="1">
              <a:buFontTx/>
              <a:buNone/>
            </a:pPr>
            <a:r>
              <a:rPr lang="en-US" altLang="zh-CN" sz="1800" dirty="0">
                <a:solidFill>
                  <a:schemeClr val="tx1"/>
                </a:solidFill>
              </a:rPr>
              <a:t>  MSR     FAULTMASK, R0     ; Write R0 into FAULTMASK register</a:t>
            </a:r>
          </a:p>
          <a:p>
            <a:pPr marL="0" indent="0" eaLnBrk="1" hangingPunct="1">
              <a:buFontTx/>
              <a:buNone/>
            </a:pPr>
            <a:endParaRPr lang="en-US" altLang="zh-CN" sz="1800" dirty="0">
              <a:solidFill>
                <a:schemeClr val="tx1"/>
              </a:solidFill>
            </a:endParaRPr>
          </a:p>
          <a:p>
            <a:pPr marL="0" indent="0" eaLnBrk="1" hangingPunct="1">
              <a:buFontTx/>
              <a:buNone/>
            </a:pPr>
            <a:endParaRPr lang="en-US" altLang="zh-CN" sz="1800" dirty="0">
              <a:solidFill>
                <a:schemeClr val="tx1"/>
              </a:solidFill>
            </a:endParaRPr>
          </a:p>
          <a:p>
            <a:pPr marL="0" indent="0" eaLnBrk="1" hangingPunct="1">
              <a:spcBef>
                <a:spcPct val="50000"/>
              </a:spcBef>
              <a:buFontTx/>
              <a:buNone/>
            </a:pPr>
            <a:r>
              <a:rPr lang="zh-CN" altLang="en-US" sz="2400" dirty="0">
                <a:solidFill>
                  <a:srgbClr val="FF0000"/>
                </a:solidFill>
              </a:rPr>
              <a:t>用户级别下不能设置这三个寄存器</a:t>
            </a:r>
            <a:r>
              <a:rPr lang="zh-CN" altLang="en-US" sz="2000" dirty="0"/>
              <a:t>。</a:t>
            </a:r>
            <a:endParaRPr lang="en-US" altLang="zh-CN" sz="2000" dirty="0"/>
          </a:p>
        </p:txBody>
      </p:sp>
      <p:pic>
        <p:nvPicPr>
          <p:cNvPr id="59395" name="Picture 3" descr="dglxasset[2]"/>
          <p:cNvPicPr>
            <a:picLocks noChangeAspect="1" noChangeArrowheads="1"/>
          </p:cNvPicPr>
          <p:nvPr/>
        </p:nvPicPr>
        <p:blipFill>
          <a:blip r:embed="rId3" cstate="print"/>
          <a:srcRect/>
          <a:stretch>
            <a:fillRect/>
          </a:stretch>
        </p:blipFill>
        <p:spPr bwMode="auto">
          <a:xfrm>
            <a:off x="685800" y="1993106"/>
            <a:ext cx="609600" cy="539750"/>
          </a:xfrm>
          <a:prstGeom prst="rect">
            <a:avLst/>
          </a:prstGeom>
          <a:noFill/>
          <a:ln w="9525">
            <a:noFill/>
            <a:miter lim="800000"/>
            <a:headEnd/>
            <a:tailEnd/>
          </a:ln>
        </p:spPr>
      </p:pic>
      <p:sp>
        <p:nvSpPr>
          <p:cNvPr id="4" name="矩形 3"/>
          <p:cNvSpPr/>
          <p:nvPr/>
        </p:nvSpPr>
        <p:spPr>
          <a:xfrm>
            <a:off x="3429000" y="3318808"/>
            <a:ext cx="5334000" cy="1938992"/>
          </a:xfrm>
          <a:prstGeom prst="rect">
            <a:avLst/>
          </a:prstGeom>
          <a:solidFill>
            <a:srgbClr val="FFFF99"/>
          </a:solidFill>
          <a:ln>
            <a:solidFill>
              <a:srgbClr val="00B050"/>
            </a:solidFill>
          </a:ln>
          <a:effectLst>
            <a:outerShdw blurRad="50800" dist="38100" dir="5400000" algn="t" rotWithShape="0">
              <a:prstClr val="black">
                <a:alpha val="40000"/>
              </a:prstClr>
            </a:outerShdw>
          </a:effectLst>
        </p:spPr>
        <p:txBody>
          <a:bodyPr wrap="square">
            <a:spAutoFit/>
          </a:bodyPr>
          <a:lstStyle/>
          <a:p>
            <a:pPr algn="just"/>
            <a:r>
              <a:rPr lang="zh-CN" altLang="en-US" sz="2000" b="1" dirty="0"/>
              <a:t>为了快速地开关中断，专门设置了一条</a:t>
            </a:r>
            <a:r>
              <a:rPr lang="en-US" altLang="zh-CN" sz="2000" b="1" dirty="0"/>
              <a:t>CPS</a:t>
            </a:r>
            <a:r>
              <a:rPr lang="zh-CN" altLang="en-US" sz="2000" b="1" dirty="0"/>
              <a:t>指令，有</a:t>
            </a:r>
            <a:r>
              <a:rPr lang="en-US" altLang="zh-CN" sz="2000" b="1" dirty="0"/>
              <a:t>4</a:t>
            </a:r>
            <a:r>
              <a:rPr lang="zh-CN" altLang="en-US" sz="2000" b="1" dirty="0"/>
              <a:t>种用法 </a:t>
            </a:r>
          </a:p>
          <a:p>
            <a:pPr lvl="1" algn="just"/>
            <a:r>
              <a:rPr lang="en-US" altLang="zh-CN" sz="2000" b="1" dirty="0">
                <a:solidFill>
                  <a:srgbClr val="FF0000"/>
                </a:solidFill>
              </a:rPr>
              <a:t>CPSID I</a:t>
            </a:r>
            <a:r>
              <a:rPr lang="en-US" altLang="zh-CN" sz="2000" b="1" dirty="0"/>
              <a:t>	;PRIMASK=1</a:t>
            </a:r>
            <a:r>
              <a:rPr lang="zh-CN" altLang="en-US" sz="2000" b="1" dirty="0"/>
              <a:t> </a:t>
            </a:r>
            <a:r>
              <a:rPr lang="en-US" altLang="zh-CN" sz="2000" b="1" dirty="0"/>
              <a:t>	   ;</a:t>
            </a:r>
            <a:r>
              <a:rPr lang="zh-CN" altLang="en-US" sz="2000" b="1" dirty="0"/>
              <a:t>关中断 </a:t>
            </a:r>
          </a:p>
          <a:p>
            <a:pPr lvl="1" algn="just"/>
            <a:r>
              <a:rPr lang="en-US" altLang="zh-CN" sz="2000" b="1" dirty="0">
                <a:solidFill>
                  <a:srgbClr val="FF0000"/>
                </a:solidFill>
              </a:rPr>
              <a:t>CPSIE I</a:t>
            </a:r>
            <a:r>
              <a:rPr lang="en-US" altLang="zh-CN" sz="2000" b="1" dirty="0"/>
              <a:t>	;PRIMASK=0</a:t>
            </a:r>
            <a:r>
              <a:rPr lang="zh-CN" altLang="en-US" sz="2000" b="1" dirty="0"/>
              <a:t> </a:t>
            </a:r>
            <a:r>
              <a:rPr lang="en-US" altLang="zh-CN" sz="2000" b="1" dirty="0"/>
              <a:t>	   ;</a:t>
            </a:r>
            <a:r>
              <a:rPr lang="zh-CN" altLang="en-US" sz="2000" b="1" dirty="0"/>
              <a:t>开中断 </a:t>
            </a:r>
          </a:p>
          <a:p>
            <a:pPr lvl="1" algn="just"/>
            <a:r>
              <a:rPr lang="en-US" altLang="zh-CN" sz="2000" b="1" dirty="0">
                <a:solidFill>
                  <a:srgbClr val="FF0000"/>
                </a:solidFill>
              </a:rPr>
              <a:t>CPSID F</a:t>
            </a:r>
            <a:r>
              <a:rPr lang="en-US" altLang="zh-CN" sz="2000" b="1" dirty="0"/>
              <a:t>	;FAULTMASK=1  ;</a:t>
            </a:r>
            <a:r>
              <a:rPr lang="zh-CN" altLang="en-US" sz="2000" b="1" dirty="0"/>
              <a:t>关异常 </a:t>
            </a:r>
          </a:p>
          <a:p>
            <a:pPr lvl="1" algn="just"/>
            <a:r>
              <a:rPr lang="en-US" altLang="zh-CN" sz="2000" b="1" dirty="0">
                <a:solidFill>
                  <a:srgbClr val="FF0000"/>
                </a:solidFill>
              </a:rPr>
              <a:t>CPSIE F</a:t>
            </a:r>
            <a:r>
              <a:rPr lang="en-US" altLang="zh-CN" sz="2000" b="1" dirty="0"/>
              <a:t> 	;FAULTMASK=0  ;</a:t>
            </a:r>
            <a:r>
              <a:rPr lang="zh-CN" altLang="en-US" sz="2000" b="1" dirty="0"/>
              <a:t>开异常</a:t>
            </a:r>
          </a:p>
        </p:txBody>
      </p:sp>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中断屏蔽寄存器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457200" y="990600"/>
            <a:ext cx="8229600" cy="1524000"/>
          </a:xfrm>
        </p:spPr>
        <p:txBody>
          <a:bodyPr/>
          <a:lstStyle/>
          <a:p>
            <a:pPr marL="0" indent="0" eaLnBrk="1" hangingPunct="1">
              <a:spcBef>
                <a:spcPct val="50000"/>
              </a:spcBef>
              <a:buFontTx/>
              <a:buNone/>
            </a:pPr>
            <a:r>
              <a:rPr lang="en-US" altLang="zh-CN" sz="2600" b="1" dirty="0"/>
              <a:t>8.3.2.3 </a:t>
            </a:r>
            <a:r>
              <a:rPr lang="zh-CN" altLang="en-US" sz="2600" b="1" dirty="0"/>
              <a:t>控制寄存器</a:t>
            </a:r>
            <a:endParaRPr lang="en-US" altLang="zh-CN" sz="2600" b="1" dirty="0"/>
          </a:p>
          <a:p>
            <a:pPr marL="0" indent="0" eaLnBrk="1" hangingPunct="1">
              <a:spcBef>
                <a:spcPct val="50000"/>
              </a:spcBef>
              <a:buFontTx/>
              <a:buNone/>
            </a:pPr>
            <a:r>
              <a:rPr lang="zh-CN" altLang="en-US" sz="2400" dirty="0">
                <a:solidFill>
                  <a:srgbClr val="FF0000"/>
                </a:solidFill>
              </a:rPr>
              <a:t>控制寄存器</a:t>
            </a:r>
            <a:r>
              <a:rPr lang="zh-CN" altLang="en-US" sz="2400" dirty="0"/>
              <a:t>被用来定义特权级和堆栈指针的选择。这个寄存器有两位。只能通过</a:t>
            </a:r>
            <a:r>
              <a:rPr lang="en-US" altLang="zh-CN" sz="2400" dirty="0"/>
              <a:t>MRS</a:t>
            </a:r>
            <a:r>
              <a:rPr lang="zh-CN" altLang="en-US" sz="2400" dirty="0"/>
              <a:t>和</a:t>
            </a:r>
            <a:r>
              <a:rPr lang="en-US" altLang="zh-CN" sz="2400" dirty="0"/>
              <a:t>MSR</a:t>
            </a:r>
            <a:r>
              <a:rPr lang="zh-CN" altLang="en-US" sz="2400" dirty="0"/>
              <a:t>指令来访问控制寄存器</a:t>
            </a:r>
            <a:endParaRPr lang="en-US" altLang="zh-CN" sz="2400" dirty="0"/>
          </a:p>
          <a:p>
            <a:pPr marL="0" indent="0" eaLnBrk="1" hangingPunct="1">
              <a:spcBef>
                <a:spcPct val="50000"/>
              </a:spcBef>
              <a:buFontTx/>
              <a:buNone/>
            </a:pPr>
            <a:endParaRPr lang="en-US" altLang="zh-CN" sz="2400" b="1" dirty="0"/>
          </a:p>
        </p:txBody>
      </p:sp>
      <p:sp>
        <p:nvSpPr>
          <p:cNvPr id="60419" name="Text Box 3"/>
          <p:cNvSpPr txBox="1">
            <a:spLocks noChangeArrowheads="1"/>
          </p:cNvSpPr>
          <p:nvPr/>
        </p:nvSpPr>
        <p:spPr bwMode="auto">
          <a:xfrm>
            <a:off x="1981200" y="2590800"/>
            <a:ext cx="5184775" cy="457200"/>
          </a:xfrm>
          <a:prstGeom prst="rect">
            <a:avLst/>
          </a:prstGeom>
          <a:noFill/>
          <a:ln w="9525">
            <a:noFill/>
            <a:miter lim="800000"/>
            <a:headEnd/>
            <a:tailEnd/>
          </a:ln>
        </p:spPr>
        <p:txBody>
          <a:bodyPr>
            <a:spAutoFit/>
          </a:bodyPr>
          <a:lstStyle/>
          <a:p>
            <a:pPr>
              <a:spcBef>
                <a:spcPct val="50000"/>
              </a:spcBef>
            </a:pPr>
            <a:r>
              <a:rPr lang="en-US" altLang="zh-CN" sz="2400" b="1" dirty="0">
                <a:solidFill>
                  <a:schemeClr val="tx1"/>
                </a:solidFill>
                <a:ea typeface="宋体" pitchFamily="2" charset="-122"/>
              </a:rPr>
              <a:t>Cortex-M3/M4 </a:t>
            </a:r>
            <a:r>
              <a:rPr lang="zh-CN" altLang="en-US" sz="2400" b="1" dirty="0">
                <a:solidFill>
                  <a:schemeClr val="tx1"/>
                </a:solidFill>
                <a:ea typeface="宋体" pitchFamily="2" charset="-122"/>
              </a:rPr>
              <a:t>控制寄存器</a:t>
            </a:r>
            <a:endParaRPr lang="en-US" altLang="zh-CN" sz="2400" b="1" dirty="0">
              <a:solidFill>
                <a:schemeClr val="tx1"/>
              </a:solidFill>
              <a:ea typeface="宋体" pitchFamily="2" charset="-122"/>
            </a:endParaRPr>
          </a:p>
        </p:txBody>
      </p:sp>
      <p:graphicFrame>
        <p:nvGraphicFramePr>
          <p:cNvPr id="73747" name="Group 19"/>
          <p:cNvGraphicFramePr>
            <a:graphicFrameLocks noGrp="1"/>
          </p:cNvGraphicFramePr>
          <p:nvPr>
            <p:extLst>
              <p:ext uri="{D42A27DB-BD31-4B8C-83A1-F6EECF244321}">
                <p14:modId xmlns:p14="http://schemas.microsoft.com/office/powerpoint/2010/main" val="2839041014"/>
              </p:ext>
            </p:extLst>
          </p:nvPr>
        </p:nvGraphicFramePr>
        <p:xfrm>
          <a:off x="457200" y="3152902"/>
          <a:ext cx="8208963" cy="3194114"/>
        </p:xfrm>
        <a:graphic>
          <a:graphicData uri="http://schemas.openxmlformats.org/drawingml/2006/table">
            <a:tbl>
              <a:tblPr/>
              <a:tblGrid>
                <a:gridCol w="1752600">
                  <a:extLst>
                    <a:ext uri="{9D8B030D-6E8A-4147-A177-3AD203B41FA5}">
                      <a16:colId xmlns:a16="http://schemas.microsoft.com/office/drawing/2014/main" val="20000"/>
                    </a:ext>
                  </a:extLst>
                </a:gridCol>
                <a:gridCol w="6456363">
                  <a:extLst>
                    <a:ext uri="{9D8B030D-6E8A-4147-A177-3AD203B41FA5}">
                      <a16:colId xmlns:a16="http://schemas.microsoft.com/office/drawing/2014/main" val="20001"/>
                    </a:ext>
                  </a:extLst>
                </a:gridCol>
              </a:tblGrid>
              <a:tr h="477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1198562">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CONTROL[1]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sym typeface="Wingdings" pitchFamily="2" charset="2"/>
                        </a:rPr>
                        <a:t>堆栈状态：</a:t>
                      </a:r>
                      <a:r>
                        <a:rPr kumimoji="0" lang="en-US" altLang="zh-CN" sz="2000" b="0" i="0" u="none" strike="noStrike" cap="none" normalizeH="0" baseline="0" dirty="0">
                          <a:ln>
                            <a:noFill/>
                          </a:ln>
                          <a:solidFill>
                            <a:srgbClr val="133984"/>
                          </a:solidFill>
                          <a:effectLst/>
                          <a:latin typeface="Arial" charset="0"/>
                          <a:ea typeface="黑体" pitchFamily="2" charset="-122"/>
                          <a:sym typeface="Wingdings" pitchFamily="2" charset="2"/>
                        </a:rPr>
                        <a:t>(</a:t>
                      </a:r>
                      <a:r>
                        <a:rPr kumimoji="0" lang="zh-CN" altLang="en-US" sz="2000" b="0" i="0" u="none" strike="noStrike" cap="none" normalizeH="0" baseline="0" dirty="0">
                          <a:ln>
                            <a:noFill/>
                          </a:ln>
                          <a:solidFill>
                            <a:srgbClr val="133984"/>
                          </a:solidFill>
                          <a:effectLst/>
                          <a:latin typeface="Arial" charset="0"/>
                          <a:ea typeface="黑体" pitchFamily="2" charset="-122"/>
                          <a:sym typeface="Wingdings" pitchFamily="2" charset="2"/>
                        </a:rPr>
                        <a:t>当访问级别改变时自动改变</a:t>
                      </a:r>
                      <a:r>
                        <a:rPr kumimoji="0" lang="en-US" altLang="zh-CN" sz="2000" b="0" i="0" u="none" strike="noStrike" cap="none" normalizeH="0" baseline="0" dirty="0">
                          <a:ln>
                            <a:noFill/>
                          </a:ln>
                          <a:solidFill>
                            <a:srgbClr val="133984"/>
                          </a:solidFill>
                          <a:effectLst/>
                          <a:latin typeface="Arial" charset="0"/>
                          <a:ea typeface="黑体" pitchFamily="2" charset="-122"/>
                          <a:sym typeface="Wingdings" pitchFamily="2" charset="2"/>
                        </a:rPr>
                        <a:t>)</a:t>
                      </a:r>
                      <a:endParaRPr kumimoji="0" lang="en-US" altLang="zh-CN" sz="20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defRPr/>
                      </a:pPr>
                      <a:r>
                        <a:rPr kumimoji="0" lang="en-US" altLang="zh-CN" sz="2000" b="0" i="0" u="none" strike="noStrike" cap="none" normalizeH="0" baseline="0" dirty="0">
                          <a:ln>
                            <a:noFill/>
                          </a:ln>
                          <a:solidFill>
                            <a:srgbClr val="133984"/>
                          </a:solidFill>
                          <a:effectLst/>
                          <a:latin typeface="Arial" charset="0"/>
                          <a:ea typeface="黑体" pitchFamily="2" charset="-122"/>
                        </a:rPr>
                        <a:t>0 = </a:t>
                      </a:r>
                      <a:r>
                        <a:rPr kumimoji="0" lang="zh-CN" altLang="en-US" sz="2000" b="0" i="0" u="none" strike="noStrike" cap="none" normalizeH="0" baseline="0" dirty="0">
                          <a:ln>
                            <a:noFill/>
                          </a:ln>
                          <a:solidFill>
                            <a:srgbClr val="133984"/>
                          </a:solidFill>
                          <a:effectLst/>
                          <a:latin typeface="Arial" charset="0"/>
                          <a:ea typeface="黑体" pitchFamily="2" charset="-122"/>
                        </a:rPr>
                        <a:t>使用主堆栈</a:t>
                      </a:r>
                      <a:r>
                        <a:rPr kumimoji="0" lang="en-US" altLang="zh-CN" sz="2000" b="0" i="0" u="none" strike="noStrike" cap="none" normalizeH="0" baseline="0" dirty="0">
                          <a:ln>
                            <a:noFill/>
                          </a:ln>
                          <a:solidFill>
                            <a:srgbClr val="133984"/>
                          </a:solidFill>
                          <a:effectLst/>
                          <a:latin typeface="Arial" charset="0"/>
                          <a:ea typeface="黑体" pitchFamily="2" charset="-122"/>
                        </a:rPr>
                        <a:t> (MSP) (</a:t>
                      </a:r>
                      <a:r>
                        <a:rPr kumimoji="0" lang="zh-CN" altLang="en-US" sz="2000" b="0" i="0" u="none" strike="noStrike" cap="none" normalizeH="0" baseline="0" dirty="0">
                          <a:ln>
                            <a:noFill/>
                          </a:ln>
                          <a:solidFill>
                            <a:srgbClr val="133984"/>
                          </a:solidFill>
                          <a:effectLst/>
                          <a:latin typeface="Arial" charset="0"/>
                          <a:ea typeface="黑体" pitchFamily="2" charset="-122"/>
                        </a:rPr>
                        <a:t>针对特权级</a:t>
                      </a:r>
                      <a:r>
                        <a:rPr kumimoji="0" lang="en-US" altLang="zh-CN" sz="2000" b="0" i="0" u="none" strike="noStrike" cap="none" normalizeH="0" baseline="0" dirty="0">
                          <a:ln>
                            <a:noFill/>
                          </a:ln>
                          <a:solidFill>
                            <a:srgbClr val="133984"/>
                          </a:solidFill>
                          <a:effectLst/>
                          <a:latin typeface="Arial" charset="0"/>
                          <a:ea typeface="黑体" pitchFamily="2" charset="-122"/>
                        </a:rPr>
                        <a:t>)</a:t>
                      </a:r>
                    </a:p>
                    <a:p>
                      <a:pPr marL="361950" marR="0" lvl="0" indent="-36195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1 = </a:t>
                      </a:r>
                      <a:r>
                        <a:rPr kumimoji="0" lang="zh-CN" altLang="en-US" sz="2000" b="0" i="0" u="none" strike="noStrike" cap="none" normalizeH="0" baseline="0" dirty="0">
                          <a:ln>
                            <a:noFill/>
                          </a:ln>
                          <a:solidFill>
                            <a:srgbClr val="133984"/>
                          </a:solidFill>
                          <a:effectLst/>
                          <a:latin typeface="Arial" charset="0"/>
                          <a:ea typeface="黑体" pitchFamily="2" charset="-122"/>
                        </a:rPr>
                        <a:t>线程模式使用进程堆栈</a:t>
                      </a:r>
                      <a:r>
                        <a:rPr kumimoji="0" lang="en-US" altLang="zh-CN" sz="2000" b="0" i="0" u="none" strike="noStrike" cap="none" normalizeH="0" baseline="0" dirty="0">
                          <a:ln>
                            <a:noFill/>
                          </a:ln>
                          <a:solidFill>
                            <a:srgbClr val="133984"/>
                          </a:solidFill>
                          <a:effectLst/>
                          <a:latin typeface="Arial" charset="0"/>
                          <a:ea typeface="黑体" pitchFamily="2" charset="-122"/>
                        </a:rPr>
                        <a:t>(PSP) (</a:t>
                      </a:r>
                      <a:r>
                        <a:rPr kumimoji="0" lang="zh-CN" altLang="en-US" sz="2000" b="0" i="0" u="none" strike="noStrike" cap="none" normalizeH="0" baseline="0" dirty="0">
                          <a:ln>
                            <a:noFill/>
                          </a:ln>
                          <a:solidFill>
                            <a:srgbClr val="133984"/>
                          </a:solidFill>
                          <a:effectLst/>
                          <a:latin typeface="Arial" charset="0"/>
                          <a:ea typeface="黑体" pitchFamily="2" charset="-122"/>
                        </a:rPr>
                        <a:t>针对用户级</a:t>
                      </a:r>
                      <a:r>
                        <a:rPr kumimoji="0" lang="en-US" altLang="zh-CN" sz="2000" b="0" i="0" u="none" strike="noStrike" cap="none" normalizeH="0" baseline="0" dirty="0">
                          <a:ln>
                            <a:noFill/>
                          </a:ln>
                          <a:solidFill>
                            <a:srgbClr val="133984"/>
                          </a:solidFill>
                          <a:effectLst/>
                          <a:latin typeface="Arial" charset="0"/>
                          <a:ea typeface="黑体" pitchFamily="2" charset="-122"/>
                        </a:rPr>
                        <a:t>)</a:t>
                      </a:r>
                      <a:r>
                        <a:rPr kumimoji="0" lang="zh-CN" altLang="en-US" sz="2000" b="0" i="0" u="none" strike="noStrike" cap="none" normalizeH="0" baseline="0" dirty="0">
                          <a:ln>
                            <a:noFill/>
                          </a:ln>
                          <a:solidFill>
                            <a:srgbClr val="133984"/>
                          </a:solidFill>
                          <a:effectLst/>
                          <a:latin typeface="Arial" charset="0"/>
                          <a:ea typeface="黑体" pitchFamily="2" charset="-122"/>
                        </a:rPr>
                        <a:t>，</a:t>
                      </a:r>
                      <a:br>
                        <a:rPr kumimoji="0" lang="en-US" altLang="zh-CN" sz="2000" b="0" i="0" u="none" strike="noStrike" cap="none" normalizeH="0" baseline="0" dirty="0">
                          <a:ln>
                            <a:noFill/>
                          </a:ln>
                          <a:solidFill>
                            <a:srgbClr val="133984"/>
                          </a:solidFill>
                          <a:effectLst/>
                          <a:latin typeface="Arial" charset="0"/>
                          <a:ea typeface="黑体" pitchFamily="2" charset="-122"/>
                        </a:rPr>
                      </a:br>
                      <a:r>
                        <a:rPr kumimoji="0" lang="en-US" altLang="zh-CN" sz="2000" b="0" i="0" u="none" strike="noStrike" cap="none" normalizeH="0" baseline="0" dirty="0">
                          <a:ln>
                            <a:noFill/>
                          </a:ln>
                          <a:solidFill>
                            <a:srgbClr val="133984"/>
                          </a:solidFill>
                          <a:effectLst/>
                          <a:latin typeface="Arial" charset="0"/>
                          <a:ea typeface="黑体" pitchFamily="2" charset="-122"/>
                        </a:rPr>
                        <a:t> </a:t>
                      </a:r>
                      <a:r>
                        <a:rPr kumimoji="0" lang="zh-CN" altLang="en-US" sz="2000" b="0" i="0" u="none" strike="noStrike" cap="none" normalizeH="0" baseline="0" dirty="0">
                          <a:ln>
                            <a:noFill/>
                          </a:ln>
                          <a:solidFill>
                            <a:srgbClr val="133984"/>
                          </a:solidFill>
                          <a:effectLst/>
                          <a:latin typeface="Arial" charset="0"/>
                          <a:ea typeface="黑体" pitchFamily="2" charset="-122"/>
                        </a:rPr>
                        <a:t>处理模式使用主堆栈</a:t>
                      </a:r>
                      <a:r>
                        <a:rPr kumimoji="0" lang="en-US" altLang="zh-CN" sz="2000" b="0" i="0" u="none" strike="noStrike" cap="none" normalizeH="0" baseline="0" dirty="0">
                          <a:ln>
                            <a:noFill/>
                          </a:ln>
                          <a:solidFill>
                            <a:srgbClr val="133984"/>
                          </a:solidFill>
                          <a:effectLst/>
                          <a:latin typeface="Arial" charset="0"/>
                          <a:ea typeface="黑体" pitchFamily="2" charset="-122"/>
                        </a:rPr>
                        <a:t> (MSP)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1046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a:ln>
                            <a:noFill/>
                          </a:ln>
                          <a:solidFill>
                            <a:srgbClr val="133984"/>
                          </a:solidFill>
                          <a:effectLst/>
                          <a:latin typeface="Arial" charset="0"/>
                          <a:ea typeface="黑体" pitchFamily="2" charset="-122"/>
                        </a:rPr>
                        <a:t>CONTROL[0]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指定的访问级别：</a:t>
                      </a:r>
                      <a:r>
                        <a:rPr kumimoji="0" lang="zh-CN" altLang="en-US" sz="2000" b="0" i="0" u="none" strike="noStrike" cap="none" normalizeH="0" baseline="0" dirty="0">
                          <a:ln>
                            <a:noFill/>
                          </a:ln>
                          <a:solidFill>
                            <a:schemeClr val="tx1"/>
                          </a:solidFill>
                          <a:effectLst/>
                          <a:latin typeface="Arial" charset="0"/>
                          <a:ea typeface="黑体" pitchFamily="2" charset="-122"/>
                        </a:rPr>
                        <a:t>（</a:t>
                      </a:r>
                      <a:r>
                        <a:rPr lang="zh-CN" altLang="en-US" sz="2000" dirty="0"/>
                        <a:t>只在</a:t>
                      </a:r>
                      <a:r>
                        <a:rPr lang="zh-CN" altLang="en-US" sz="2000" dirty="0">
                          <a:solidFill>
                            <a:srgbClr val="FF0000"/>
                          </a:solidFill>
                        </a:rPr>
                        <a:t>特权级别</a:t>
                      </a:r>
                      <a:r>
                        <a:rPr lang="zh-CN" altLang="en-US" sz="2000" dirty="0"/>
                        <a:t>可写）</a:t>
                      </a:r>
                      <a:endParaRPr kumimoji="0" lang="en-US" altLang="zh-CN" sz="20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0 = </a:t>
                      </a:r>
                      <a:r>
                        <a:rPr kumimoji="0" lang="zh-CN" altLang="en-US" sz="2000" b="0" i="0" u="none" strike="noStrike" cap="none" normalizeH="0" baseline="0" dirty="0">
                          <a:ln>
                            <a:noFill/>
                          </a:ln>
                          <a:solidFill>
                            <a:srgbClr val="133984"/>
                          </a:solidFill>
                          <a:effectLst/>
                          <a:latin typeface="Arial" charset="0"/>
                          <a:ea typeface="黑体" pitchFamily="2" charset="-122"/>
                        </a:rPr>
                        <a:t>特权的线程模式</a:t>
                      </a:r>
                      <a:endParaRPr kumimoji="0" lang="en-US" altLang="zh-CN" sz="20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2000" b="0" i="0" u="none" strike="noStrike" cap="none" normalizeH="0" baseline="0" dirty="0">
                          <a:ln>
                            <a:noFill/>
                          </a:ln>
                          <a:solidFill>
                            <a:srgbClr val="133984"/>
                          </a:solidFill>
                          <a:effectLst/>
                          <a:latin typeface="Arial" charset="0"/>
                          <a:ea typeface="黑体" pitchFamily="2" charset="-122"/>
                        </a:rPr>
                        <a:t>1 = </a:t>
                      </a:r>
                      <a:r>
                        <a:rPr kumimoji="0" lang="zh-CN" altLang="en-US" sz="2000" b="0" i="0" u="none" strike="noStrike" cap="none" normalizeH="0" baseline="0" dirty="0">
                          <a:ln>
                            <a:noFill/>
                          </a:ln>
                          <a:solidFill>
                            <a:srgbClr val="133984"/>
                          </a:solidFill>
                          <a:effectLst/>
                          <a:latin typeface="Arial" charset="0"/>
                          <a:ea typeface="黑体" pitchFamily="2" charset="-122"/>
                        </a:rPr>
                        <a:t>用户状态的线程模式</a:t>
                      </a:r>
                      <a:endParaRPr kumimoji="0" lang="en-US" altLang="zh-CN" sz="20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bl>
          </a:graphicData>
        </a:graphic>
      </p:graphicFrame>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特殊功能寄存器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457200" y="990600"/>
            <a:ext cx="8229600" cy="1828800"/>
          </a:xfrm>
        </p:spPr>
        <p:txBody>
          <a:bodyPr/>
          <a:lstStyle/>
          <a:p>
            <a:pPr marL="0" indent="0" eaLnBrk="1" hangingPunct="1">
              <a:spcBef>
                <a:spcPts val="1200"/>
              </a:spcBef>
              <a:buFontTx/>
              <a:buNone/>
            </a:pPr>
            <a:r>
              <a:rPr lang="en-US" altLang="zh-CN" sz="2600" b="1" dirty="0"/>
              <a:t>8.3.3 </a:t>
            </a:r>
            <a:r>
              <a:rPr lang="zh-CN" altLang="en-US" sz="2600" b="1" dirty="0"/>
              <a:t>操作模式</a:t>
            </a:r>
            <a:endParaRPr lang="en-US" altLang="zh-CN" sz="2600" b="1" dirty="0"/>
          </a:p>
          <a:p>
            <a:pPr marL="0" indent="0" eaLnBrk="1" hangingPunct="1">
              <a:spcBef>
                <a:spcPts val="1200"/>
              </a:spcBef>
            </a:pPr>
            <a:r>
              <a:rPr lang="zh-CN" altLang="en-US" sz="2400" dirty="0"/>
              <a:t>两种模式：处理模式、线程模式</a:t>
            </a:r>
            <a:endParaRPr lang="en-US" altLang="zh-CN" sz="2400" dirty="0"/>
          </a:p>
          <a:p>
            <a:pPr marL="0" indent="0" eaLnBrk="1" hangingPunct="1">
              <a:spcBef>
                <a:spcPts val="1200"/>
              </a:spcBef>
            </a:pPr>
            <a:r>
              <a:rPr lang="zh-CN" altLang="en-US" sz="2400" dirty="0"/>
              <a:t>两种权限级别：特权级、用户级</a:t>
            </a:r>
            <a:endParaRPr lang="en-US" altLang="zh-CN" sz="2400" dirty="0"/>
          </a:p>
        </p:txBody>
      </p:sp>
      <p:sp>
        <p:nvSpPr>
          <p:cNvPr id="62467" name="Rectangle 3"/>
          <p:cNvSpPr>
            <a:spLocks noChangeArrowheads="1"/>
          </p:cNvSpPr>
          <p:nvPr/>
        </p:nvSpPr>
        <p:spPr bwMode="auto">
          <a:xfrm>
            <a:off x="685800" y="4953000"/>
            <a:ext cx="7921625" cy="1388072"/>
          </a:xfrm>
          <a:prstGeom prst="rect">
            <a:avLst/>
          </a:prstGeom>
          <a:noFill/>
          <a:ln w="9525">
            <a:noFill/>
            <a:miter lim="800000"/>
            <a:headEnd/>
            <a:tailEnd/>
          </a:ln>
        </p:spPr>
        <p:txBody>
          <a:bodyPr wrap="square">
            <a:spAutoFit/>
          </a:bodyPr>
          <a:lstStyle/>
          <a:p>
            <a:pPr algn="l">
              <a:lnSpc>
                <a:spcPct val="110000"/>
              </a:lnSpc>
              <a:spcBef>
                <a:spcPts val="600"/>
              </a:spcBef>
              <a:buFont typeface="Wingdings" pitchFamily="2" charset="2"/>
              <a:buChar char="Ø"/>
            </a:pPr>
            <a:r>
              <a:rPr lang="zh-CN" altLang="en-US" sz="2400" dirty="0"/>
              <a:t> 即共有三种操作模式：</a:t>
            </a:r>
            <a:r>
              <a:rPr lang="zh-CN" altLang="en-US" sz="2400" dirty="0">
                <a:solidFill>
                  <a:srgbClr val="FF0066"/>
                </a:solidFill>
              </a:rPr>
              <a:t>特权级</a:t>
            </a:r>
            <a:r>
              <a:rPr lang="en-US" altLang="zh-CN" sz="2400" dirty="0">
                <a:solidFill>
                  <a:srgbClr val="FF0066"/>
                </a:solidFill>
              </a:rPr>
              <a:t>-</a:t>
            </a:r>
            <a:r>
              <a:rPr lang="zh-CN" altLang="en-US" sz="2400" dirty="0">
                <a:solidFill>
                  <a:srgbClr val="FF0066"/>
                </a:solidFill>
              </a:rPr>
              <a:t>处理模式</a:t>
            </a:r>
            <a:r>
              <a:rPr lang="zh-CN" altLang="en-US" sz="2400" dirty="0"/>
              <a:t>，</a:t>
            </a:r>
            <a:r>
              <a:rPr lang="zh-CN" altLang="en-US" sz="2400" dirty="0">
                <a:solidFill>
                  <a:srgbClr val="FF0066"/>
                </a:solidFill>
              </a:rPr>
              <a:t>特权级</a:t>
            </a:r>
            <a:r>
              <a:rPr lang="en-US" altLang="zh-CN" sz="2400" dirty="0">
                <a:solidFill>
                  <a:srgbClr val="FF0066"/>
                </a:solidFill>
              </a:rPr>
              <a:t>-</a:t>
            </a:r>
            <a:r>
              <a:rPr lang="zh-CN" altLang="en-US" sz="2400" dirty="0">
                <a:solidFill>
                  <a:srgbClr val="FF0066"/>
                </a:solidFill>
              </a:rPr>
              <a:t>线程模式</a:t>
            </a:r>
            <a:r>
              <a:rPr lang="zh-CN" altLang="en-US" sz="2400" dirty="0"/>
              <a:t>，</a:t>
            </a:r>
            <a:r>
              <a:rPr lang="zh-CN" altLang="en-US" sz="2400" dirty="0">
                <a:solidFill>
                  <a:srgbClr val="FF0066"/>
                </a:solidFill>
              </a:rPr>
              <a:t>用户级</a:t>
            </a:r>
            <a:r>
              <a:rPr lang="en-US" altLang="zh-CN" sz="2400" dirty="0">
                <a:solidFill>
                  <a:srgbClr val="FF0066"/>
                </a:solidFill>
              </a:rPr>
              <a:t>-</a:t>
            </a:r>
            <a:r>
              <a:rPr lang="zh-CN" altLang="en-US" sz="2400" dirty="0">
                <a:solidFill>
                  <a:srgbClr val="FF0066"/>
                </a:solidFill>
              </a:rPr>
              <a:t>线程模式</a:t>
            </a:r>
            <a:endParaRPr lang="en-US" altLang="zh-CN" sz="2400" dirty="0">
              <a:solidFill>
                <a:srgbClr val="FF0066"/>
              </a:solidFill>
            </a:endParaRPr>
          </a:p>
          <a:p>
            <a:pPr algn="l">
              <a:lnSpc>
                <a:spcPct val="110000"/>
              </a:lnSpc>
              <a:spcBef>
                <a:spcPts val="600"/>
              </a:spcBef>
              <a:buFont typeface="Wingdings" pitchFamily="2" charset="2"/>
              <a:buChar char="Ø"/>
            </a:pPr>
            <a:r>
              <a:rPr lang="zh-CN" altLang="en-US" sz="2400" dirty="0"/>
              <a:t> 复位后，处理器默认进入“</a:t>
            </a:r>
            <a:r>
              <a:rPr lang="zh-CN" altLang="en-US" sz="2400" dirty="0">
                <a:solidFill>
                  <a:srgbClr val="FF0000"/>
                </a:solidFill>
              </a:rPr>
              <a:t>特权级</a:t>
            </a:r>
            <a:r>
              <a:rPr lang="en-US" altLang="zh-CN" sz="2400" dirty="0">
                <a:solidFill>
                  <a:srgbClr val="FF0000"/>
                </a:solidFill>
              </a:rPr>
              <a:t>-</a:t>
            </a:r>
            <a:r>
              <a:rPr lang="zh-CN" altLang="en-US" sz="2400" dirty="0">
                <a:solidFill>
                  <a:srgbClr val="FF0000"/>
                </a:solidFill>
              </a:rPr>
              <a:t>线程模式</a:t>
            </a:r>
            <a:r>
              <a:rPr lang="zh-CN" altLang="en-US" sz="2400" dirty="0"/>
              <a:t>”</a:t>
            </a:r>
            <a:endParaRPr lang="en-US" altLang="zh-CN" sz="2400" dirty="0"/>
          </a:p>
        </p:txBody>
      </p:sp>
      <p:graphicFrame>
        <p:nvGraphicFramePr>
          <p:cNvPr id="777240" name="Group 24"/>
          <p:cNvGraphicFramePr>
            <a:graphicFrameLocks noGrp="1"/>
          </p:cNvGraphicFramePr>
          <p:nvPr/>
        </p:nvGraphicFramePr>
        <p:xfrm>
          <a:off x="609600" y="3200400"/>
          <a:ext cx="7967663" cy="1506538"/>
        </p:xfrm>
        <a:graphic>
          <a:graphicData uri="http://schemas.openxmlformats.org/drawingml/2006/table">
            <a:tbl>
              <a:tblPr/>
              <a:tblGrid>
                <a:gridCol w="3165475">
                  <a:extLst>
                    <a:ext uri="{9D8B030D-6E8A-4147-A177-3AD203B41FA5}">
                      <a16:colId xmlns:a16="http://schemas.microsoft.com/office/drawing/2014/main" val="20000"/>
                    </a:ext>
                  </a:extLst>
                </a:gridCol>
                <a:gridCol w="2401888">
                  <a:extLst>
                    <a:ext uri="{9D8B030D-6E8A-4147-A177-3AD203B41FA5}">
                      <a16:colId xmlns:a16="http://schemas.microsoft.com/office/drawing/2014/main" val="20001"/>
                    </a:ext>
                  </a:extLst>
                </a:gridCol>
                <a:gridCol w="2400300">
                  <a:extLst>
                    <a:ext uri="{9D8B030D-6E8A-4147-A177-3AD203B41FA5}">
                      <a16:colId xmlns:a16="http://schemas.microsoft.com/office/drawing/2014/main" val="20002"/>
                    </a:ext>
                  </a:extLst>
                </a:gridCol>
              </a:tblGrid>
              <a:tr h="515938">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endParaRPr kumimoji="0" lang="zh-CN" altLang="en-US" sz="20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1" i="1" u="none" strike="noStrike" cap="none" normalizeH="0" baseline="0" dirty="0">
                          <a:ln>
                            <a:noFill/>
                          </a:ln>
                          <a:solidFill>
                            <a:srgbClr val="133984"/>
                          </a:solidFill>
                          <a:effectLst/>
                          <a:latin typeface="Arial" charset="0"/>
                          <a:ea typeface="黑体" pitchFamily="2" charset="-122"/>
                        </a:rPr>
                        <a:t>特权</a:t>
                      </a:r>
                      <a:endParaRPr kumimoji="0" lang="en-US" altLang="zh-CN" sz="2000" b="1" i="1"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1" i="1" u="none" strike="noStrike" cap="none" normalizeH="0" baseline="0" dirty="0">
                          <a:ln>
                            <a:noFill/>
                          </a:ln>
                          <a:solidFill>
                            <a:srgbClr val="133984"/>
                          </a:solidFill>
                          <a:effectLst/>
                          <a:latin typeface="Arial" charset="0"/>
                          <a:ea typeface="黑体" pitchFamily="2" charset="-122"/>
                        </a:rPr>
                        <a:t>用户</a:t>
                      </a:r>
                      <a:endParaRPr kumimoji="0" lang="en-US" altLang="zh-CN" sz="2000" b="1" i="1"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extLst>
                  <a:ext uri="{0D108BD9-81ED-4DB2-BD59-A6C34878D82A}">
                    <a16:rowId xmlns:a16="http://schemas.microsoft.com/office/drawing/2014/main" val="10000"/>
                  </a:ext>
                </a:extLst>
              </a:tr>
              <a:tr h="474662">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运行异常处理程序时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1" i="1" u="none" strike="noStrike" cap="none" normalizeH="0" baseline="0" dirty="0">
                          <a:ln>
                            <a:noFill/>
                          </a:ln>
                          <a:solidFill>
                            <a:srgbClr val="FF0000"/>
                          </a:solidFill>
                          <a:effectLst/>
                          <a:latin typeface="Arial" charset="0"/>
                          <a:ea typeface="黑体" pitchFamily="2" charset="-122"/>
                        </a:rPr>
                        <a:t>处理模式</a:t>
                      </a:r>
                      <a:endParaRPr kumimoji="0" lang="en-US" altLang="zh-CN" sz="2000" b="1" i="1"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endParaRPr kumimoji="0" lang="zh-CN" altLang="en-US" sz="2000" b="1" i="1"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1"/>
                  </a:ext>
                </a:extLst>
              </a:tr>
              <a:tr h="515938">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0" i="0" u="none" strike="noStrike" cap="none" normalizeH="0" baseline="0" dirty="0">
                          <a:ln>
                            <a:noFill/>
                          </a:ln>
                          <a:solidFill>
                            <a:srgbClr val="133984"/>
                          </a:solidFill>
                          <a:effectLst/>
                          <a:latin typeface="Arial" charset="0"/>
                          <a:ea typeface="黑体" pitchFamily="2" charset="-122"/>
                        </a:rPr>
                        <a:t>运行主应用程序时</a:t>
                      </a:r>
                      <a:endParaRPr kumimoji="0" lang="en-US" altLang="zh-CN" sz="20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1" i="1" u="none" strike="noStrike" cap="none" normalizeH="0" baseline="0" dirty="0">
                          <a:ln>
                            <a:noFill/>
                          </a:ln>
                          <a:solidFill>
                            <a:srgbClr val="FF0000"/>
                          </a:solidFill>
                          <a:effectLst/>
                          <a:latin typeface="Arial" charset="0"/>
                          <a:ea typeface="黑体" pitchFamily="2" charset="-122"/>
                        </a:rPr>
                        <a:t>线程模式</a:t>
                      </a:r>
                      <a:endParaRPr kumimoji="0" lang="en-US" altLang="zh-CN" sz="2000" b="1" i="1"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2000" b="1" i="1" u="none" strike="noStrike" cap="none" normalizeH="0" baseline="0" dirty="0">
                          <a:ln>
                            <a:noFill/>
                          </a:ln>
                          <a:solidFill>
                            <a:srgbClr val="FF0000"/>
                          </a:solidFill>
                          <a:effectLst/>
                          <a:latin typeface="Arial" charset="0"/>
                          <a:ea typeface="黑体" pitchFamily="2" charset="-122"/>
                        </a:rPr>
                        <a:t>线程模式</a:t>
                      </a:r>
                      <a:endParaRPr kumimoji="0" lang="en-US" altLang="zh-CN" sz="2000" b="1" i="1"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2"/>
                  </a:ext>
                </a:extLst>
              </a:tr>
            </a:tbl>
          </a:graphicData>
        </a:graphic>
      </p:graphicFrame>
      <p:sp>
        <p:nvSpPr>
          <p:cNvPr id="62486" name="Rectangle 22"/>
          <p:cNvSpPr>
            <a:spLocks noChangeArrowheads="1"/>
          </p:cNvSpPr>
          <p:nvPr/>
        </p:nvSpPr>
        <p:spPr bwMode="auto">
          <a:xfrm>
            <a:off x="2362200" y="2667000"/>
            <a:ext cx="4876800" cy="400110"/>
          </a:xfrm>
          <a:prstGeom prst="rect">
            <a:avLst/>
          </a:prstGeom>
          <a:noFill/>
          <a:ln w="9525">
            <a:noFill/>
            <a:miter lim="800000"/>
            <a:headEnd/>
            <a:tailEnd/>
          </a:ln>
        </p:spPr>
        <p:txBody>
          <a:bodyPr wrap="square">
            <a:spAutoFit/>
          </a:bodyPr>
          <a:lstStyle/>
          <a:p>
            <a:pPr algn="l"/>
            <a:r>
              <a:rPr lang="en-US" altLang="zh-CN" sz="2000" b="1" dirty="0">
                <a:solidFill>
                  <a:schemeClr val="tx1"/>
                </a:solidFill>
              </a:rPr>
              <a:t>Cortex-M3/M4</a:t>
            </a:r>
            <a:r>
              <a:rPr lang="zh-CN" altLang="en-US" sz="2000" b="1" dirty="0">
                <a:solidFill>
                  <a:schemeClr val="tx1"/>
                </a:solidFill>
              </a:rPr>
              <a:t>中的操作模式和权限级别</a:t>
            </a:r>
            <a:endParaRPr lang="en-US" altLang="zh-CN" sz="2000" b="1" dirty="0">
              <a:solidFill>
                <a:schemeClr val="tx1"/>
              </a:solidFill>
            </a:endParaRPr>
          </a:p>
        </p:txBody>
      </p:sp>
      <p:sp>
        <p:nvSpPr>
          <p:cNvPr id="6" name="标题 5"/>
          <p:cNvSpPr>
            <a:spLocks noGrp="1"/>
          </p:cNvSpPr>
          <p:nvPr>
            <p:ph type="title"/>
          </p:nvPr>
        </p:nvSpPr>
        <p:spPr>
          <a:xfrm>
            <a:off x="0" y="179388"/>
            <a:ext cx="9144000" cy="688975"/>
          </a:xfrm>
        </p:spPr>
        <p:txBody>
          <a:bodyPr/>
          <a:lstStyle/>
          <a:p>
            <a:r>
              <a:rPr lang="en-US" altLang="zh-CN" dirty="0"/>
              <a:t>Cortex-M3/M4</a:t>
            </a:r>
            <a:r>
              <a:rPr lang="zh-CN" altLang="en-US" dirty="0"/>
              <a:t>基础</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143000"/>
            <a:ext cx="8229600" cy="5141912"/>
          </a:xfrm>
        </p:spPr>
        <p:txBody>
          <a:bodyPr/>
          <a:lstStyle/>
          <a:p>
            <a:pPr>
              <a:lnSpc>
                <a:spcPct val="100000"/>
              </a:lnSpc>
              <a:spcBef>
                <a:spcPts val="900"/>
              </a:spcBef>
            </a:pPr>
            <a:r>
              <a:rPr lang="zh-CN" altLang="en-US" dirty="0"/>
              <a:t>特权级和用户级的引入提供了一种保障访问存储器关键区域的机制和基本安全模式：</a:t>
            </a:r>
            <a:endParaRPr lang="en-US" altLang="zh-CN" dirty="0"/>
          </a:p>
          <a:p>
            <a:pPr lvl="1">
              <a:lnSpc>
                <a:spcPct val="100000"/>
              </a:lnSpc>
              <a:spcBef>
                <a:spcPts val="900"/>
              </a:spcBef>
            </a:pPr>
            <a:r>
              <a:rPr lang="zh-CN" altLang="en-US" dirty="0">
                <a:solidFill>
                  <a:srgbClr val="FF0000"/>
                </a:solidFill>
              </a:rPr>
              <a:t>特权级下</a:t>
            </a:r>
            <a:r>
              <a:rPr lang="zh-CN" altLang="en-US" dirty="0"/>
              <a:t>，程序可以访问所有范围的存储器（除</a:t>
            </a:r>
            <a:r>
              <a:rPr lang="en-US" altLang="zh-CN" dirty="0"/>
              <a:t>MPU</a:t>
            </a:r>
            <a:r>
              <a:rPr lang="zh-CN" altLang="en-US" dirty="0"/>
              <a:t>规定的禁地之外），可以执行所有指令，中断处理程序必须运行于特权级别</a:t>
            </a:r>
            <a:endParaRPr lang="en-US" altLang="zh-CN" dirty="0"/>
          </a:p>
          <a:p>
            <a:pPr lvl="1">
              <a:lnSpc>
                <a:spcPct val="100000"/>
              </a:lnSpc>
              <a:spcBef>
                <a:spcPts val="900"/>
              </a:spcBef>
            </a:pPr>
            <a:r>
              <a:rPr lang="zh-CN" altLang="en-US" dirty="0">
                <a:solidFill>
                  <a:srgbClr val="FF0000"/>
                </a:solidFill>
              </a:rPr>
              <a:t>特权级下</a:t>
            </a:r>
            <a:r>
              <a:rPr lang="zh-CN" altLang="en-US" dirty="0"/>
              <a:t>，可以通过置位寄存器 </a:t>
            </a:r>
            <a:r>
              <a:rPr lang="en-US" altLang="zh-CN" dirty="0">
                <a:solidFill>
                  <a:srgbClr val="FF0000"/>
                </a:solidFill>
              </a:rPr>
              <a:t>CONTROL</a:t>
            </a:r>
            <a:r>
              <a:rPr lang="en-US" altLang="en-US" dirty="0">
                <a:solidFill>
                  <a:srgbClr val="FF0000"/>
                </a:solidFill>
              </a:rPr>
              <a:t>[0]</a:t>
            </a:r>
            <a:r>
              <a:rPr lang="en-US" altLang="zh-CN" dirty="0">
                <a:solidFill>
                  <a:srgbClr val="FF0000"/>
                </a:solidFill>
              </a:rPr>
              <a:t>=1</a:t>
            </a:r>
            <a:r>
              <a:rPr lang="zh-CN" altLang="en-US" dirty="0"/>
              <a:t>，使程序切换到用户级别</a:t>
            </a:r>
            <a:endParaRPr lang="en-US" altLang="zh-CN" dirty="0"/>
          </a:p>
          <a:p>
            <a:pPr lvl="1">
              <a:lnSpc>
                <a:spcPct val="100000"/>
              </a:lnSpc>
              <a:spcBef>
                <a:spcPts val="900"/>
              </a:spcBef>
            </a:pPr>
            <a:r>
              <a:rPr lang="zh-CN" altLang="en-US" dirty="0">
                <a:solidFill>
                  <a:srgbClr val="FF0000"/>
                </a:solidFill>
              </a:rPr>
              <a:t>用户级下</a:t>
            </a:r>
            <a:r>
              <a:rPr lang="zh-CN" altLang="en-US" dirty="0"/>
              <a:t>，程序不能使用某些指令</a:t>
            </a:r>
            <a:r>
              <a:rPr lang="en-US" altLang="zh-CN" dirty="0"/>
              <a:t>(</a:t>
            </a:r>
            <a:r>
              <a:rPr lang="zh-CN" altLang="en-US" dirty="0"/>
              <a:t>如</a:t>
            </a:r>
            <a:r>
              <a:rPr lang="en-US" altLang="zh-CN" dirty="0"/>
              <a:t>MSR/MRS)</a:t>
            </a:r>
            <a:r>
              <a:rPr lang="zh-CN" altLang="en-US" dirty="0"/>
              <a:t>，不能访问系统控制空间的寄存器</a:t>
            </a:r>
            <a:endParaRPr lang="en-US" altLang="zh-CN" dirty="0"/>
          </a:p>
          <a:p>
            <a:pPr lvl="1">
              <a:lnSpc>
                <a:spcPct val="100000"/>
              </a:lnSpc>
              <a:spcBef>
                <a:spcPts val="900"/>
              </a:spcBef>
            </a:pPr>
            <a:r>
              <a:rPr lang="zh-CN" altLang="en-US" dirty="0">
                <a:solidFill>
                  <a:srgbClr val="FF0000"/>
                </a:solidFill>
              </a:rPr>
              <a:t>用户级下</a:t>
            </a:r>
            <a:r>
              <a:rPr lang="zh-CN" altLang="en-US" dirty="0"/>
              <a:t>，程序不能直接写控制寄存器 </a:t>
            </a:r>
            <a:r>
              <a:rPr lang="en-US" altLang="zh-CN" dirty="0"/>
              <a:t>CONTROL</a:t>
            </a:r>
            <a:r>
              <a:rPr lang="en-US" altLang="en-US" dirty="0"/>
              <a:t>[0] </a:t>
            </a:r>
            <a:r>
              <a:rPr lang="zh-CN" altLang="en-US" dirty="0"/>
              <a:t>而回到特权级别，只能经过一个</a:t>
            </a:r>
            <a:r>
              <a:rPr lang="zh-CN" altLang="en-US" dirty="0">
                <a:solidFill>
                  <a:srgbClr val="FF0000"/>
                </a:solidFill>
              </a:rPr>
              <a:t>异常</a:t>
            </a:r>
            <a:r>
              <a:rPr lang="zh-CN" altLang="en-US" dirty="0"/>
              <a:t>处理程序来设置</a:t>
            </a:r>
            <a:r>
              <a:rPr lang="en-US" altLang="zh-CN" dirty="0"/>
              <a:t>CONTROL</a:t>
            </a:r>
            <a:r>
              <a:rPr lang="en-US" altLang="en-US" dirty="0"/>
              <a:t>[0]</a:t>
            </a:r>
            <a:r>
              <a:rPr lang="en-US" altLang="zh-CN" dirty="0"/>
              <a:t>=0</a:t>
            </a:r>
            <a:r>
              <a:rPr lang="zh-CN" altLang="en-US" dirty="0"/>
              <a:t>，使得处理器切换回特权访问级别</a:t>
            </a:r>
          </a:p>
        </p:txBody>
      </p:sp>
      <p:sp>
        <p:nvSpPr>
          <p:cNvPr id="4" name="标题 5"/>
          <p:cNvSpPr>
            <a:spLocks noGrp="1"/>
          </p:cNvSpPr>
          <p:nvPr>
            <p:ph type="title"/>
          </p:nvPr>
        </p:nvSpPr>
        <p:spPr>
          <a:xfrm>
            <a:off x="0" y="179388"/>
            <a:ext cx="9144000" cy="688975"/>
          </a:xfrm>
        </p:spPr>
        <p:txBody>
          <a:bodyPr/>
          <a:lstStyle/>
          <a:p>
            <a:r>
              <a:rPr lang="en-US" altLang="zh-CN" dirty="0"/>
              <a:t>Cortex-M3/M4</a:t>
            </a:r>
            <a:r>
              <a:rPr lang="zh-CN" altLang="en-US" dirty="0"/>
              <a:t>操作模式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Cortex-M3/M4</a:t>
            </a:r>
            <a:r>
              <a:rPr lang="zh-CN" altLang="en-US" dirty="0"/>
              <a:t>操作模式</a:t>
            </a:r>
            <a:br>
              <a:rPr lang="zh-CN" altLang="en-US" dirty="0"/>
            </a:br>
            <a:endParaRPr lang="en-US" dirty="0"/>
          </a:p>
        </p:txBody>
      </p:sp>
      <p:sp>
        <p:nvSpPr>
          <p:cNvPr id="3" name="内容占位符 2"/>
          <p:cNvSpPr>
            <a:spLocks noGrp="1"/>
          </p:cNvSpPr>
          <p:nvPr>
            <p:ph idx="1"/>
          </p:nvPr>
        </p:nvSpPr>
        <p:spPr>
          <a:xfrm>
            <a:off x="457200" y="1066800"/>
            <a:ext cx="8229600" cy="5267325"/>
          </a:xfrm>
        </p:spPr>
        <p:txBody>
          <a:bodyPr/>
          <a:lstStyle/>
          <a:p>
            <a:r>
              <a:rPr lang="en-US" dirty="0"/>
              <a:t>Cortex-M3</a:t>
            </a:r>
            <a:r>
              <a:rPr lang="en-US" altLang="zh-CN" dirty="0"/>
              <a:t>/M4</a:t>
            </a:r>
            <a:r>
              <a:rPr lang="zh-CN" altLang="en-US" dirty="0"/>
              <a:t>操作模式转换</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a:p>
            <a:pPr marL="900000" lvl="1">
              <a:spcBef>
                <a:spcPts val="1800"/>
              </a:spcBef>
            </a:pPr>
            <a:r>
              <a:rPr lang="zh-CN" altLang="en-US" sz="2000" dirty="0"/>
              <a:t>注：在一些简单的应用中可以不使用用户</a:t>
            </a:r>
            <a:r>
              <a:rPr lang="en-US" altLang="zh-CN" sz="2000" dirty="0"/>
              <a:t>-</a:t>
            </a:r>
            <a:r>
              <a:rPr lang="zh-CN" altLang="en-US" sz="2000" dirty="0"/>
              <a:t>线程模式</a:t>
            </a:r>
            <a:endParaRPr lang="en-US" sz="2000" dirty="0"/>
          </a:p>
        </p:txBody>
      </p:sp>
      <p:pic>
        <p:nvPicPr>
          <p:cNvPr id="4" name="图片 3">
            <a:extLst>
              <a:ext uri="{FF2B5EF4-FFF2-40B4-BE49-F238E27FC236}">
                <a16:creationId xmlns:a16="http://schemas.microsoft.com/office/drawing/2014/main" id="{36E6CAE7-DE85-4C5F-90B3-044DFD537A64}"/>
              </a:ext>
            </a:extLst>
          </p:cNvPr>
          <p:cNvPicPr>
            <a:picLocks noChangeAspect="1"/>
          </p:cNvPicPr>
          <p:nvPr/>
        </p:nvPicPr>
        <p:blipFill>
          <a:blip r:embed="rId2"/>
          <a:stretch>
            <a:fillRect/>
          </a:stretch>
        </p:blipFill>
        <p:spPr>
          <a:xfrm>
            <a:off x="571500" y="1981070"/>
            <a:ext cx="8001000" cy="2895859"/>
          </a:xfrm>
          <a:prstGeom prst="rect">
            <a:avLst/>
          </a:prstGeom>
        </p:spPr>
      </p:pic>
      <p:pic>
        <p:nvPicPr>
          <p:cNvPr id="7" name="图片 6">
            <a:extLst>
              <a:ext uri="{FF2B5EF4-FFF2-40B4-BE49-F238E27FC236}">
                <a16:creationId xmlns:a16="http://schemas.microsoft.com/office/drawing/2014/main" id="{BDFB609E-C2B1-488D-9E6C-30A1FF05A36C}"/>
              </a:ext>
            </a:extLst>
          </p:cNvPr>
          <p:cNvPicPr>
            <a:picLocks noChangeAspect="1"/>
          </p:cNvPicPr>
          <p:nvPr/>
        </p:nvPicPr>
        <p:blipFill>
          <a:blip r:embed="rId3"/>
          <a:stretch>
            <a:fillRect/>
          </a:stretch>
        </p:blipFill>
        <p:spPr>
          <a:xfrm>
            <a:off x="405839" y="1981070"/>
            <a:ext cx="8182610" cy="2958684"/>
          </a:xfrm>
          <a:prstGeom prst="rect">
            <a:avLst/>
          </a:prstGeom>
        </p:spPr>
      </p:pic>
    </p:spTree>
    <p:extLst>
      <p:ext uri="{BB962C8B-B14F-4D97-AF65-F5344CB8AC3E}">
        <p14:creationId xmlns:p14="http://schemas.microsoft.com/office/powerpoint/2010/main" val="4248746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5"/>
          <p:cNvGraphicFramePr>
            <a:graphicFrameLocks noChangeAspect="1"/>
          </p:cNvGraphicFramePr>
          <p:nvPr/>
        </p:nvGraphicFramePr>
        <p:xfrm>
          <a:off x="304800" y="2468562"/>
          <a:ext cx="8424863" cy="3317875"/>
        </p:xfrm>
        <a:graphic>
          <a:graphicData uri="http://schemas.openxmlformats.org/presentationml/2006/ole">
            <mc:AlternateContent xmlns:mc="http://schemas.openxmlformats.org/markup-compatibility/2006">
              <mc:Choice xmlns:v="urn:schemas-microsoft-com:vml" Requires="v">
                <p:oleObj spid="_x0000_s310640" name="Visio" r:id="rId4" imgW="8837173" imgH="3827417" progId="">
                  <p:embed/>
                </p:oleObj>
              </mc:Choice>
              <mc:Fallback>
                <p:oleObj name="Visio" r:id="rId4" imgW="8837173" imgH="3827417"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468562"/>
                        <a:ext cx="8424863" cy="331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Rectangle 2"/>
          <p:cNvSpPr>
            <a:spLocks noGrp="1" noChangeArrowheads="1"/>
          </p:cNvSpPr>
          <p:nvPr>
            <p:ph type="body" sz="half" idx="1"/>
          </p:nvPr>
        </p:nvSpPr>
        <p:spPr>
          <a:xfrm>
            <a:off x="431800" y="990600"/>
            <a:ext cx="8255000" cy="5267325"/>
          </a:xfrm>
        </p:spPr>
        <p:txBody>
          <a:bodyPr/>
          <a:lstStyle/>
          <a:p>
            <a:pPr marL="0" indent="0" eaLnBrk="1" hangingPunct="1">
              <a:buFontTx/>
              <a:buNone/>
            </a:pPr>
            <a:r>
              <a:rPr lang="zh-CN" altLang="en-US" sz="2400" dirty="0"/>
              <a:t>处理器的操作模式和访问级别由控制寄存器来定义</a:t>
            </a:r>
          </a:p>
          <a:p>
            <a:pPr marL="173038" indent="-173038" eaLnBrk="1" hangingPunct="1">
              <a:buFont typeface="Arial" pitchFamily="34" charset="0"/>
              <a:buChar char="•"/>
            </a:pPr>
            <a:r>
              <a:rPr lang="zh-CN" altLang="en-US" sz="2400" dirty="0"/>
              <a:t>当</a:t>
            </a:r>
            <a:r>
              <a:rPr lang="en-US" altLang="zh-CN" sz="2400" dirty="0"/>
              <a:t>CONTROL[0] =0</a:t>
            </a:r>
            <a:r>
              <a:rPr lang="zh-CN" altLang="en-US" sz="2400" dirty="0"/>
              <a:t>时（特权级），在异常发生的始末，只有处理器的操作模式发生了变化，访问级别始终停留在特权级</a:t>
            </a:r>
            <a:endParaRPr lang="en-US" altLang="zh-CN" sz="2400" dirty="0"/>
          </a:p>
        </p:txBody>
      </p:sp>
      <p:graphicFrame>
        <p:nvGraphicFramePr>
          <p:cNvPr id="780294" name="Object 6"/>
          <p:cNvGraphicFramePr>
            <a:graphicFrameLocks noGrp="1" noChangeAspect="1"/>
          </p:cNvGraphicFramePr>
          <p:nvPr>
            <p:ph sz="quarter" idx="2"/>
          </p:nvPr>
        </p:nvGraphicFramePr>
        <p:xfrm>
          <a:off x="2438400" y="3459162"/>
          <a:ext cx="966788" cy="1236663"/>
        </p:xfrm>
        <a:graphic>
          <a:graphicData uri="http://schemas.openxmlformats.org/presentationml/2006/ole">
            <mc:AlternateContent xmlns:mc="http://schemas.openxmlformats.org/markup-compatibility/2006">
              <mc:Choice xmlns:v="urn:schemas-microsoft-com:vml" Requires="v">
                <p:oleObj spid="_x0000_s310641" name="Visio" r:id="rId6" imgW="966295" imgH="1237053" progId="">
                  <p:embed/>
                </p:oleObj>
              </mc:Choice>
              <mc:Fallback>
                <p:oleObj name="Visio" r:id="rId6" imgW="966295" imgH="1237053"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459162"/>
                        <a:ext cx="966788" cy="12366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3" name="Rectangle 3"/>
          <p:cNvSpPr>
            <a:spLocks noChangeArrowheads="1"/>
          </p:cNvSpPr>
          <p:nvPr/>
        </p:nvSpPr>
        <p:spPr bwMode="auto">
          <a:xfrm>
            <a:off x="3511965" y="6030912"/>
            <a:ext cx="2507418" cy="400110"/>
          </a:xfrm>
          <a:prstGeom prst="rect">
            <a:avLst/>
          </a:prstGeom>
          <a:noFill/>
          <a:ln w="9525">
            <a:noFill/>
            <a:miter lim="800000"/>
            <a:headEnd/>
            <a:tailEnd/>
          </a:ln>
        </p:spPr>
        <p:txBody>
          <a:bodyPr wrap="none">
            <a:spAutoFit/>
          </a:bodyPr>
          <a:lstStyle/>
          <a:p>
            <a:r>
              <a:rPr lang="zh-CN" altLang="en-US" sz="2000" b="1" dirty="0">
                <a:solidFill>
                  <a:schemeClr val="tx1"/>
                </a:solidFill>
              </a:rPr>
              <a:t>中断前后的模式转换</a:t>
            </a:r>
            <a:endParaRPr lang="en-US" altLang="zh-CN" sz="2000" b="1" dirty="0">
              <a:solidFill>
                <a:schemeClr val="tx1"/>
              </a:solidFill>
            </a:endParaRPr>
          </a:p>
        </p:txBody>
      </p:sp>
      <p:sp>
        <p:nvSpPr>
          <p:cNvPr id="5134" name="Rectangle 4"/>
          <p:cNvSpPr>
            <a:spLocks noChangeArrowheads="1"/>
          </p:cNvSpPr>
          <p:nvPr/>
        </p:nvSpPr>
        <p:spPr bwMode="auto">
          <a:xfrm>
            <a:off x="0" y="22098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780297" name="Object 9"/>
          <p:cNvGraphicFramePr>
            <a:graphicFrameLocks noGrp="1" noChangeAspect="1"/>
          </p:cNvGraphicFramePr>
          <p:nvPr>
            <p:ph sz="quarter" idx="3"/>
          </p:nvPr>
        </p:nvGraphicFramePr>
        <p:xfrm>
          <a:off x="3200400" y="4221162"/>
          <a:ext cx="1162050" cy="758825"/>
        </p:xfrm>
        <a:graphic>
          <a:graphicData uri="http://schemas.openxmlformats.org/presentationml/2006/ole">
            <mc:AlternateContent xmlns:mc="http://schemas.openxmlformats.org/markup-compatibility/2006">
              <mc:Choice xmlns:v="urn:schemas-microsoft-com:vml" Requires="v">
                <p:oleObj spid="_x0000_s310642" name="Visio" r:id="rId8" imgW="1161896" imgH="758081" progId="">
                  <p:embed/>
                </p:oleObj>
              </mc:Choice>
              <mc:Fallback>
                <p:oleObj name="Visio" r:id="rId8" imgW="1161896" imgH="758081" progId="">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221162"/>
                        <a:ext cx="1162050" cy="7588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0" name="Object 12"/>
          <p:cNvGraphicFramePr>
            <a:graphicFrameLocks noChangeAspect="1"/>
          </p:cNvGraphicFramePr>
          <p:nvPr/>
        </p:nvGraphicFramePr>
        <p:xfrm>
          <a:off x="4648200" y="4221162"/>
          <a:ext cx="1352550" cy="747713"/>
        </p:xfrm>
        <a:graphic>
          <a:graphicData uri="http://schemas.openxmlformats.org/presentationml/2006/ole">
            <mc:AlternateContent xmlns:mc="http://schemas.openxmlformats.org/markup-compatibility/2006">
              <mc:Choice xmlns:v="urn:schemas-microsoft-com:vml" Requires="v">
                <p:oleObj spid="_x0000_s310643" name="Visio" r:id="rId10" imgW="1352726" imgH="747631" progId="">
                  <p:embed/>
                </p:oleObj>
              </mc:Choice>
              <mc:Fallback>
                <p:oleObj name="Visio" r:id="rId10" imgW="1352726" imgH="747631" progId="">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4221162"/>
                        <a:ext cx="1352550" cy="7477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1" name="Object 13"/>
          <p:cNvGraphicFramePr>
            <a:graphicFrameLocks noChangeAspect="1"/>
          </p:cNvGraphicFramePr>
          <p:nvPr/>
        </p:nvGraphicFramePr>
        <p:xfrm>
          <a:off x="5638800" y="2468562"/>
          <a:ext cx="966788" cy="1158875"/>
        </p:xfrm>
        <a:graphic>
          <a:graphicData uri="http://schemas.openxmlformats.org/presentationml/2006/ole">
            <mc:AlternateContent xmlns:mc="http://schemas.openxmlformats.org/markup-compatibility/2006">
              <mc:Choice xmlns:v="urn:schemas-microsoft-com:vml" Requires="v">
                <p:oleObj spid="_x0000_s310644" name="Visio" r:id="rId12" imgW="966295" imgH="1158675" progId="">
                  <p:embed/>
                </p:oleObj>
              </mc:Choice>
              <mc:Fallback>
                <p:oleObj name="Visio" r:id="rId12" imgW="966295" imgH="1158675" progId="">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2468562"/>
                        <a:ext cx="966788" cy="11588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2" name="Object 14"/>
          <p:cNvGraphicFramePr>
            <a:graphicFrameLocks noChangeAspect="1"/>
          </p:cNvGraphicFramePr>
          <p:nvPr/>
        </p:nvGraphicFramePr>
        <p:xfrm>
          <a:off x="1281112" y="4678362"/>
          <a:ext cx="1843088" cy="44450"/>
        </p:xfrm>
        <a:graphic>
          <a:graphicData uri="http://schemas.openxmlformats.org/presentationml/2006/ole">
            <mc:AlternateContent xmlns:mc="http://schemas.openxmlformats.org/markup-compatibility/2006">
              <mc:Choice xmlns:v="urn:schemas-microsoft-com:vml" Requires="v">
                <p:oleObj spid="_x0000_s310645" name="Visio" r:id="rId14" imgW="1843680" imgH="43978" progId="">
                  <p:embed/>
                </p:oleObj>
              </mc:Choice>
              <mc:Fallback>
                <p:oleObj name="Visio" r:id="rId14" imgW="1843680" imgH="43978" progId="">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81112" y="4678362"/>
                        <a:ext cx="1843088" cy="444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3" name="Object 15"/>
          <p:cNvGraphicFramePr>
            <a:graphicFrameLocks noChangeAspect="1"/>
          </p:cNvGraphicFramePr>
          <p:nvPr/>
        </p:nvGraphicFramePr>
        <p:xfrm>
          <a:off x="3046412" y="3611562"/>
          <a:ext cx="382588" cy="1123950"/>
        </p:xfrm>
        <a:graphic>
          <a:graphicData uri="http://schemas.openxmlformats.org/presentationml/2006/ole">
            <mc:AlternateContent xmlns:mc="http://schemas.openxmlformats.org/markup-compatibility/2006">
              <mc:Choice xmlns:v="urn:schemas-microsoft-com:vml" Requires="v">
                <p:oleObj spid="_x0000_s310646" name="Visio" r:id="rId16" imgW="382962" imgH="1123841" progId="">
                  <p:embed/>
                </p:oleObj>
              </mc:Choice>
              <mc:Fallback>
                <p:oleObj name="Visio" r:id="rId16" imgW="382962" imgH="1123841" progId="">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46412" y="3611562"/>
                        <a:ext cx="382588" cy="1123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4" name="Object 16"/>
          <p:cNvGraphicFramePr>
            <a:graphicFrameLocks noChangeAspect="1"/>
          </p:cNvGraphicFramePr>
          <p:nvPr/>
        </p:nvGraphicFramePr>
        <p:xfrm>
          <a:off x="3379787" y="3611561"/>
          <a:ext cx="2411413" cy="45719"/>
        </p:xfrm>
        <a:graphic>
          <a:graphicData uri="http://schemas.openxmlformats.org/presentationml/2006/ole">
            <mc:AlternateContent xmlns:mc="http://schemas.openxmlformats.org/markup-compatibility/2006">
              <mc:Choice xmlns:v="urn:schemas-microsoft-com:vml" Requires="v">
                <p:oleObj spid="_x0000_s310647" name="Visio" r:id="rId18" imgW="2563630" imgH="43978" progId="">
                  <p:embed/>
                </p:oleObj>
              </mc:Choice>
              <mc:Fallback>
                <p:oleObj name="Visio" r:id="rId18" imgW="2563630" imgH="43978" progId="">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79787" y="3611561"/>
                        <a:ext cx="2411413" cy="4571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5" name="Object 17"/>
          <p:cNvGraphicFramePr>
            <a:graphicFrameLocks noChangeAspect="1"/>
          </p:cNvGraphicFramePr>
          <p:nvPr/>
        </p:nvGraphicFramePr>
        <p:xfrm>
          <a:off x="5791200" y="3611562"/>
          <a:ext cx="423863" cy="1123950"/>
        </p:xfrm>
        <a:graphic>
          <a:graphicData uri="http://schemas.openxmlformats.org/presentationml/2006/ole">
            <mc:AlternateContent xmlns:mc="http://schemas.openxmlformats.org/markup-compatibility/2006">
              <mc:Choice xmlns:v="urn:schemas-microsoft-com:vml" Requires="v">
                <p:oleObj spid="_x0000_s310648" name="Visio" r:id="rId20" imgW="424597" imgH="1123841" progId="">
                  <p:embed/>
                </p:oleObj>
              </mc:Choice>
              <mc:Fallback>
                <p:oleObj name="Visio" r:id="rId20" imgW="424597" imgH="1123841" progId="">
                  <p:embed/>
                  <p:pic>
                    <p:nvPicPr>
                      <p:cNvPr id="0" name="Object 1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91200" y="3611562"/>
                        <a:ext cx="423863" cy="1123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0306" name="Object 18"/>
          <p:cNvGraphicFramePr>
            <a:graphicFrameLocks noChangeAspect="1"/>
          </p:cNvGraphicFramePr>
          <p:nvPr/>
        </p:nvGraphicFramePr>
        <p:xfrm>
          <a:off x="6172200" y="4678362"/>
          <a:ext cx="2024063" cy="47625"/>
        </p:xfrm>
        <a:graphic>
          <a:graphicData uri="http://schemas.openxmlformats.org/presentationml/2006/ole">
            <mc:AlternateContent xmlns:mc="http://schemas.openxmlformats.org/markup-compatibility/2006">
              <mc:Choice xmlns:v="urn:schemas-microsoft-com:vml" Requires="v">
                <p:oleObj spid="_x0000_s310649" name="Visio" r:id="rId22" imgW="2023668" imgH="47026" progId="">
                  <p:embed/>
                </p:oleObj>
              </mc:Choice>
              <mc:Fallback>
                <p:oleObj name="Visio" r:id="rId22" imgW="2023668" imgH="47026" progId="">
                  <p:embed/>
                  <p:pic>
                    <p:nvPicPr>
                      <p:cNvPr id="0" name="Object 1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72200" y="4678362"/>
                        <a:ext cx="2024063" cy="476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标题 5"/>
          <p:cNvSpPr>
            <a:spLocks noGrp="1"/>
          </p:cNvSpPr>
          <p:nvPr>
            <p:ph type="title"/>
          </p:nvPr>
        </p:nvSpPr>
        <p:spPr>
          <a:xfrm>
            <a:off x="0" y="179388"/>
            <a:ext cx="9144000" cy="688975"/>
          </a:xfrm>
        </p:spPr>
        <p:txBody>
          <a:bodyPr/>
          <a:lstStyle/>
          <a:p>
            <a:r>
              <a:rPr lang="en-US" altLang="zh-CN" dirty="0"/>
              <a:t>Cortex-M3/M4</a:t>
            </a:r>
            <a:r>
              <a:rPr lang="zh-CN" altLang="en-US" dirty="0"/>
              <a:t>操作模式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80302"/>
                                        </p:tgtEl>
                                        <p:attrNameLst>
                                          <p:attrName>style.visibility</p:attrName>
                                        </p:attrNameLst>
                                      </p:cBhvr>
                                      <p:to>
                                        <p:strVal val="visible"/>
                                      </p:to>
                                    </p:set>
                                    <p:anim calcmode="lin" valueType="num">
                                      <p:cBhvr>
                                        <p:cTn id="7" dur="500" fill="hold"/>
                                        <p:tgtEl>
                                          <p:spTgt spid="780302"/>
                                        </p:tgtEl>
                                        <p:attrNameLst>
                                          <p:attrName>ppt_x</p:attrName>
                                        </p:attrNameLst>
                                      </p:cBhvr>
                                      <p:tavLst>
                                        <p:tav tm="0">
                                          <p:val>
                                            <p:strVal val="#ppt_x-#ppt_w/2"/>
                                          </p:val>
                                        </p:tav>
                                        <p:tav tm="100000">
                                          <p:val>
                                            <p:strVal val="#ppt_x"/>
                                          </p:val>
                                        </p:tav>
                                      </p:tavLst>
                                    </p:anim>
                                    <p:anim calcmode="lin" valueType="num">
                                      <p:cBhvr>
                                        <p:cTn id="8" dur="500" fill="hold"/>
                                        <p:tgtEl>
                                          <p:spTgt spid="780302"/>
                                        </p:tgtEl>
                                        <p:attrNameLst>
                                          <p:attrName>ppt_y</p:attrName>
                                        </p:attrNameLst>
                                      </p:cBhvr>
                                      <p:tavLst>
                                        <p:tav tm="0">
                                          <p:val>
                                            <p:strVal val="#ppt_y"/>
                                          </p:val>
                                        </p:tav>
                                        <p:tav tm="100000">
                                          <p:val>
                                            <p:strVal val="#ppt_y"/>
                                          </p:val>
                                        </p:tav>
                                      </p:tavLst>
                                    </p:anim>
                                    <p:anim calcmode="lin" valueType="num">
                                      <p:cBhvr>
                                        <p:cTn id="9" dur="500" fill="hold"/>
                                        <p:tgtEl>
                                          <p:spTgt spid="780302"/>
                                        </p:tgtEl>
                                        <p:attrNameLst>
                                          <p:attrName>ppt_w</p:attrName>
                                        </p:attrNameLst>
                                      </p:cBhvr>
                                      <p:tavLst>
                                        <p:tav tm="0">
                                          <p:val>
                                            <p:fltVal val="0"/>
                                          </p:val>
                                        </p:tav>
                                        <p:tav tm="100000">
                                          <p:val>
                                            <p:strVal val="#ppt_w"/>
                                          </p:val>
                                        </p:tav>
                                      </p:tavLst>
                                    </p:anim>
                                    <p:anim calcmode="lin" valueType="num">
                                      <p:cBhvr>
                                        <p:cTn id="10" dur="500" fill="hold"/>
                                        <p:tgtEl>
                                          <p:spTgt spid="78030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780294"/>
                                        </p:tgtEl>
                                        <p:attrNameLst>
                                          <p:attrName>style.visibility</p:attrName>
                                        </p:attrNameLst>
                                      </p:cBhvr>
                                      <p:to>
                                        <p:strVal val="visible"/>
                                      </p:to>
                                    </p:set>
                                  </p:childTnLst>
                                </p:cTn>
                              </p:par>
                            </p:childTnLst>
                          </p:cTn>
                        </p:par>
                        <p:par>
                          <p:cTn id="14" fill="hold">
                            <p:stCondLst>
                              <p:cond delay="1000"/>
                            </p:stCondLst>
                            <p:childTnLst>
                              <p:par>
                                <p:cTn id="15" presetID="17" presetClass="entr" presetSubtype="8" fill="hold" nodeType="afterEffect">
                                  <p:stCondLst>
                                    <p:cond delay="500"/>
                                  </p:stCondLst>
                                  <p:childTnLst>
                                    <p:set>
                                      <p:cBhvr>
                                        <p:cTn id="16" dur="1" fill="hold">
                                          <p:stCondLst>
                                            <p:cond delay="0"/>
                                          </p:stCondLst>
                                        </p:cTn>
                                        <p:tgtEl>
                                          <p:spTgt spid="780303"/>
                                        </p:tgtEl>
                                        <p:attrNameLst>
                                          <p:attrName>style.visibility</p:attrName>
                                        </p:attrNameLst>
                                      </p:cBhvr>
                                      <p:to>
                                        <p:strVal val="visible"/>
                                      </p:to>
                                    </p:set>
                                    <p:anim calcmode="lin" valueType="num">
                                      <p:cBhvr>
                                        <p:cTn id="17" dur="500" fill="hold"/>
                                        <p:tgtEl>
                                          <p:spTgt spid="780303"/>
                                        </p:tgtEl>
                                        <p:attrNameLst>
                                          <p:attrName>ppt_x</p:attrName>
                                        </p:attrNameLst>
                                      </p:cBhvr>
                                      <p:tavLst>
                                        <p:tav tm="0">
                                          <p:val>
                                            <p:strVal val="#ppt_x-#ppt_w/2"/>
                                          </p:val>
                                        </p:tav>
                                        <p:tav tm="100000">
                                          <p:val>
                                            <p:strVal val="#ppt_x"/>
                                          </p:val>
                                        </p:tav>
                                      </p:tavLst>
                                    </p:anim>
                                    <p:anim calcmode="lin" valueType="num">
                                      <p:cBhvr>
                                        <p:cTn id="18" dur="500" fill="hold"/>
                                        <p:tgtEl>
                                          <p:spTgt spid="780303"/>
                                        </p:tgtEl>
                                        <p:attrNameLst>
                                          <p:attrName>ppt_y</p:attrName>
                                        </p:attrNameLst>
                                      </p:cBhvr>
                                      <p:tavLst>
                                        <p:tav tm="0">
                                          <p:val>
                                            <p:strVal val="#ppt_y"/>
                                          </p:val>
                                        </p:tav>
                                        <p:tav tm="100000">
                                          <p:val>
                                            <p:strVal val="#ppt_y"/>
                                          </p:val>
                                        </p:tav>
                                      </p:tavLst>
                                    </p:anim>
                                    <p:anim calcmode="lin" valueType="num">
                                      <p:cBhvr>
                                        <p:cTn id="19" dur="500" fill="hold"/>
                                        <p:tgtEl>
                                          <p:spTgt spid="780303"/>
                                        </p:tgtEl>
                                        <p:attrNameLst>
                                          <p:attrName>ppt_w</p:attrName>
                                        </p:attrNameLst>
                                      </p:cBhvr>
                                      <p:tavLst>
                                        <p:tav tm="0">
                                          <p:val>
                                            <p:fltVal val="0"/>
                                          </p:val>
                                        </p:tav>
                                        <p:tav tm="100000">
                                          <p:val>
                                            <p:strVal val="#ppt_w"/>
                                          </p:val>
                                        </p:tav>
                                      </p:tavLst>
                                    </p:anim>
                                    <p:anim calcmode="lin" valueType="num">
                                      <p:cBhvr>
                                        <p:cTn id="20" dur="500" fill="hold"/>
                                        <p:tgtEl>
                                          <p:spTgt spid="780303"/>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780297"/>
                                        </p:tgtEl>
                                        <p:attrNameLst>
                                          <p:attrName>style.visibility</p:attrName>
                                        </p:attrNameLst>
                                      </p:cBhvr>
                                      <p:to>
                                        <p:strVal val="visible"/>
                                      </p:to>
                                    </p:set>
                                  </p:childTnLst>
                                </p:cTn>
                              </p:par>
                            </p:childTnLst>
                          </p:cTn>
                        </p:par>
                        <p:par>
                          <p:cTn id="24" fill="hold">
                            <p:stCondLst>
                              <p:cond delay="2000"/>
                            </p:stCondLst>
                            <p:childTnLst>
                              <p:par>
                                <p:cTn id="25" presetID="17" presetClass="entr" presetSubtype="8" fill="hold" nodeType="afterEffect">
                                  <p:stCondLst>
                                    <p:cond delay="500"/>
                                  </p:stCondLst>
                                  <p:childTnLst>
                                    <p:set>
                                      <p:cBhvr>
                                        <p:cTn id="26" dur="1" fill="hold">
                                          <p:stCondLst>
                                            <p:cond delay="0"/>
                                          </p:stCondLst>
                                        </p:cTn>
                                        <p:tgtEl>
                                          <p:spTgt spid="780304"/>
                                        </p:tgtEl>
                                        <p:attrNameLst>
                                          <p:attrName>style.visibility</p:attrName>
                                        </p:attrNameLst>
                                      </p:cBhvr>
                                      <p:to>
                                        <p:strVal val="visible"/>
                                      </p:to>
                                    </p:set>
                                    <p:anim calcmode="lin" valueType="num">
                                      <p:cBhvr>
                                        <p:cTn id="27" dur="1000" fill="hold"/>
                                        <p:tgtEl>
                                          <p:spTgt spid="780304"/>
                                        </p:tgtEl>
                                        <p:attrNameLst>
                                          <p:attrName>ppt_x</p:attrName>
                                        </p:attrNameLst>
                                      </p:cBhvr>
                                      <p:tavLst>
                                        <p:tav tm="0">
                                          <p:val>
                                            <p:strVal val="#ppt_x-#ppt_w/2"/>
                                          </p:val>
                                        </p:tav>
                                        <p:tav tm="100000">
                                          <p:val>
                                            <p:strVal val="#ppt_x"/>
                                          </p:val>
                                        </p:tav>
                                      </p:tavLst>
                                    </p:anim>
                                    <p:anim calcmode="lin" valueType="num">
                                      <p:cBhvr>
                                        <p:cTn id="28" dur="1000" fill="hold"/>
                                        <p:tgtEl>
                                          <p:spTgt spid="780304"/>
                                        </p:tgtEl>
                                        <p:attrNameLst>
                                          <p:attrName>ppt_y</p:attrName>
                                        </p:attrNameLst>
                                      </p:cBhvr>
                                      <p:tavLst>
                                        <p:tav tm="0">
                                          <p:val>
                                            <p:strVal val="#ppt_y"/>
                                          </p:val>
                                        </p:tav>
                                        <p:tav tm="100000">
                                          <p:val>
                                            <p:strVal val="#ppt_y"/>
                                          </p:val>
                                        </p:tav>
                                      </p:tavLst>
                                    </p:anim>
                                    <p:anim calcmode="lin" valueType="num">
                                      <p:cBhvr>
                                        <p:cTn id="29" dur="1000" fill="hold"/>
                                        <p:tgtEl>
                                          <p:spTgt spid="780304"/>
                                        </p:tgtEl>
                                        <p:attrNameLst>
                                          <p:attrName>ppt_w</p:attrName>
                                        </p:attrNameLst>
                                      </p:cBhvr>
                                      <p:tavLst>
                                        <p:tav tm="0">
                                          <p:val>
                                            <p:fltVal val="0"/>
                                          </p:val>
                                        </p:tav>
                                        <p:tav tm="100000">
                                          <p:val>
                                            <p:strVal val="#ppt_w"/>
                                          </p:val>
                                        </p:tav>
                                      </p:tavLst>
                                    </p:anim>
                                    <p:anim calcmode="lin" valueType="num">
                                      <p:cBhvr>
                                        <p:cTn id="30" dur="1000" fill="hold"/>
                                        <p:tgtEl>
                                          <p:spTgt spid="780304"/>
                                        </p:tgtEl>
                                        <p:attrNameLst>
                                          <p:attrName>ppt_h</p:attrName>
                                        </p:attrNameLst>
                                      </p:cBhvr>
                                      <p:tavLst>
                                        <p:tav tm="0">
                                          <p:val>
                                            <p:strVal val="#ppt_h"/>
                                          </p:val>
                                        </p:tav>
                                        <p:tav tm="100000">
                                          <p:val>
                                            <p:strVal val="#ppt_h"/>
                                          </p:val>
                                        </p:tav>
                                      </p:tavLst>
                                    </p:anim>
                                  </p:childTnLst>
                                </p:cTn>
                              </p:par>
                            </p:childTnLst>
                          </p:cTn>
                        </p:par>
                        <p:par>
                          <p:cTn id="31" fill="hold">
                            <p:stCondLst>
                              <p:cond delay="3500"/>
                            </p:stCondLst>
                            <p:childTnLst>
                              <p:par>
                                <p:cTn id="32" presetID="1" presetClass="entr" presetSubtype="0" fill="hold" nodeType="afterEffect">
                                  <p:stCondLst>
                                    <p:cond delay="500"/>
                                  </p:stCondLst>
                                  <p:childTnLst>
                                    <p:set>
                                      <p:cBhvr>
                                        <p:cTn id="33" dur="1" fill="hold">
                                          <p:stCondLst>
                                            <p:cond delay="0"/>
                                          </p:stCondLst>
                                        </p:cTn>
                                        <p:tgtEl>
                                          <p:spTgt spid="780301"/>
                                        </p:tgtEl>
                                        <p:attrNameLst>
                                          <p:attrName>style.visibility</p:attrName>
                                        </p:attrNameLst>
                                      </p:cBhvr>
                                      <p:to>
                                        <p:strVal val="visible"/>
                                      </p:to>
                                    </p:set>
                                  </p:childTnLst>
                                </p:cTn>
                              </p:par>
                            </p:childTnLst>
                          </p:cTn>
                        </p:par>
                        <p:par>
                          <p:cTn id="34" fill="hold">
                            <p:stCondLst>
                              <p:cond delay="4000"/>
                            </p:stCondLst>
                            <p:childTnLst>
                              <p:par>
                                <p:cTn id="35" presetID="17" presetClass="entr" presetSubtype="8" fill="hold" nodeType="afterEffect">
                                  <p:stCondLst>
                                    <p:cond delay="500"/>
                                  </p:stCondLst>
                                  <p:childTnLst>
                                    <p:set>
                                      <p:cBhvr>
                                        <p:cTn id="36" dur="1" fill="hold">
                                          <p:stCondLst>
                                            <p:cond delay="0"/>
                                          </p:stCondLst>
                                        </p:cTn>
                                        <p:tgtEl>
                                          <p:spTgt spid="780305"/>
                                        </p:tgtEl>
                                        <p:attrNameLst>
                                          <p:attrName>style.visibility</p:attrName>
                                        </p:attrNameLst>
                                      </p:cBhvr>
                                      <p:to>
                                        <p:strVal val="visible"/>
                                      </p:to>
                                    </p:set>
                                    <p:anim calcmode="lin" valueType="num">
                                      <p:cBhvr>
                                        <p:cTn id="37" dur="500" fill="hold"/>
                                        <p:tgtEl>
                                          <p:spTgt spid="780305"/>
                                        </p:tgtEl>
                                        <p:attrNameLst>
                                          <p:attrName>ppt_x</p:attrName>
                                        </p:attrNameLst>
                                      </p:cBhvr>
                                      <p:tavLst>
                                        <p:tav tm="0">
                                          <p:val>
                                            <p:strVal val="#ppt_x-#ppt_w/2"/>
                                          </p:val>
                                        </p:tav>
                                        <p:tav tm="100000">
                                          <p:val>
                                            <p:strVal val="#ppt_x"/>
                                          </p:val>
                                        </p:tav>
                                      </p:tavLst>
                                    </p:anim>
                                    <p:anim calcmode="lin" valueType="num">
                                      <p:cBhvr>
                                        <p:cTn id="38" dur="500" fill="hold"/>
                                        <p:tgtEl>
                                          <p:spTgt spid="780305"/>
                                        </p:tgtEl>
                                        <p:attrNameLst>
                                          <p:attrName>ppt_y</p:attrName>
                                        </p:attrNameLst>
                                      </p:cBhvr>
                                      <p:tavLst>
                                        <p:tav tm="0">
                                          <p:val>
                                            <p:strVal val="#ppt_y"/>
                                          </p:val>
                                        </p:tav>
                                        <p:tav tm="100000">
                                          <p:val>
                                            <p:strVal val="#ppt_y"/>
                                          </p:val>
                                        </p:tav>
                                      </p:tavLst>
                                    </p:anim>
                                    <p:anim calcmode="lin" valueType="num">
                                      <p:cBhvr>
                                        <p:cTn id="39" dur="500" fill="hold"/>
                                        <p:tgtEl>
                                          <p:spTgt spid="780305"/>
                                        </p:tgtEl>
                                        <p:attrNameLst>
                                          <p:attrName>ppt_w</p:attrName>
                                        </p:attrNameLst>
                                      </p:cBhvr>
                                      <p:tavLst>
                                        <p:tav tm="0">
                                          <p:val>
                                            <p:fltVal val="0"/>
                                          </p:val>
                                        </p:tav>
                                        <p:tav tm="100000">
                                          <p:val>
                                            <p:strVal val="#ppt_w"/>
                                          </p:val>
                                        </p:tav>
                                      </p:tavLst>
                                    </p:anim>
                                    <p:anim calcmode="lin" valueType="num">
                                      <p:cBhvr>
                                        <p:cTn id="40" dur="500" fill="hold"/>
                                        <p:tgtEl>
                                          <p:spTgt spid="780305"/>
                                        </p:tgtEl>
                                        <p:attrNameLst>
                                          <p:attrName>ppt_h</p:attrName>
                                        </p:attrNameLst>
                                      </p:cBhvr>
                                      <p:tavLst>
                                        <p:tav tm="0">
                                          <p:val>
                                            <p:strVal val="#ppt_h"/>
                                          </p:val>
                                        </p:tav>
                                        <p:tav tm="100000">
                                          <p:val>
                                            <p:strVal val="#ppt_h"/>
                                          </p:val>
                                        </p:tav>
                                      </p:tavLst>
                                    </p:anim>
                                  </p:childTnLst>
                                </p:cTn>
                              </p:par>
                            </p:childTnLst>
                          </p:cTn>
                        </p:par>
                        <p:par>
                          <p:cTn id="41" fill="hold">
                            <p:stCondLst>
                              <p:cond delay="5000"/>
                            </p:stCondLst>
                            <p:childTnLst>
                              <p:par>
                                <p:cTn id="42" presetID="1" presetClass="entr" presetSubtype="0" fill="hold" nodeType="afterEffect">
                                  <p:stCondLst>
                                    <p:cond delay="0"/>
                                  </p:stCondLst>
                                  <p:childTnLst>
                                    <p:set>
                                      <p:cBhvr>
                                        <p:cTn id="43" dur="1" fill="hold">
                                          <p:stCondLst>
                                            <p:cond delay="0"/>
                                          </p:stCondLst>
                                        </p:cTn>
                                        <p:tgtEl>
                                          <p:spTgt spid="780300"/>
                                        </p:tgtEl>
                                        <p:attrNameLst>
                                          <p:attrName>style.visibility</p:attrName>
                                        </p:attrNameLst>
                                      </p:cBhvr>
                                      <p:to>
                                        <p:strVal val="visible"/>
                                      </p:to>
                                    </p:set>
                                  </p:childTnLst>
                                </p:cTn>
                              </p:par>
                            </p:childTnLst>
                          </p:cTn>
                        </p:par>
                        <p:par>
                          <p:cTn id="44" fill="hold">
                            <p:stCondLst>
                              <p:cond delay="5000"/>
                            </p:stCondLst>
                            <p:childTnLst>
                              <p:par>
                                <p:cTn id="45" presetID="17" presetClass="entr" presetSubtype="8" fill="hold" nodeType="afterEffect">
                                  <p:stCondLst>
                                    <p:cond delay="500"/>
                                  </p:stCondLst>
                                  <p:childTnLst>
                                    <p:set>
                                      <p:cBhvr>
                                        <p:cTn id="46" dur="1" fill="hold">
                                          <p:stCondLst>
                                            <p:cond delay="0"/>
                                          </p:stCondLst>
                                        </p:cTn>
                                        <p:tgtEl>
                                          <p:spTgt spid="780306"/>
                                        </p:tgtEl>
                                        <p:attrNameLst>
                                          <p:attrName>style.visibility</p:attrName>
                                        </p:attrNameLst>
                                      </p:cBhvr>
                                      <p:to>
                                        <p:strVal val="visible"/>
                                      </p:to>
                                    </p:set>
                                    <p:anim calcmode="lin" valueType="num">
                                      <p:cBhvr>
                                        <p:cTn id="47" dur="500" fill="hold"/>
                                        <p:tgtEl>
                                          <p:spTgt spid="780306"/>
                                        </p:tgtEl>
                                        <p:attrNameLst>
                                          <p:attrName>ppt_x</p:attrName>
                                        </p:attrNameLst>
                                      </p:cBhvr>
                                      <p:tavLst>
                                        <p:tav tm="0">
                                          <p:val>
                                            <p:strVal val="#ppt_x-#ppt_w/2"/>
                                          </p:val>
                                        </p:tav>
                                        <p:tav tm="100000">
                                          <p:val>
                                            <p:strVal val="#ppt_x"/>
                                          </p:val>
                                        </p:tav>
                                      </p:tavLst>
                                    </p:anim>
                                    <p:anim calcmode="lin" valueType="num">
                                      <p:cBhvr>
                                        <p:cTn id="48" dur="500" fill="hold"/>
                                        <p:tgtEl>
                                          <p:spTgt spid="780306"/>
                                        </p:tgtEl>
                                        <p:attrNameLst>
                                          <p:attrName>ppt_y</p:attrName>
                                        </p:attrNameLst>
                                      </p:cBhvr>
                                      <p:tavLst>
                                        <p:tav tm="0">
                                          <p:val>
                                            <p:strVal val="#ppt_y"/>
                                          </p:val>
                                        </p:tav>
                                        <p:tav tm="100000">
                                          <p:val>
                                            <p:strVal val="#ppt_y"/>
                                          </p:val>
                                        </p:tav>
                                      </p:tavLst>
                                    </p:anim>
                                    <p:anim calcmode="lin" valueType="num">
                                      <p:cBhvr>
                                        <p:cTn id="49" dur="500" fill="hold"/>
                                        <p:tgtEl>
                                          <p:spTgt spid="780306"/>
                                        </p:tgtEl>
                                        <p:attrNameLst>
                                          <p:attrName>ppt_w</p:attrName>
                                        </p:attrNameLst>
                                      </p:cBhvr>
                                      <p:tavLst>
                                        <p:tav tm="0">
                                          <p:val>
                                            <p:fltVal val="0"/>
                                          </p:val>
                                        </p:tav>
                                        <p:tav tm="100000">
                                          <p:val>
                                            <p:strVal val="#ppt_w"/>
                                          </p:val>
                                        </p:tav>
                                      </p:tavLst>
                                    </p:anim>
                                    <p:anim calcmode="lin" valueType="num">
                                      <p:cBhvr>
                                        <p:cTn id="50" dur="500" fill="hold"/>
                                        <p:tgtEl>
                                          <p:spTgt spid="7803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5"/>
          <p:cNvGraphicFramePr>
            <a:graphicFrameLocks noChangeAspect="1"/>
          </p:cNvGraphicFramePr>
          <p:nvPr/>
        </p:nvGraphicFramePr>
        <p:xfrm>
          <a:off x="381000" y="2332037"/>
          <a:ext cx="8353425" cy="3611563"/>
        </p:xfrm>
        <a:graphic>
          <a:graphicData uri="http://schemas.openxmlformats.org/presentationml/2006/ole">
            <mc:AlternateContent xmlns:mc="http://schemas.openxmlformats.org/markup-compatibility/2006">
              <mc:Choice xmlns:v="urn:schemas-microsoft-com:vml" Requires="v">
                <p:oleObj spid="_x0000_s6846" name="Visio" r:id="rId4" imgW="8837173" imgH="3827417" progId="">
                  <p:embed/>
                </p:oleObj>
              </mc:Choice>
              <mc:Fallback>
                <p:oleObj name="Visio" r:id="rId4" imgW="8837173" imgH="3827417"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332037"/>
                        <a:ext cx="8353425" cy="361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1" name="Rectangle 2"/>
          <p:cNvSpPr>
            <a:spLocks noGrp="1" noChangeArrowheads="1"/>
          </p:cNvSpPr>
          <p:nvPr>
            <p:ph type="body" sz="half" idx="1"/>
          </p:nvPr>
        </p:nvSpPr>
        <p:spPr>
          <a:xfrm>
            <a:off x="431800" y="990600"/>
            <a:ext cx="8255000" cy="5343525"/>
          </a:xfrm>
        </p:spPr>
        <p:txBody>
          <a:bodyPr/>
          <a:lstStyle/>
          <a:p>
            <a:pPr marL="0" indent="0" eaLnBrk="1" hangingPunct="1">
              <a:buFontTx/>
              <a:buNone/>
            </a:pPr>
            <a:r>
              <a:rPr lang="zh-CN" altLang="en-US" sz="2400" dirty="0"/>
              <a:t>处理器的操作模式和访问级别由控制寄存器来定义</a:t>
            </a:r>
          </a:p>
          <a:p>
            <a:pPr marL="173038" indent="-173038" eaLnBrk="1" hangingPunct="1">
              <a:buFont typeface="Arial" pitchFamily="34" charset="0"/>
              <a:buChar char="•"/>
            </a:pPr>
            <a:r>
              <a:rPr lang="zh-CN" altLang="en-US" sz="2400" dirty="0"/>
              <a:t>当</a:t>
            </a:r>
            <a:r>
              <a:rPr lang="en-US" altLang="zh-CN" sz="2400" dirty="0"/>
              <a:t>CONTROL[0] =1</a:t>
            </a:r>
            <a:r>
              <a:rPr lang="zh-CN" altLang="en-US" sz="2400" dirty="0"/>
              <a:t>时（用户级），异常发生后处理器转入特权级</a:t>
            </a:r>
            <a:r>
              <a:rPr lang="en-US" altLang="zh-CN" sz="2400" dirty="0"/>
              <a:t>-</a:t>
            </a:r>
            <a:r>
              <a:rPr lang="zh-CN" altLang="en-US" sz="2400" dirty="0"/>
              <a:t>处理模式，异常退出后回到用户级</a:t>
            </a:r>
            <a:endParaRPr lang="en-US" altLang="zh-CN" sz="2400" dirty="0"/>
          </a:p>
        </p:txBody>
      </p:sp>
      <p:graphicFrame>
        <p:nvGraphicFramePr>
          <p:cNvPr id="781318" name="Object 6"/>
          <p:cNvGraphicFramePr>
            <a:graphicFrameLocks noGrp="1" noChangeAspect="1"/>
          </p:cNvGraphicFramePr>
          <p:nvPr>
            <p:ph sz="quarter" idx="2"/>
          </p:nvPr>
        </p:nvGraphicFramePr>
        <p:xfrm>
          <a:off x="2309812" y="3475037"/>
          <a:ext cx="966788" cy="1236663"/>
        </p:xfrm>
        <a:graphic>
          <a:graphicData uri="http://schemas.openxmlformats.org/presentationml/2006/ole">
            <mc:AlternateContent xmlns:mc="http://schemas.openxmlformats.org/markup-compatibility/2006">
              <mc:Choice xmlns:v="urn:schemas-microsoft-com:vml" Requires="v">
                <p:oleObj spid="_x0000_s6847" name="Visio" r:id="rId6" imgW="966295" imgH="1237053" progId="">
                  <p:embed/>
                </p:oleObj>
              </mc:Choice>
              <mc:Fallback>
                <p:oleObj name="Visio" r:id="rId6" imgW="966295" imgH="1237053"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9812" y="3475037"/>
                        <a:ext cx="966788" cy="12366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2" name="Rectangle 3"/>
          <p:cNvSpPr>
            <a:spLocks noChangeArrowheads="1"/>
          </p:cNvSpPr>
          <p:nvPr/>
        </p:nvSpPr>
        <p:spPr bwMode="auto">
          <a:xfrm>
            <a:off x="2590800" y="6019800"/>
            <a:ext cx="4314001" cy="400110"/>
          </a:xfrm>
          <a:prstGeom prst="rect">
            <a:avLst/>
          </a:prstGeom>
          <a:noFill/>
          <a:ln w="9525">
            <a:noFill/>
            <a:miter lim="800000"/>
            <a:headEnd/>
            <a:tailEnd/>
          </a:ln>
        </p:spPr>
        <p:txBody>
          <a:bodyPr wrap="none">
            <a:spAutoFit/>
          </a:bodyPr>
          <a:lstStyle/>
          <a:p>
            <a:pPr algn="l"/>
            <a:r>
              <a:rPr lang="zh-CN" altLang="en-US" sz="2000" b="1" dirty="0">
                <a:solidFill>
                  <a:schemeClr val="tx1"/>
                </a:solidFill>
              </a:rPr>
              <a:t>中断前后的模式转换和权限级别切换</a:t>
            </a:r>
            <a:endParaRPr lang="en-US" altLang="zh-CN" sz="2000" b="1" dirty="0">
              <a:solidFill>
                <a:schemeClr val="tx1"/>
              </a:solidFill>
            </a:endParaRPr>
          </a:p>
        </p:txBody>
      </p:sp>
      <p:sp>
        <p:nvSpPr>
          <p:cNvPr id="6153" name="Rectangle 4"/>
          <p:cNvSpPr>
            <a:spLocks noChangeArrowheads="1"/>
          </p:cNvSpPr>
          <p:nvPr/>
        </p:nvSpPr>
        <p:spPr bwMode="auto">
          <a:xfrm>
            <a:off x="0" y="24130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781321" name="Object 9"/>
          <p:cNvGraphicFramePr>
            <a:graphicFrameLocks noGrp="1" noChangeAspect="1"/>
          </p:cNvGraphicFramePr>
          <p:nvPr>
            <p:ph sz="quarter" idx="3"/>
          </p:nvPr>
        </p:nvGraphicFramePr>
        <p:xfrm>
          <a:off x="3276600" y="4160837"/>
          <a:ext cx="1162050" cy="758825"/>
        </p:xfrm>
        <a:graphic>
          <a:graphicData uri="http://schemas.openxmlformats.org/presentationml/2006/ole">
            <mc:AlternateContent xmlns:mc="http://schemas.openxmlformats.org/markup-compatibility/2006">
              <mc:Choice xmlns:v="urn:schemas-microsoft-com:vml" Requires="v">
                <p:oleObj spid="_x0000_s6848" name="Visio" r:id="rId8" imgW="1161896" imgH="758081" progId="">
                  <p:embed/>
                </p:oleObj>
              </mc:Choice>
              <mc:Fallback>
                <p:oleObj name="Visio" r:id="rId8" imgW="1161896" imgH="758081" progId="">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4160837"/>
                        <a:ext cx="1162050" cy="7588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1324" name="Object 12"/>
          <p:cNvGraphicFramePr>
            <a:graphicFrameLocks noChangeAspect="1"/>
          </p:cNvGraphicFramePr>
          <p:nvPr/>
        </p:nvGraphicFramePr>
        <p:xfrm>
          <a:off x="4648200" y="4160837"/>
          <a:ext cx="1352550" cy="747713"/>
        </p:xfrm>
        <a:graphic>
          <a:graphicData uri="http://schemas.openxmlformats.org/presentationml/2006/ole">
            <mc:AlternateContent xmlns:mc="http://schemas.openxmlformats.org/markup-compatibility/2006">
              <mc:Choice xmlns:v="urn:schemas-microsoft-com:vml" Requires="v">
                <p:oleObj spid="_x0000_s6849" name="Visio" r:id="rId10" imgW="1352726" imgH="747631" progId="">
                  <p:embed/>
                </p:oleObj>
              </mc:Choice>
              <mc:Fallback>
                <p:oleObj name="Visio" r:id="rId10" imgW="1352726" imgH="747631" progId="">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4160837"/>
                        <a:ext cx="1352550" cy="7477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1325" name="Object 13"/>
          <p:cNvGraphicFramePr>
            <a:graphicFrameLocks noChangeAspect="1"/>
          </p:cNvGraphicFramePr>
          <p:nvPr/>
        </p:nvGraphicFramePr>
        <p:xfrm>
          <a:off x="5334000" y="2408237"/>
          <a:ext cx="966788" cy="1158875"/>
        </p:xfrm>
        <a:graphic>
          <a:graphicData uri="http://schemas.openxmlformats.org/presentationml/2006/ole">
            <mc:AlternateContent xmlns:mc="http://schemas.openxmlformats.org/markup-compatibility/2006">
              <mc:Choice xmlns:v="urn:schemas-microsoft-com:vml" Requires="v">
                <p:oleObj spid="_x0000_s6850" name="Visio" r:id="rId12" imgW="966295" imgH="1158675" progId="">
                  <p:embed/>
                </p:oleObj>
              </mc:Choice>
              <mc:Fallback>
                <p:oleObj name="Visio" r:id="rId12" imgW="966295" imgH="1158675" progId="">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0" y="2408237"/>
                        <a:ext cx="966788" cy="11588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标题 5"/>
          <p:cNvSpPr>
            <a:spLocks noGrp="1"/>
          </p:cNvSpPr>
          <p:nvPr>
            <p:ph type="title"/>
          </p:nvPr>
        </p:nvSpPr>
        <p:spPr>
          <a:xfrm>
            <a:off x="0" y="179388"/>
            <a:ext cx="9144000" cy="688975"/>
          </a:xfrm>
        </p:spPr>
        <p:txBody>
          <a:bodyPr/>
          <a:lstStyle/>
          <a:p>
            <a:r>
              <a:rPr lang="en-US" altLang="zh-CN" dirty="0"/>
              <a:t>Cortex-M3/M4</a:t>
            </a:r>
            <a:r>
              <a:rPr lang="zh-CN" altLang="en-US" dirty="0"/>
              <a:t>操作模式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
          <p:cNvSpPr txBox="1">
            <a:spLocks noChangeArrowheads="1"/>
          </p:cNvSpPr>
          <p:nvPr/>
        </p:nvSpPr>
        <p:spPr bwMode="auto">
          <a:xfrm>
            <a:off x="381000" y="1066800"/>
            <a:ext cx="8229600" cy="2046714"/>
          </a:xfrm>
          <a:prstGeom prst="rect">
            <a:avLst/>
          </a:prstGeom>
          <a:noFill/>
          <a:ln w="9525">
            <a:noFill/>
            <a:miter lim="800000"/>
            <a:headEnd/>
            <a:tailEnd/>
          </a:ln>
        </p:spPr>
        <p:txBody>
          <a:bodyPr wrap="square">
            <a:spAutoFit/>
          </a:bodyPr>
          <a:lstStyle/>
          <a:p>
            <a:pPr algn="l">
              <a:spcBef>
                <a:spcPts val="900"/>
              </a:spcBef>
            </a:pPr>
            <a:r>
              <a:rPr lang="zh-CN" altLang="en-US" sz="2400" dirty="0">
                <a:solidFill>
                  <a:schemeClr val="accent2"/>
                </a:solidFill>
              </a:rPr>
              <a:t>通过控制寄存器或异常来</a:t>
            </a:r>
            <a:r>
              <a:rPr lang="zh-CN" altLang="en-US" sz="2400" dirty="0">
                <a:solidFill>
                  <a:srgbClr val="C00000"/>
                </a:solidFill>
              </a:rPr>
              <a:t>切换操作模式</a:t>
            </a:r>
            <a:endParaRPr lang="en-US" altLang="zh-CN" sz="2400" dirty="0">
              <a:solidFill>
                <a:srgbClr val="C00000"/>
              </a:solidFill>
            </a:endParaRPr>
          </a:p>
          <a:p>
            <a:pPr marL="173038" lvl="1" indent="-173038" algn="l">
              <a:spcBef>
                <a:spcPts val="900"/>
              </a:spcBef>
              <a:buFont typeface="Arial" pitchFamily="34" charset="0"/>
              <a:buChar char="•"/>
            </a:pPr>
            <a:r>
              <a:rPr lang="zh-CN" altLang="en-US" sz="2200" dirty="0"/>
              <a:t>特权级别程序通过置位控制寄存器 </a:t>
            </a:r>
            <a:r>
              <a:rPr lang="en-US" altLang="zh-CN" sz="2200" dirty="0">
                <a:solidFill>
                  <a:srgbClr val="FF0000"/>
                </a:solidFill>
              </a:rPr>
              <a:t>CONTROL</a:t>
            </a:r>
            <a:r>
              <a:rPr lang="en-US" altLang="en-US" sz="2200" dirty="0">
                <a:solidFill>
                  <a:srgbClr val="FF0000"/>
                </a:solidFill>
              </a:rPr>
              <a:t>[0]</a:t>
            </a:r>
            <a:r>
              <a:rPr lang="en-US" altLang="zh-CN" sz="2200" dirty="0">
                <a:solidFill>
                  <a:srgbClr val="FF0000"/>
                </a:solidFill>
              </a:rPr>
              <a:t>=1</a:t>
            </a:r>
            <a:r>
              <a:rPr lang="zh-CN" altLang="en-US" sz="2200" dirty="0"/>
              <a:t>切换到用户级别</a:t>
            </a:r>
            <a:endParaRPr lang="en-US" altLang="zh-CN" sz="2200" dirty="0"/>
          </a:p>
          <a:p>
            <a:pPr marL="173038" indent="-173038" algn="l">
              <a:spcBef>
                <a:spcPts val="900"/>
              </a:spcBef>
              <a:buFont typeface="Arial" pitchFamily="34" charset="0"/>
              <a:buChar char="•"/>
            </a:pPr>
            <a:r>
              <a:rPr lang="zh-CN" altLang="en-US" sz="2200" dirty="0"/>
              <a:t>用户级别程序转换到特权级别，需要通过产生异常</a:t>
            </a:r>
            <a:r>
              <a:rPr lang="en-US" altLang="zh-CN" sz="2200" dirty="0"/>
              <a:t>，</a:t>
            </a:r>
            <a:r>
              <a:rPr lang="zh-CN" altLang="en-US" sz="2200" dirty="0"/>
              <a:t>由中断服务例程修改</a:t>
            </a:r>
            <a:r>
              <a:rPr lang="en-US" altLang="en-US" sz="2200" dirty="0"/>
              <a:t>CONTROL[0]=0</a:t>
            </a:r>
            <a:endParaRPr lang="en-US" altLang="zh-CN" sz="2200" dirty="0">
              <a:solidFill>
                <a:srgbClr val="C00000"/>
              </a:solidFill>
            </a:endParaRPr>
          </a:p>
        </p:txBody>
      </p:sp>
      <p:graphicFrame>
        <p:nvGraphicFramePr>
          <p:cNvPr id="779267" name="Object 3"/>
          <p:cNvGraphicFramePr>
            <a:graphicFrameLocks noGrp="1" noChangeAspect="1"/>
          </p:cNvGraphicFramePr>
          <p:nvPr>
            <p:ph/>
          </p:nvPr>
        </p:nvGraphicFramePr>
        <p:xfrm>
          <a:off x="0" y="3048000"/>
          <a:ext cx="9071636" cy="3429000"/>
        </p:xfrm>
        <a:graphic>
          <a:graphicData uri="http://schemas.openxmlformats.org/presentationml/2006/ole">
            <mc:AlternateContent xmlns:mc="http://schemas.openxmlformats.org/markup-compatibility/2006">
              <mc:Choice xmlns:v="urn:schemas-microsoft-com:vml" Requires="v">
                <p:oleObj spid="_x0000_s4238" name="Visio" r:id="rId4" imgW="9821573" imgH="3125011" progId="">
                  <p:embed/>
                </p:oleObj>
              </mc:Choice>
              <mc:Fallback>
                <p:oleObj name="Visio" r:id="rId4" imgW="9821573" imgH="3125011"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48000"/>
                        <a:ext cx="9071636"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5"/>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6"/>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操作模式</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Rectangle 2"/>
          <p:cNvSpPr>
            <a:spLocks noChangeArrowheads="1"/>
          </p:cNvSpPr>
          <p:nvPr/>
        </p:nvSpPr>
        <p:spPr bwMode="auto">
          <a:xfrm>
            <a:off x="381000" y="990600"/>
            <a:ext cx="8207375" cy="1631216"/>
          </a:xfrm>
          <a:prstGeom prst="rect">
            <a:avLst/>
          </a:prstGeom>
          <a:noFill/>
          <a:ln w="9525">
            <a:noFill/>
            <a:miter lim="800000"/>
            <a:headEnd/>
            <a:tailEnd/>
          </a:ln>
        </p:spPr>
        <p:txBody>
          <a:bodyPr>
            <a:spAutoFit/>
          </a:bodyPr>
          <a:lstStyle/>
          <a:p>
            <a:pPr algn="l">
              <a:spcBef>
                <a:spcPct val="50000"/>
              </a:spcBef>
            </a:pPr>
            <a:r>
              <a:rPr lang="en-US" altLang="zh-CN" sz="2800" b="1" dirty="0"/>
              <a:t>8.3.4 </a:t>
            </a:r>
            <a:r>
              <a:rPr lang="zh-CN" altLang="en-US" sz="2800" b="1" dirty="0"/>
              <a:t>两种堆栈模式</a:t>
            </a:r>
            <a:endParaRPr lang="en-US" altLang="zh-CN" sz="2800" b="1" dirty="0"/>
          </a:p>
          <a:p>
            <a:pPr algn="l">
              <a:spcBef>
                <a:spcPct val="50000"/>
              </a:spcBef>
            </a:pPr>
            <a:r>
              <a:rPr lang="zh-CN" altLang="en-US" sz="2400" dirty="0"/>
              <a:t>两个堆栈指针</a:t>
            </a:r>
            <a:r>
              <a:rPr lang="en-US" altLang="zh-CN" sz="2400" dirty="0"/>
              <a:t>: </a:t>
            </a:r>
            <a:r>
              <a:rPr lang="zh-CN" altLang="en-US" sz="2400" dirty="0"/>
              <a:t>主堆栈指针</a:t>
            </a:r>
            <a:r>
              <a:rPr lang="en-US" altLang="zh-CN" sz="2400" dirty="0"/>
              <a:t> (MSP) </a:t>
            </a:r>
            <a:r>
              <a:rPr lang="zh-CN" altLang="en-US" sz="2400" dirty="0"/>
              <a:t>和进程堆栈指针</a:t>
            </a:r>
            <a:r>
              <a:rPr lang="en-US" altLang="zh-CN" sz="2400" dirty="0"/>
              <a:t>(PSP). </a:t>
            </a:r>
          </a:p>
          <a:p>
            <a:pPr algn="l">
              <a:spcBef>
                <a:spcPct val="50000"/>
              </a:spcBef>
            </a:pPr>
            <a:r>
              <a:rPr lang="zh-CN" altLang="en-US" sz="2400" dirty="0"/>
              <a:t>当前使用的</a:t>
            </a:r>
            <a:r>
              <a:rPr lang="en-US" altLang="zh-CN" sz="2400" dirty="0"/>
              <a:t>SP</a:t>
            </a:r>
            <a:r>
              <a:rPr lang="zh-CN" altLang="en-US" sz="2400" dirty="0"/>
              <a:t>由控制寄存器的</a:t>
            </a:r>
            <a:r>
              <a:rPr lang="en-US" altLang="zh-CN" sz="2400" dirty="0"/>
              <a:t>CONTROL[1]</a:t>
            </a:r>
            <a:r>
              <a:rPr lang="zh-CN" altLang="en-US" sz="2400" dirty="0"/>
              <a:t>决定。</a:t>
            </a:r>
            <a:endParaRPr lang="en-US" altLang="zh-CN" sz="2400" dirty="0"/>
          </a:p>
        </p:txBody>
      </p:sp>
      <p:sp>
        <p:nvSpPr>
          <p:cNvPr id="10248" name="Rectangle 5"/>
          <p:cNvSpPr>
            <a:spLocks noChangeArrowheads="1"/>
          </p:cNvSpPr>
          <p:nvPr/>
        </p:nvSpPr>
        <p:spPr bwMode="auto">
          <a:xfrm>
            <a:off x="457200" y="2757488"/>
            <a:ext cx="8095486" cy="430887"/>
          </a:xfrm>
          <a:prstGeom prst="rect">
            <a:avLst/>
          </a:prstGeom>
          <a:noFill/>
          <a:ln w="9525">
            <a:noFill/>
            <a:miter lim="800000"/>
            <a:headEnd/>
            <a:tailEnd/>
          </a:ln>
        </p:spPr>
        <p:txBody>
          <a:bodyPr wrap="none">
            <a:spAutoFit/>
          </a:bodyPr>
          <a:lstStyle/>
          <a:p>
            <a:pPr algn="l"/>
            <a:r>
              <a:rPr lang="zh-CN" altLang="en-US" sz="2200" b="1" dirty="0">
                <a:solidFill>
                  <a:schemeClr val="tx1"/>
                </a:solidFill>
                <a:ea typeface="宋体" pitchFamily="2" charset="-122"/>
              </a:rPr>
              <a:t>当</a:t>
            </a:r>
            <a:r>
              <a:rPr lang="en-US" altLang="zh-CN" sz="2200" b="1" dirty="0">
                <a:solidFill>
                  <a:srgbClr val="FF0000"/>
                </a:solidFill>
                <a:ea typeface="宋体" pitchFamily="2" charset="-122"/>
              </a:rPr>
              <a:t>Control [1] = 0</a:t>
            </a:r>
            <a:r>
              <a:rPr lang="zh-CN" altLang="en-US" sz="2200" b="1" dirty="0">
                <a:solidFill>
                  <a:schemeClr val="tx1"/>
                </a:solidFill>
                <a:ea typeface="宋体" pitchFamily="2" charset="-122"/>
              </a:rPr>
              <a:t>时：线程模式和处理模式都使用主堆栈</a:t>
            </a:r>
            <a:r>
              <a:rPr lang="en-US" altLang="zh-CN" sz="2200" b="1" dirty="0">
                <a:solidFill>
                  <a:srgbClr val="FF0000"/>
                </a:solidFill>
                <a:ea typeface="宋体" pitchFamily="2" charset="-122"/>
              </a:rPr>
              <a:t>MSP</a:t>
            </a:r>
          </a:p>
        </p:txBody>
      </p:sp>
      <p:pic>
        <p:nvPicPr>
          <p:cNvPr id="2" name="Picture 7"/>
          <p:cNvPicPr>
            <a:picLocks noChangeAspect="1" noChangeArrowheads="1"/>
          </p:cNvPicPr>
          <p:nvPr/>
        </p:nvPicPr>
        <p:blipFill>
          <a:blip r:embed="rId3" cstate="print"/>
          <a:srcRect/>
          <a:stretch>
            <a:fillRect/>
          </a:stretch>
        </p:blipFill>
        <p:spPr bwMode="auto">
          <a:xfrm>
            <a:off x="1276350" y="3276600"/>
            <a:ext cx="6591300" cy="2990850"/>
          </a:xfrm>
          <a:prstGeom prst="rect">
            <a:avLst/>
          </a:prstGeom>
          <a:noFill/>
          <a:ln w="9525">
            <a:noFill/>
            <a:miter lim="800000"/>
            <a:headEnd/>
            <a:tailEnd/>
          </a:ln>
        </p:spPr>
      </p:pic>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基础</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noChangeArrowheads="1"/>
          </p:cNvSpPr>
          <p:nvPr>
            <p:ph type="body" idx="1"/>
          </p:nvPr>
        </p:nvSpPr>
        <p:spPr>
          <a:xfrm>
            <a:off x="457200" y="5410200"/>
            <a:ext cx="8305800" cy="968375"/>
          </a:xfrm>
        </p:spPr>
        <p:txBody>
          <a:bodyPr/>
          <a:lstStyle/>
          <a:p>
            <a:pPr marL="0" indent="0" eaLnBrk="1" hangingPunct="1">
              <a:buFontTx/>
              <a:buNone/>
            </a:pPr>
            <a:r>
              <a:rPr lang="zh-CN" altLang="en-US" sz="2000" dirty="0"/>
              <a:t>进入和退出异常的自动压栈</a:t>
            </a:r>
            <a:r>
              <a:rPr lang="en-US" altLang="zh-CN" sz="2000" dirty="0"/>
              <a:t>Stacking</a:t>
            </a:r>
            <a:r>
              <a:rPr lang="zh-CN" altLang="en-US" sz="2000" dirty="0"/>
              <a:t>和弹出</a:t>
            </a:r>
            <a:r>
              <a:rPr lang="en-US" altLang="zh-CN" sz="2000" dirty="0"/>
              <a:t>Unstacking</a:t>
            </a:r>
            <a:r>
              <a:rPr lang="zh-CN" altLang="en-US" sz="2000" dirty="0"/>
              <a:t>操作使用</a:t>
            </a:r>
            <a:r>
              <a:rPr lang="en-US" altLang="zh-CN" sz="2000" dirty="0"/>
              <a:t>PSP</a:t>
            </a:r>
            <a:r>
              <a:rPr lang="zh-CN" altLang="en-US" sz="2000" dirty="0"/>
              <a:t>；</a:t>
            </a:r>
          </a:p>
          <a:p>
            <a:pPr marL="0" indent="0" eaLnBrk="1" hangingPunct="1">
              <a:buFontTx/>
              <a:buNone/>
            </a:pPr>
            <a:r>
              <a:rPr lang="zh-CN" altLang="en-US" sz="2000" dirty="0"/>
              <a:t>处理模式中的堆栈操作使用</a:t>
            </a:r>
            <a:r>
              <a:rPr lang="en-US" altLang="zh-CN" sz="2000" dirty="0"/>
              <a:t>MSP</a:t>
            </a:r>
          </a:p>
        </p:txBody>
      </p:sp>
      <p:sp>
        <p:nvSpPr>
          <p:cNvPr id="11272" name="Rectangle 3"/>
          <p:cNvSpPr>
            <a:spLocks noChangeArrowheads="1"/>
          </p:cNvSpPr>
          <p:nvPr/>
        </p:nvSpPr>
        <p:spPr bwMode="auto">
          <a:xfrm>
            <a:off x="323850" y="1203325"/>
            <a:ext cx="8515350" cy="805220"/>
          </a:xfrm>
          <a:prstGeom prst="rect">
            <a:avLst/>
          </a:prstGeom>
          <a:noFill/>
          <a:ln w="9525">
            <a:noFill/>
            <a:miter lim="800000"/>
            <a:headEnd/>
            <a:tailEnd/>
          </a:ln>
        </p:spPr>
        <p:txBody>
          <a:bodyPr>
            <a:spAutoFit/>
          </a:bodyPr>
          <a:lstStyle/>
          <a:p>
            <a:pPr algn="l">
              <a:lnSpc>
                <a:spcPct val="110000"/>
              </a:lnSpc>
            </a:pPr>
            <a:r>
              <a:rPr lang="zh-CN" altLang="en-US" sz="2200" b="1" dirty="0">
                <a:solidFill>
                  <a:schemeClr val="tx1"/>
                </a:solidFill>
                <a:ea typeface="宋体" pitchFamily="2" charset="-122"/>
              </a:rPr>
              <a:t>当</a:t>
            </a:r>
            <a:r>
              <a:rPr lang="en-US" altLang="zh-CN" sz="2200" b="1" dirty="0">
                <a:solidFill>
                  <a:srgbClr val="FF0000"/>
                </a:solidFill>
                <a:ea typeface="宋体" pitchFamily="2" charset="-122"/>
              </a:rPr>
              <a:t>Control[1] = 1</a:t>
            </a:r>
            <a:r>
              <a:rPr lang="zh-CN" altLang="en-US" sz="2200" b="1" dirty="0">
                <a:solidFill>
                  <a:schemeClr val="tx1"/>
                </a:solidFill>
                <a:ea typeface="宋体" pitchFamily="2" charset="-122"/>
              </a:rPr>
              <a:t>时：线程模式使用进程堆栈</a:t>
            </a:r>
            <a:r>
              <a:rPr lang="en-US" altLang="zh-CN" sz="2200" b="1" dirty="0">
                <a:solidFill>
                  <a:srgbClr val="FF0000"/>
                </a:solidFill>
                <a:ea typeface="宋体" pitchFamily="2" charset="-122"/>
              </a:rPr>
              <a:t>PSP</a:t>
            </a:r>
            <a:r>
              <a:rPr lang="zh-CN" altLang="en-US" sz="2200" b="1" dirty="0">
                <a:solidFill>
                  <a:schemeClr val="tx1"/>
                </a:solidFill>
                <a:ea typeface="宋体" pitchFamily="2" charset="-122"/>
              </a:rPr>
              <a:t>，处理模式使用主堆栈</a:t>
            </a:r>
            <a:r>
              <a:rPr lang="en-US" altLang="zh-CN" sz="2200" b="1" dirty="0">
                <a:solidFill>
                  <a:srgbClr val="FF0000"/>
                </a:solidFill>
                <a:ea typeface="宋体" pitchFamily="2" charset="-122"/>
              </a:rPr>
              <a:t>MSP</a:t>
            </a:r>
          </a:p>
        </p:txBody>
      </p:sp>
      <p:pic>
        <p:nvPicPr>
          <p:cNvPr id="2" name="Picture 7"/>
          <p:cNvPicPr>
            <a:picLocks noChangeAspect="1" noChangeArrowheads="1"/>
          </p:cNvPicPr>
          <p:nvPr/>
        </p:nvPicPr>
        <p:blipFill>
          <a:blip r:embed="rId3" cstate="print"/>
          <a:srcRect/>
          <a:stretch>
            <a:fillRect/>
          </a:stretch>
        </p:blipFill>
        <p:spPr bwMode="auto">
          <a:xfrm>
            <a:off x="1219200" y="1981200"/>
            <a:ext cx="6638925" cy="3038475"/>
          </a:xfrm>
          <a:prstGeom prst="rect">
            <a:avLst/>
          </a:prstGeom>
          <a:noFill/>
          <a:ln w="9525">
            <a:noFill/>
            <a:miter lim="800000"/>
            <a:headEnd/>
            <a:tailEnd/>
          </a:ln>
        </p:spPr>
      </p:pic>
      <p:sp>
        <p:nvSpPr>
          <p:cNvPr id="5" name="标题 5"/>
          <p:cNvSpPr>
            <a:spLocks noGrp="1"/>
          </p:cNvSpPr>
          <p:nvPr>
            <p:ph type="title"/>
          </p:nvPr>
        </p:nvSpPr>
        <p:spPr>
          <a:xfrm>
            <a:off x="0" y="179388"/>
            <a:ext cx="9144000" cy="688975"/>
          </a:xfrm>
        </p:spPr>
        <p:txBody>
          <a:bodyPr/>
          <a:lstStyle/>
          <a:p>
            <a:r>
              <a:rPr lang="en-US" altLang="zh-CN" dirty="0"/>
              <a:t>Cortex-M3/M4</a:t>
            </a:r>
            <a:r>
              <a:rPr lang="zh-CN" altLang="en-US" dirty="0"/>
              <a:t>两种堆栈模式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什么是嵌入式系统</a:t>
            </a:r>
          </a:p>
        </p:txBody>
      </p:sp>
      <p:pic>
        <p:nvPicPr>
          <p:cNvPr id="3" name="Picture 16" descr="http://www.photographymad.com/files/images/digital-camer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267611"/>
            <a:ext cx="2713211" cy="1317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http://media.idownloadblog.com/wp-content/uploads/2012/01/smartphones1.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1800" y="4170299"/>
            <a:ext cx="2003400" cy="1511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c.europa.eu/digital-agenda/sites/digital-agenda/files/example_es_in_a_ca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317" y="2209800"/>
            <a:ext cx="2251283" cy="16808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bvu.edu.vn/documents/17051/17067/HTN1.jpg/c6c4a185-4442-41b4-a5f4-58576d38c2d2?t=14068135284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2065786"/>
            <a:ext cx="1951211" cy="15284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gridindia.net/images/emb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2057400"/>
            <a:ext cx="1303477" cy="18248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electronicdesign.com/site-files/electronicdesign.com/files/uploads/2013/05/0620SOTIindustrialFig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51090" y="2107731"/>
            <a:ext cx="2187054" cy="144455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63364" y="1120220"/>
            <a:ext cx="8123436" cy="978729"/>
          </a:xfrm>
          <a:prstGeom prst="rect">
            <a:avLst/>
          </a:prstGeom>
        </p:spPr>
        <p:txBody>
          <a:bodyPr wrap="square">
            <a:spAutoFit/>
          </a:bodyPr>
          <a:lstStyle/>
          <a:p>
            <a:pPr marL="0" lvl="1" algn="l">
              <a:lnSpc>
                <a:spcPct val="120000"/>
              </a:lnSpc>
              <a:spcBef>
                <a:spcPts val="600"/>
              </a:spcBef>
              <a:defRPr/>
            </a:pPr>
            <a:r>
              <a:rPr lang="zh-CN" altLang="en-US" sz="2400" dirty="0">
                <a:latin typeface="楷体_GB2312" pitchFamily="49" charset="-122"/>
              </a:rPr>
              <a:t>任何包含一个或多个专用的计算机、微处理器或微控制器的电子设备</a:t>
            </a:r>
            <a:endParaRPr lang="en-US" altLang="zh-CN" sz="2400" dirty="0">
              <a:latin typeface="楷体_GB2312" pitchFamily="49" charset="-122"/>
            </a:endParaRPr>
          </a:p>
        </p:txBody>
      </p:sp>
    </p:spTree>
    <p:extLst>
      <p:ext uri="{BB962C8B-B14F-4D97-AF65-F5344CB8AC3E}">
        <p14:creationId xmlns:p14="http://schemas.microsoft.com/office/powerpoint/2010/main" val="1426298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body" idx="4294967295"/>
          </p:nvPr>
        </p:nvSpPr>
        <p:spPr>
          <a:xfrm>
            <a:off x="381000" y="1025525"/>
            <a:ext cx="8229600" cy="5451475"/>
          </a:xfrm>
          <a:prstGeom prst="rect">
            <a:avLst/>
          </a:prstGeom>
        </p:spPr>
        <p:txBody>
          <a:bodyPr/>
          <a:lstStyle/>
          <a:p>
            <a:pPr marL="0" indent="0" eaLnBrk="1" hangingPunct="1">
              <a:lnSpc>
                <a:spcPct val="100000"/>
              </a:lnSpc>
              <a:spcBef>
                <a:spcPct val="50000"/>
              </a:spcBef>
              <a:buFontTx/>
              <a:buNone/>
            </a:pPr>
            <a:r>
              <a:rPr lang="en-US" altLang="zh-CN" sz="2600" b="1" dirty="0"/>
              <a:t>8.3.5 </a:t>
            </a:r>
            <a:r>
              <a:rPr lang="zh-CN" altLang="en-US" sz="2600" b="1" dirty="0"/>
              <a:t>向量表</a:t>
            </a:r>
            <a:endParaRPr lang="en-US" altLang="zh-CN" sz="2600" b="1" dirty="0"/>
          </a:p>
          <a:p>
            <a:pPr marL="0" indent="0" eaLnBrk="1" hangingPunct="1">
              <a:lnSpc>
                <a:spcPct val="100000"/>
              </a:lnSpc>
              <a:spcBef>
                <a:spcPct val="50000"/>
              </a:spcBef>
              <a:buFontTx/>
              <a:buNone/>
            </a:pPr>
            <a:r>
              <a:rPr lang="en-US" altLang="zh-CN" sz="2400" dirty="0">
                <a:solidFill>
                  <a:schemeClr val="accent2"/>
                </a:solidFill>
              </a:rPr>
              <a:t>Cortex-M3/M4</a:t>
            </a:r>
            <a:r>
              <a:rPr lang="zh-CN" altLang="en-US" sz="2400" dirty="0">
                <a:solidFill>
                  <a:schemeClr val="accent2"/>
                </a:solidFill>
              </a:rPr>
              <a:t>支持</a:t>
            </a:r>
            <a:r>
              <a:rPr lang="en-US" altLang="zh-CN" sz="2400" dirty="0">
                <a:solidFill>
                  <a:schemeClr val="accent2"/>
                </a:solidFill>
              </a:rPr>
              <a:t>11</a:t>
            </a:r>
            <a:r>
              <a:rPr lang="zh-CN" altLang="en-US" sz="2400" dirty="0">
                <a:solidFill>
                  <a:schemeClr val="accent2"/>
                </a:solidFill>
              </a:rPr>
              <a:t>个系统异常和最多</a:t>
            </a:r>
            <a:r>
              <a:rPr lang="en-US" altLang="zh-CN" sz="2400" dirty="0">
                <a:solidFill>
                  <a:schemeClr val="accent2"/>
                </a:solidFill>
              </a:rPr>
              <a:t>240</a:t>
            </a:r>
            <a:r>
              <a:rPr lang="zh-CN" altLang="en-US" sz="2400" dirty="0">
                <a:solidFill>
                  <a:schemeClr val="accent2"/>
                </a:solidFill>
              </a:rPr>
              <a:t>个外部中断</a:t>
            </a:r>
            <a:r>
              <a:rPr lang="en-US" altLang="zh-CN" sz="2400" dirty="0">
                <a:solidFill>
                  <a:schemeClr val="accent2"/>
                </a:solidFill>
              </a:rPr>
              <a:t>IRQ</a:t>
            </a:r>
            <a:r>
              <a:rPr lang="zh-CN" altLang="en-US" sz="2400" dirty="0">
                <a:solidFill>
                  <a:schemeClr val="accent2"/>
                </a:solidFill>
              </a:rPr>
              <a:t>（具体由芯片制造商决定），异常类型号：</a:t>
            </a:r>
            <a:r>
              <a:rPr lang="en-US" altLang="zh-CN" sz="2400" dirty="0">
                <a:solidFill>
                  <a:schemeClr val="accent2"/>
                </a:solidFill>
              </a:rPr>
              <a:t>1</a:t>
            </a:r>
            <a:r>
              <a:rPr lang="zh-CN" altLang="en-US" sz="2400" dirty="0">
                <a:solidFill>
                  <a:schemeClr val="accent2"/>
                </a:solidFill>
              </a:rPr>
              <a:t>～</a:t>
            </a:r>
            <a:r>
              <a:rPr lang="en-US" altLang="zh-CN" sz="2400" dirty="0">
                <a:solidFill>
                  <a:schemeClr val="accent2"/>
                </a:solidFill>
              </a:rPr>
              <a:t>255</a:t>
            </a:r>
            <a:r>
              <a:rPr lang="zh-CN" altLang="en-US" sz="2400" dirty="0">
                <a:solidFill>
                  <a:schemeClr val="accent2"/>
                </a:solidFill>
              </a:rPr>
              <a:t>。</a:t>
            </a:r>
          </a:p>
          <a:p>
            <a:pPr marL="0" indent="0" eaLnBrk="1" hangingPunct="1">
              <a:lnSpc>
                <a:spcPct val="100000"/>
              </a:lnSpc>
              <a:spcBef>
                <a:spcPct val="50000"/>
              </a:spcBef>
              <a:buFontTx/>
              <a:buNone/>
            </a:pPr>
            <a:r>
              <a:rPr lang="zh-CN" altLang="en-US" sz="2400" dirty="0">
                <a:solidFill>
                  <a:srgbClr val="FF0000"/>
                </a:solidFill>
              </a:rPr>
              <a:t>向量表</a:t>
            </a:r>
            <a:r>
              <a:rPr lang="zh-CN" altLang="en-US" sz="2400" dirty="0"/>
              <a:t>是一个字（</a:t>
            </a:r>
            <a:r>
              <a:rPr lang="en-US" altLang="zh-CN" sz="2400" dirty="0"/>
              <a:t>32</a:t>
            </a:r>
            <a:r>
              <a:rPr lang="zh-CN" altLang="en-US" sz="2400" dirty="0"/>
              <a:t>位整数）数组，每个数组元素对应一种异常，存放异常服务例程的</a:t>
            </a:r>
            <a:r>
              <a:rPr lang="zh-CN" altLang="en-US" sz="2400" dirty="0">
                <a:solidFill>
                  <a:srgbClr val="FF0000"/>
                </a:solidFill>
              </a:rPr>
              <a:t>入口地址</a:t>
            </a:r>
            <a:r>
              <a:rPr lang="zh-CN" altLang="en-US" sz="2400" dirty="0"/>
              <a:t>。</a:t>
            </a:r>
            <a:endParaRPr lang="en-US" altLang="zh-CN" sz="2400" dirty="0"/>
          </a:p>
          <a:p>
            <a:pPr marL="0" indent="0" eaLnBrk="1" hangingPunct="1">
              <a:lnSpc>
                <a:spcPct val="100000"/>
              </a:lnSpc>
              <a:spcBef>
                <a:spcPct val="50000"/>
              </a:spcBef>
              <a:buFontTx/>
              <a:buNone/>
            </a:pPr>
            <a:r>
              <a:rPr lang="zh-CN" altLang="en-US" sz="2400" dirty="0"/>
              <a:t>向量表的存储位置可以通过</a:t>
            </a:r>
            <a:r>
              <a:rPr lang="en-US" altLang="zh-CN" sz="2400" dirty="0"/>
              <a:t>NVIC</a:t>
            </a:r>
            <a:r>
              <a:rPr lang="zh-CN" altLang="en-US" sz="2400" dirty="0"/>
              <a:t>中的重定位寄存器来设置，复位后重定位寄存器的值为</a:t>
            </a:r>
            <a:r>
              <a:rPr lang="en-US" altLang="zh-CN" sz="2400" dirty="0"/>
              <a:t>0</a:t>
            </a:r>
            <a:r>
              <a:rPr lang="zh-CN" altLang="en-US" sz="2400" dirty="0"/>
              <a:t>。</a:t>
            </a:r>
            <a:endParaRPr lang="en-US" altLang="zh-CN" sz="2400" dirty="0"/>
          </a:p>
          <a:p>
            <a:pPr marL="0" indent="0" eaLnBrk="1" hangingPunct="1">
              <a:lnSpc>
                <a:spcPct val="200000"/>
              </a:lnSpc>
              <a:spcBef>
                <a:spcPts val="1200"/>
              </a:spcBef>
              <a:buFontTx/>
              <a:buNone/>
            </a:pPr>
            <a:r>
              <a:rPr lang="zh-CN" altLang="en-US" sz="2000" b="1" dirty="0">
                <a:solidFill>
                  <a:srgbClr val="7F4D78"/>
                </a:solidFill>
              </a:rPr>
              <a:t>           例如</a:t>
            </a:r>
            <a:r>
              <a:rPr lang="en-US" altLang="zh-CN" sz="2000" b="1" dirty="0">
                <a:solidFill>
                  <a:srgbClr val="7F4D78"/>
                </a:solidFill>
              </a:rPr>
              <a:t>:</a:t>
            </a:r>
          </a:p>
          <a:p>
            <a:pPr marL="0" indent="0" eaLnBrk="1" hangingPunct="1">
              <a:lnSpc>
                <a:spcPct val="100000"/>
              </a:lnSpc>
              <a:spcBef>
                <a:spcPct val="50000"/>
              </a:spcBef>
              <a:buFontTx/>
              <a:buNone/>
            </a:pPr>
            <a:r>
              <a:rPr lang="zh-CN" altLang="en-US" sz="2000" dirty="0">
                <a:solidFill>
                  <a:schemeClr val="tx1"/>
                </a:solidFill>
              </a:rPr>
              <a:t>复位的异常类型号为</a:t>
            </a:r>
            <a:r>
              <a:rPr lang="en-US" altLang="zh-CN" sz="2000" dirty="0">
                <a:solidFill>
                  <a:schemeClr val="tx1"/>
                </a:solidFill>
              </a:rPr>
              <a:t>1</a:t>
            </a:r>
            <a:r>
              <a:rPr lang="zh-CN" altLang="en-US" sz="2000" dirty="0">
                <a:solidFill>
                  <a:schemeClr val="tx1"/>
                </a:solidFill>
              </a:rPr>
              <a:t>，复位向量的偏移地址是 </a:t>
            </a:r>
            <a:r>
              <a:rPr lang="en-US" altLang="zh-CN" sz="2000" dirty="0">
                <a:solidFill>
                  <a:schemeClr val="tx1"/>
                </a:solidFill>
              </a:rPr>
              <a:t>1×4 = 0x00000004</a:t>
            </a:r>
          </a:p>
          <a:p>
            <a:pPr marL="0" indent="0" eaLnBrk="1" hangingPunct="1">
              <a:lnSpc>
                <a:spcPct val="100000"/>
              </a:lnSpc>
              <a:spcBef>
                <a:spcPct val="50000"/>
              </a:spcBef>
              <a:buFontTx/>
              <a:buNone/>
            </a:pPr>
            <a:r>
              <a:rPr lang="en-US" altLang="zh-CN" sz="2000" dirty="0">
                <a:solidFill>
                  <a:schemeClr val="tx1"/>
                </a:solidFill>
              </a:rPr>
              <a:t>NMI </a:t>
            </a:r>
            <a:r>
              <a:rPr lang="zh-CN" altLang="en-US" sz="2000" dirty="0">
                <a:solidFill>
                  <a:schemeClr val="tx1"/>
                </a:solidFill>
              </a:rPr>
              <a:t>的异常类型号为</a:t>
            </a:r>
            <a:r>
              <a:rPr lang="en-US" altLang="zh-CN" sz="2000" dirty="0">
                <a:solidFill>
                  <a:schemeClr val="tx1"/>
                </a:solidFill>
              </a:rPr>
              <a:t>2</a:t>
            </a:r>
            <a:r>
              <a:rPr lang="zh-CN" altLang="en-US" sz="2000" dirty="0">
                <a:solidFill>
                  <a:schemeClr val="tx1"/>
                </a:solidFill>
              </a:rPr>
              <a:t>，</a:t>
            </a:r>
            <a:r>
              <a:rPr lang="en-US" altLang="zh-CN" sz="2000" dirty="0">
                <a:solidFill>
                  <a:schemeClr val="tx1"/>
                </a:solidFill>
              </a:rPr>
              <a:t>NMI</a:t>
            </a:r>
            <a:r>
              <a:rPr lang="zh-CN" altLang="en-US" sz="2000" dirty="0">
                <a:solidFill>
                  <a:schemeClr val="tx1"/>
                </a:solidFill>
              </a:rPr>
              <a:t>向量的偏移地址是 </a:t>
            </a:r>
            <a:r>
              <a:rPr lang="en-US" altLang="zh-CN" sz="2000" dirty="0">
                <a:solidFill>
                  <a:schemeClr val="tx1"/>
                </a:solidFill>
              </a:rPr>
              <a:t>2×4 = 0x00000008 </a:t>
            </a:r>
          </a:p>
          <a:p>
            <a:pPr marL="0" indent="0" eaLnBrk="1" hangingPunct="1">
              <a:lnSpc>
                <a:spcPct val="100000"/>
              </a:lnSpc>
              <a:spcBef>
                <a:spcPct val="50000"/>
              </a:spcBef>
              <a:buFontTx/>
              <a:buNone/>
            </a:pPr>
            <a:r>
              <a:rPr lang="en-US" altLang="zh-CN" sz="2000" dirty="0">
                <a:solidFill>
                  <a:schemeClr val="tx1"/>
                </a:solidFill>
              </a:rPr>
              <a:t>0</a:t>
            </a:r>
            <a:r>
              <a:rPr lang="zh-CN" altLang="en-US" sz="2000" dirty="0">
                <a:solidFill>
                  <a:schemeClr val="tx1"/>
                </a:solidFill>
              </a:rPr>
              <a:t>号类型（地址</a:t>
            </a:r>
            <a:r>
              <a:rPr lang="en-US" altLang="zh-CN" sz="2000" dirty="0">
                <a:solidFill>
                  <a:schemeClr val="tx1"/>
                </a:solidFill>
              </a:rPr>
              <a:t> 0x00000000</a:t>
            </a:r>
            <a:r>
              <a:rPr lang="zh-CN" altLang="en-US" sz="2000" dirty="0">
                <a:solidFill>
                  <a:schemeClr val="tx1"/>
                </a:solidFill>
              </a:rPr>
              <a:t>）用作复位后</a:t>
            </a:r>
            <a:r>
              <a:rPr lang="en-US" altLang="zh-CN" sz="2000" dirty="0">
                <a:solidFill>
                  <a:schemeClr val="tx1"/>
                </a:solidFill>
              </a:rPr>
              <a:t>MSP</a:t>
            </a:r>
            <a:r>
              <a:rPr lang="zh-CN" altLang="en-US" sz="2000" dirty="0">
                <a:solidFill>
                  <a:schemeClr val="tx1"/>
                </a:solidFill>
              </a:rPr>
              <a:t>的开始值。</a:t>
            </a:r>
            <a:endParaRPr lang="en-US" altLang="zh-CN" sz="2000" dirty="0">
              <a:solidFill>
                <a:schemeClr val="tx1"/>
              </a:solidFill>
            </a:endParaRPr>
          </a:p>
        </p:txBody>
      </p:sp>
      <p:pic>
        <p:nvPicPr>
          <p:cNvPr id="65539" name="Picture 3" descr="dglxasset[2]"/>
          <p:cNvPicPr>
            <a:picLocks noChangeAspect="1" noChangeArrowheads="1"/>
          </p:cNvPicPr>
          <p:nvPr/>
        </p:nvPicPr>
        <p:blipFill>
          <a:blip r:embed="rId3" cstate="print"/>
          <a:srcRect/>
          <a:stretch>
            <a:fillRect/>
          </a:stretch>
        </p:blipFill>
        <p:spPr bwMode="auto">
          <a:xfrm>
            <a:off x="533400" y="4413250"/>
            <a:ext cx="609600" cy="539750"/>
          </a:xfrm>
          <a:prstGeom prst="rect">
            <a:avLst/>
          </a:prstGeom>
          <a:noFill/>
          <a:ln w="9525">
            <a:noFill/>
            <a:miter lim="800000"/>
            <a:headEnd/>
            <a:tailEnd/>
          </a:ln>
        </p:spPr>
      </p:pic>
      <p:sp>
        <p:nvSpPr>
          <p:cNvPr id="4" name="标题 5"/>
          <p:cNvSpPr txBox="1">
            <a:spLocks/>
          </p:cNvSpPr>
          <p:nvPr/>
        </p:nvSpPr>
        <p:spPr>
          <a:xfrm>
            <a:off x="0" y="179388"/>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en-US" altLang="zh-CN" kern="0" dirty="0"/>
              <a:t>Cortex-M3/M4</a:t>
            </a:r>
            <a:r>
              <a:rPr lang="zh-CN" altLang="en-US" kern="0" dirty="0"/>
              <a:t>基础</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921" name="Group 73"/>
          <p:cNvGraphicFramePr>
            <a:graphicFrameLocks noGrp="1"/>
          </p:cNvGraphicFramePr>
          <p:nvPr>
            <p:ph/>
            <p:extLst>
              <p:ext uri="{D42A27DB-BD31-4B8C-83A1-F6EECF244321}">
                <p14:modId xmlns:p14="http://schemas.microsoft.com/office/powerpoint/2010/main" val="4063007685"/>
              </p:ext>
            </p:extLst>
          </p:nvPr>
        </p:nvGraphicFramePr>
        <p:xfrm>
          <a:off x="685800" y="1048004"/>
          <a:ext cx="7848600" cy="5209419"/>
        </p:xfrm>
        <a:graphic>
          <a:graphicData uri="http://schemas.openxmlformats.org/drawingml/2006/table">
            <a:tbl>
              <a:tblPr/>
              <a:tblGrid>
                <a:gridCol w="19050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tblGrid>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异常类型</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偏移地址</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异常向量</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195"/>
                      </a:srgbClr>
                    </a:solidFill>
                  </a:tcPr>
                </a:tc>
                <a:extLst>
                  <a:ext uri="{0D108BD9-81ED-4DB2-BD59-A6C34878D82A}">
                    <a16:rowId xmlns:a16="http://schemas.microsoft.com/office/drawing/2014/main" val="10000"/>
                  </a:ext>
                </a:extLst>
              </a:tr>
              <a:tr h="3444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SYSTICK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1"/>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0x38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PendSV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保留</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3"/>
                  </a:ext>
                </a:extLst>
              </a:tr>
              <a:tr h="3937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调试监视</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0x2C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SVC</a:t>
                      </a:r>
                      <a:r>
                        <a:rPr kumimoji="0" lang="zh-CN" altLang="en-US" sz="1800" b="0" i="0" u="none" strike="noStrike" cap="none" normalizeH="0" baseline="0">
                          <a:ln>
                            <a:noFill/>
                          </a:ln>
                          <a:solidFill>
                            <a:srgbClr val="133984"/>
                          </a:solidFill>
                          <a:effectLst/>
                          <a:latin typeface="Arial" charset="0"/>
                          <a:ea typeface="黑体" pitchFamily="2" charset="-122"/>
                        </a:rPr>
                        <a:t>（系统调用）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5"/>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7-10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0x1C-0x28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保留</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用法故障（程序错误导致的异常）</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7"/>
                  </a:ext>
                </a:extLst>
              </a:tr>
              <a:tr h="3444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总线故障</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存储器管理故障</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09"/>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硬故障（所有被除能的</a:t>
                      </a:r>
                      <a:r>
                        <a:rPr kumimoji="0" lang="en-US" altLang="zh-CN" sz="1800" b="0" i="0" u="none" strike="noStrike" cap="none" normalizeH="0" baseline="0">
                          <a:ln>
                            <a:noFill/>
                          </a:ln>
                          <a:solidFill>
                            <a:srgbClr val="133984"/>
                          </a:solidFill>
                          <a:effectLst/>
                          <a:latin typeface="Arial" charset="0"/>
                          <a:ea typeface="黑体" pitchFamily="2" charset="-122"/>
                        </a:rPr>
                        <a:t>fault</a:t>
                      </a:r>
                      <a:r>
                        <a:rPr kumimoji="0" lang="zh-CN" altLang="en-US" sz="1800" b="0" i="0" u="none" strike="noStrike" cap="none" normalizeH="0" baseline="0">
                          <a:ln>
                            <a:noFill/>
                          </a:ln>
                          <a:solidFill>
                            <a:srgbClr val="133984"/>
                          </a:solidFill>
                          <a:effectLst/>
                          <a:latin typeface="Arial" charset="0"/>
                          <a:ea typeface="黑体" pitchFamily="2" charset="-122"/>
                        </a:rPr>
                        <a:t>）</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NMI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11"/>
                  </a:ext>
                </a:extLst>
              </a:tr>
              <a:tr h="3444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复位</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0x00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MSP</a:t>
                      </a:r>
                      <a:r>
                        <a:rPr kumimoji="0" lang="zh-CN" altLang="en-US" sz="1800" b="0" i="0" u="none" strike="noStrike" cap="none" normalizeH="0" baseline="0" dirty="0">
                          <a:ln>
                            <a:noFill/>
                          </a:ln>
                          <a:solidFill>
                            <a:srgbClr val="133984"/>
                          </a:solidFill>
                          <a:effectLst/>
                          <a:latin typeface="Arial" charset="0"/>
                          <a:ea typeface="黑体" pitchFamily="2" charset="-122"/>
                        </a:rPr>
                        <a:t>的开始值</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195"/>
                      </a:srgbClr>
                    </a:solidFill>
                  </a:tcPr>
                </a:tc>
                <a:extLst>
                  <a:ext uri="{0D108BD9-81ED-4DB2-BD59-A6C34878D82A}">
                    <a16:rowId xmlns:a16="http://schemas.microsoft.com/office/drawing/2014/main" val="10013"/>
                  </a:ext>
                </a:extLst>
              </a:tr>
            </a:tbl>
          </a:graphicData>
        </a:graphic>
      </p:graphicFrame>
      <p:sp>
        <p:nvSpPr>
          <p:cNvPr id="4" name="标题 5"/>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dirty="0">
                <a:latin typeface="+mj-ea"/>
                <a:ea typeface="+mj-ea"/>
              </a:rPr>
              <a:t>复位后的向量表定义</a:t>
            </a:r>
            <a:endParaRPr lang="en-US" altLang="zh-CN" dirty="0">
              <a:latin typeface="+mj-ea"/>
              <a:ea typeface="+mj-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body" idx="1"/>
          </p:nvPr>
        </p:nvSpPr>
        <p:spPr>
          <a:xfrm>
            <a:off x="457200" y="990600"/>
            <a:ext cx="8229600" cy="5135563"/>
          </a:xfrm>
        </p:spPr>
        <p:txBody>
          <a:bodyPr/>
          <a:lstStyle/>
          <a:p>
            <a:pPr marL="0" indent="0" eaLnBrk="1" hangingPunct="1">
              <a:buFontTx/>
              <a:buNone/>
            </a:pPr>
            <a:r>
              <a:rPr lang="en-US" altLang="zh-CN" b="1" dirty="0"/>
              <a:t>8.3.6 </a:t>
            </a:r>
            <a:r>
              <a:rPr lang="zh-CN" altLang="en-US" b="1" dirty="0"/>
              <a:t>复位序列</a:t>
            </a:r>
            <a:endParaRPr lang="en-US" altLang="zh-CN" b="1" dirty="0"/>
          </a:p>
          <a:p>
            <a:pPr marL="0" indent="0" eaLnBrk="1" hangingPunct="1">
              <a:spcBef>
                <a:spcPct val="100000"/>
              </a:spcBef>
              <a:buFontTx/>
              <a:buNone/>
            </a:pPr>
            <a:r>
              <a:rPr lang="zh-CN" altLang="en-US" sz="2400" dirty="0"/>
              <a:t>在离开复位状态后，</a:t>
            </a:r>
            <a:r>
              <a:rPr lang="en-US" altLang="zh-CN" sz="2400" dirty="0"/>
              <a:t>CM3/M4</a:t>
            </a:r>
            <a:r>
              <a:rPr lang="zh-CN" altLang="en-US" sz="2400" dirty="0"/>
              <a:t>处理器做的第一件事就是读取下列两个</a:t>
            </a:r>
            <a:r>
              <a:rPr lang="en-US" altLang="zh-CN" sz="2400" dirty="0"/>
              <a:t>32</a:t>
            </a:r>
            <a:r>
              <a:rPr lang="zh-CN" altLang="en-US" sz="2400" dirty="0"/>
              <a:t>位整数的值</a:t>
            </a:r>
            <a:r>
              <a:rPr lang="en-US" altLang="zh-CN" sz="2400" dirty="0"/>
              <a:t>:</a:t>
            </a:r>
          </a:p>
          <a:p>
            <a:pPr marL="0" indent="0" eaLnBrk="1" hangingPunct="1">
              <a:spcBef>
                <a:spcPct val="50000"/>
              </a:spcBef>
              <a:buFontTx/>
              <a:buNone/>
            </a:pPr>
            <a:r>
              <a:rPr lang="en-US" altLang="zh-CN" sz="2400" dirty="0"/>
              <a:t>1. </a:t>
            </a:r>
            <a:r>
              <a:rPr lang="zh-CN" altLang="en-US" sz="2400" dirty="0"/>
              <a:t>地址</a:t>
            </a:r>
            <a:r>
              <a:rPr lang="en-US" altLang="zh-CN" sz="2400" dirty="0"/>
              <a:t> 0x00000000</a:t>
            </a:r>
            <a:r>
              <a:rPr lang="zh-CN" altLang="en-US" sz="2400" dirty="0"/>
              <a:t>：读取</a:t>
            </a:r>
            <a:r>
              <a:rPr lang="en-US" altLang="zh-CN" sz="2400" dirty="0"/>
              <a:t>R13 (</a:t>
            </a:r>
            <a:r>
              <a:rPr lang="zh-CN" altLang="en-US" sz="2400" dirty="0"/>
              <a:t>主堆栈指针</a:t>
            </a:r>
            <a:r>
              <a:rPr lang="en-US" altLang="zh-CN" sz="2400" dirty="0"/>
              <a:t>MSP)</a:t>
            </a:r>
            <a:r>
              <a:rPr lang="zh-CN" altLang="en-US" sz="2400" dirty="0"/>
              <a:t>的初始值</a:t>
            </a:r>
            <a:endParaRPr lang="en-US" altLang="zh-CN" sz="2400" dirty="0"/>
          </a:p>
          <a:p>
            <a:pPr marL="0" indent="0" eaLnBrk="1" hangingPunct="1">
              <a:spcBef>
                <a:spcPts val="1200"/>
              </a:spcBef>
              <a:buFontTx/>
              <a:buNone/>
            </a:pPr>
            <a:r>
              <a:rPr lang="en-US" altLang="zh-CN" sz="2400" dirty="0"/>
              <a:t>2. </a:t>
            </a:r>
            <a:r>
              <a:rPr lang="zh-CN" altLang="en-US" sz="2400" dirty="0"/>
              <a:t>地址</a:t>
            </a:r>
            <a:r>
              <a:rPr lang="en-US" altLang="zh-CN" sz="2400" dirty="0"/>
              <a:t> 0x00000004</a:t>
            </a:r>
            <a:r>
              <a:rPr lang="zh-CN" altLang="en-US" sz="2400" dirty="0"/>
              <a:t>：读取复位向量，即启动程序的起始地址</a:t>
            </a:r>
            <a:r>
              <a:rPr lang="en-US" altLang="zh-CN" sz="2400" dirty="0"/>
              <a:t>PC; </a:t>
            </a:r>
            <a:r>
              <a:rPr lang="zh-CN" altLang="en-US" sz="2400" dirty="0"/>
              <a:t>（复位向量的</a:t>
            </a:r>
            <a:r>
              <a:rPr lang="en-US" altLang="zh-CN" sz="2400" dirty="0"/>
              <a:t>LSB</a:t>
            </a:r>
            <a:r>
              <a:rPr lang="zh-CN" altLang="en-US" sz="2400" dirty="0"/>
              <a:t>必须为</a:t>
            </a:r>
            <a:r>
              <a:rPr lang="en-US" altLang="zh-CN" sz="2400" dirty="0">
                <a:solidFill>
                  <a:srgbClr val="FF0000"/>
                </a:solidFill>
              </a:rPr>
              <a:t>1</a:t>
            </a:r>
            <a:r>
              <a:rPr lang="zh-CN" altLang="en-US" sz="2400" dirty="0"/>
              <a:t>，说明进入</a:t>
            </a:r>
            <a:r>
              <a:rPr lang="en-US" altLang="zh-CN" sz="2400" dirty="0"/>
              <a:t> </a:t>
            </a:r>
            <a:r>
              <a:rPr lang="en-US" altLang="zh-CN" sz="2400" dirty="0">
                <a:solidFill>
                  <a:srgbClr val="FF0000"/>
                </a:solidFill>
              </a:rPr>
              <a:t>Thumb </a:t>
            </a:r>
            <a:r>
              <a:rPr lang="zh-CN" altLang="en-US" sz="2400" dirty="0">
                <a:solidFill>
                  <a:srgbClr val="FF0000"/>
                </a:solidFill>
              </a:rPr>
              <a:t>状态</a:t>
            </a:r>
            <a:r>
              <a:rPr lang="zh-CN" altLang="en-US" sz="2400" dirty="0"/>
              <a:t>）</a:t>
            </a:r>
          </a:p>
        </p:txBody>
      </p:sp>
      <p:graphicFrame>
        <p:nvGraphicFramePr>
          <p:cNvPr id="793605" name="Object 5"/>
          <p:cNvGraphicFramePr>
            <a:graphicFrameLocks noChangeAspect="1"/>
          </p:cNvGraphicFramePr>
          <p:nvPr/>
        </p:nvGraphicFramePr>
        <p:xfrm>
          <a:off x="206375" y="4333875"/>
          <a:ext cx="8785225" cy="2447925"/>
        </p:xfrm>
        <a:graphic>
          <a:graphicData uri="http://schemas.openxmlformats.org/presentationml/2006/ole">
            <mc:AlternateContent xmlns:mc="http://schemas.openxmlformats.org/markup-compatibility/2006">
              <mc:Choice xmlns:v="urn:schemas-microsoft-com:vml" Requires="v">
                <p:oleObj spid="_x0000_s12429" name="Visio" r:id="rId4" imgW="9790271" imgH="2268855" progId="">
                  <p:embed/>
                </p:oleObj>
              </mc:Choice>
              <mc:Fallback>
                <p:oleObj name="Visio" r:id="rId4" imgW="9790271" imgH="2268855"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 y="4333875"/>
                        <a:ext cx="8785225" cy="244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5"/>
          <p:cNvSpPr txBox="1">
            <a:spLocks/>
          </p:cNvSpPr>
          <p:nvPr/>
        </p:nvSpPr>
        <p:spPr>
          <a:xfrm>
            <a:off x="0" y="179388"/>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en-US" altLang="zh-CN" kern="0" dirty="0"/>
              <a:t>Cortex-M3/M4</a:t>
            </a:r>
            <a:r>
              <a:rPr lang="zh-CN" altLang="en-US" kern="0" dirty="0"/>
              <a:t>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3605"/>
                                        </p:tgtEl>
                                        <p:attrNameLst>
                                          <p:attrName>style.visibility</p:attrName>
                                        </p:attrNameLst>
                                      </p:cBhvr>
                                      <p:to>
                                        <p:strVal val="visible"/>
                                      </p:to>
                                    </p:set>
                                    <p:animEffect transition="in" filter="fade">
                                      <p:cBhvr>
                                        <p:cTn id="7" dur="1000"/>
                                        <p:tgtEl>
                                          <p:spTgt spid="793605"/>
                                        </p:tgtEl>
                                      </p:cBhvr>
                                    </p:animEffect>
                                    <p:anim calcmode="lin" valueType="num">
                                      <p:cBhvr>
                                        <p:cTn id="8" dur="1000" fill="hold"/>
                                        <p:tgtEl>
                                          <p:spTgt spid="793605"/>
                                        </p:tgtEl>
                                        <p:attrNameLst>
                                          <p:attrName>ppt_x</p:attrName>
                                        </p:attrNameLst>
                                      </p:cBhvr>
                                      <p:tavLst>
                                        <p:tav tm="0">
                                          <p:val>
                                            <p:strVal val="#ppt_x"/>
                                          </p:val>
                                        </p:tav>
                                        <p:tav tm="100000">
                                          <p:val>
                                            <p:strVal val="#ppt_x"/>
                                          </p:val>
                                        </p:tav>
                                      </p:tavLst>
                                    </p:anim>
                                    <p:anim calcmode="lin" valueType="num">
                                      <p:cBhvr>
                                        <p:cTn id="9" dur="1000" fill="hold"/>
                                        <p:tgtEl>
                                          <p:spTgt spid="7936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468313" y="6237288"/>
            <a:ext cx="8280400" cy="369887"/>
          </a:xfrm>
          <a:prstGeom prst="rect">
            <a:avLst/>
          </a:prstGeom>
          <a:noFill/>
          <a:ln w="9525">
            <a:noFill/>
            <a:miter lim="800000"/>
            <a:headEnd/>
            <a:tailEnd/>
          </a:ln>
        </p:spPr>
        <p:txBody>
          <a:bodyPr>
            <a:spAutoFit/>
          </a:bodyPr>
          <a:lstStyle/>
          <a:p>
            <a:pPr algn="l"/>
            <a:r>
              <a:rPr lang="zh-CN" altLang="en-US" b="1" dirty="0">
                <a:solidFill>
                  <a:schemeClr val="tx1"/>
                </a:solidFill>
                <a:ea typeface="宋体" pitchFamily="2" charset="-122"/>
              </a:rPr>
              <a:t>                         初始化堆栈指针值和初始化程序计数器</a:t>
            </a:r>
            <a:r>
              <a:rPr lang="en-US" altLang="zh-CN" b="1" dirty="0">
                <a:solidFill>
                  <a:schemeClr val="tx1"/>
                </a:solidFill>
                <a:ea typeface="宋体" pitchFamily="2" charset="-122"/>
              </a:rPr>
              <a:t> (PC) </a:t>
            </a:r>
            <a:r>
              <a:rPr lang="zh-CN" altLang="en-US" b="1" dirty="0">
                <a:solidFill>
                  <a:schemeClr val="tx1"/>
                </a:solidFill>
                <a:ea typeface="宋体" pitchFamily="2" charset="-122"/>
              </a:rPr>
              <a:t>值的例子</a:t>
            </a:r>
            <a:endParaRPr lang="en-US" altLang="zh-CN" b="1" dirty="0">
              <a:solidFill>
                <a:schemeClr val="tx1"/>
              </a:solidFill>
              <a:ea typeface="宋体" pitchFamily="2" charset="-122"/>
            </a:endParaRPr>
          </a:p>
        </p:txBody>
      </p:sp>
      <p:sp>
        <p:nvSpPr>
          <p:cNvPr id="13316" name="Rectangle 3"/>
          <p:cNvSpPr>
            <a:spLocks noChangeArrowheads="1"/>
          </p:cNvSpPr>
          <p:nvPr/>
        </p:nvSpPr>
        <p:spPr bwMode="auto">
          <a:xfrm>
            <a:off x="0" y="1157288"/>
            <a:ext cx="9144000" cy="0"/>
          </a:xfrm>
          <a:prstGeom prst="rect">
            <a:avLst/>
          </a:prstGeom>
          <a:noFill/>
          <a:ln w="9525">
            <a:noFill/>
            <a:miter lim="800000"/>
            <a:headEnd/>
            <a:tailEnd/>
          </a:ln>
        </p:spPr>
        <p:txBody>
          <a:bodyPr wrap="none" anchor="ctr">
            <a:spAutoFit/>
          </a:bodyPr>
          <a:lstStyle/>
          <a:p>
            <a:endParaRPr lang="zh-CN" altLang="en-US"/>
          </a:p>
        </p:txBody>
      </p:sp>
      <p:pic>
        <p:nvPicPr>
          <p:cNvPr id="2" name="Picture 3"/>
          <p:cNvPicPr>
            <a:picLocks noChangeAspect="1" noChangeArrowheads="1"/>
          </p:cNvPicPr>
          <p:nvPr/>
        </p:nvPicPr>
        <p:blipFill>
          <a:blip r:embed="rId3" cstate="print"/>
          <a:srcRect/>
          <a:stretch>
            <a:fillRect/>
          </a:stretch>
        </p:blipFill>
        <p:spPr bwMode="auto">
          <a:xfrm>
            <a:off x="2209800" y="963336"/>
            <a:ext cx="5334000" cy="5285064"/>
          </a:xfrm>
          <a:prstGeom prst="rect">
            <a:avLst/>
          </a:prstGeom>
          <a:noFill/>
          <a:ln w="9525">
            <a:noFill/>
            <a:miter lim="800000"/>
            <a:headEnd/>
            <a:tailEnd/>
          </a:ln>
        </p:spPr>
      </p:pic>
      <p:sp>
        <p:nvSpPr>
          <p:cNvPr id="5" name="标题 5"/>
          <p:cNvSpPr txBox="1">
            <a:spLocks/>
          </p:cNvSpPr>
          <p:nvPr/>
        </p:nvSpPr>
        <p:spPr>
          <a:xfrm>
            <a:off x="0" y="179388"/>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en-US" altLang="zh-CN" kern="0" dirty="0"/>
              <a:t>Cortex-M3/M4</a:t>
            </a:r>
            <a:r>
              <a:rPr lang="zh-CN" altLang="en-US" kern="0" dirty="0"/>
              <a:t>基础</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7" name="Rectangle 3"/>
          <p:cNvSpPr>
            <a:spLocks noGrp="1" noChangeArrowheads="1"/>
          </p:cNvSpPr>
          <p:nvPr>
            <p:ph type="body" idx="1"/>
          </p:nvPr>
        </p:nvSpPr>
        <p:spPr>
          <a:xfrm>
            <a:off x="431800" y="1143000"/>
            <a:ext cx="8229600" cy="5191125"/>
          </a:xfrm>
          <a:ln/>
        </p:spPr>
        <p:txBody>
          <a:bodyPr/>
          <a:lstStyle/>
          <a:p>
            <a:pPr>
              <a:buNone/>
            </a:pPr>
            <a:r>
              <a:rPr lang="en-US" altLang="zh-CN" sz="2800" dirty="0"/>
              <a:t>8.4 AMBA</a:t>
            </a:r>
            <a:r>
              <a:rPr lang="zh-CN" altLang="en-US" sz="2800" dirty="0"/>
              <a:t>总线</a:t>
            </a:r>
            <a:endParaRPr lang="en-US" altLang="zh-CN" sz="2800" dirty="0"/>
          </a:p>
          <a:p>
            <a:pPr>
              <a:buFont typeface="Arial" pitchFamily="34" charset="0"/>
              <a:buChar char="•"/>
            </a:pPr>
            <a:r>
              <a:rPr lang="en-US" altLang="zh-CN" dirty="0"/>
              <a:t>ARM</a:t>
            </a:r>
            <a:r>
              <a:rPr lang="zh-CN" altLang="en-US" dirty="0"/>
              <a:t>片上总线 </a:t>
            </a:r>
            <a:r>
              <a:rPr lang="en-US" altLang="zh-CN" dirty="0">
                <a:solidFill>
                  <a:srgbClr val="FF0000"/>
                </a:solidFill>
              </a:rPr>
              <a:t>AMBA</a:t>
            </a:r>
            <a:r>
              <a:rPr lang="zh-CN" altLang="en-US" dirty="0"/>
              <a:t>（先进</a:t>
            </a:r>
            <a:r>
              <a:rPr lang="zh-CN" altLang="en-US" sz="2800" dirty="0"/>
              <a:t>微控制器总线架构</a:t>
            </a:r>
            <a:r>
              <a:rPr lang="en-US" altLang="zh-CN" sz="2800" dirty="0"/>
              <a:t>Advanced Microcontroller Bus Architecture</a:t>
            </a:r>
            <a:r>
              <a:rPr lang="zh-CN" altLang="en-US" sz="2800" dirty="0"/>
              <a:t>）</a:t>
            </a:r>
            <a:endParaRPr lang="en-US" altLang="zh-CN" sz="2800" dirty="0"/>
          </a:p>
          <a:p>
            <a:pPr lvl="1"/>
            <a:r>
              <a:rPr lang="en-US" altLang="zh-CN" sz="2400" dirty="0">
                <a:solidFill>
                  <a:srgbClr val="FF0000"/>
                </a:solidFill>
              </a:rPr>
              <a:t>AHB</a:t>
            </a:r>
            <a:r>
              <a:rPr lang="zh-CN" altLang="en-US" sz="2400" dirty="0"/>
              <a:t>（</a:t>
            </a:r>
            <a:r>
              <a:rPr kumimoji="0" lang="en-US" altLang="zh-CN" sz="2400" dirty="0">
                <a:solidFill>
                  <a:srgbClr val="0D01A3"/>
                </a:solidFill>
              </a:rPr>
              <a:t>Advanced High-performance Bus</a:t>
            </a:r>
            <a:r>
              <a:rPr kumimoji="0" lang="zh-CN" altLang="en-US" sz="2400" dirty="0">
                <a:solidFill>
                  <a:srgbClr val="0D01A3"/>
                </a:solidFill>
              </a:rPr>
              <a:t>，</a:t>
            </a:r>
            <a:r>
              <a:rPr lang="zh-CN" altLang="en-US" sz="2400" dirty="0">
                <a:solidFill>
                  <a:srgbClr val="0D01A3"/>
                </a:solidFill>
              </a:rPr>
              <a:t>先进高性能总线</a:t>
            </a:r>
            <a:r>
              <a:rPr lang="zh-CN" altLang="en-US" sz="2400" dirty="0"/>
              <a:t>）：连接</a:t>
            </a:r>
            <a:r>
              <a:rPr lang="zh-CN" altLang="en-US" sz="2400" dirty="0">
                <a:solidFill>
                  <a:srgbClr val="FF0066"/>
                </a:solidFill>
              </a:rPr>
              <a:t>高性能</a:t>
            </a:r>
            <a:r>
              <a:rPr lang="zh-CN" altLang="en-US" sz="2400" dirty="0"/>
              <a:t>系统模块</a:t>
            </a:r>
            <a:endParaRPr kumimoji="0" lang="zh-CN" altLang="en-US" sz="2400" dirty="0">
              <a:solidFill>
                <a:schemeClr val="tx1"/>
              </a:solidFill>
            </a:endParaRPr>
          </a:p>
          <a:p>
            <a:pPr lvl="1"/>
            <a:r>
              <a:rPr lang="en-US" altLang="zh-CN" sz="2400" dirty="0"/>
              <a:t>ASB</a:t>
            </a:r>
            <a:r>
              <a:rPr lang="zh-CN" altLang="en-US" sz="2400" dirty="0"/>
              <a:t>（</a:t>
            </a:r>
            <a:r>
              <a:rPr kumimoji="0" lang="en-US" altLang="zh-CN" sz="2400" dirty="0">
                <a:solidFill>
                  <a:srgbClr val="0D01A3"/>
                </a:solidFill>
              </a:rPr>
              <a:t>Advanced System Bus</a:t>
            </a:r>
            <a:r>
              <a:rPr kumimoji="0" lang="zh-CN" altLang="en-US" sz="2400" dirty="0">
                <a:solidFill>
                  <a:srgbClr val="0D01A3"/>
                </a:solidFill>
              </a:rPr>
              <a:t>，</a:t>
            </a:r>
            <a:r>
              <a:rPr lang="zh-CN" altLang="en-US" sz="2400" dirty="0">
                <a:solidFill>
                  <a:srgbClr val="0D01A3"/>
                </a:solidFill>
              </a:rPr>
              <a:t>先进系统总线</a:t>
            </a:r>
            <a:r>
              <a:rPr lang="zh-CN" altLang="en-US" sz="2400" dirty="0"/>
              <a:t>）：连接高性能系统模块</a:t>
            </a:r>
            <a:endParaRPr kumimoji="0" lang="zh-CN" altLang="en-US" sz="2400" dirty="0">
              <a:solidFill>
                <a:schemeClr val="tx1"/>
              </a:solidFill>
            </a:endParaRPr>
          </a:p>
          <a:p>
            <a:pPr lvl="2">
              <a:buClr>
                <a:srgbClr val="006600"/>
              </a:buClr>
              <a:buFont typeface="Wingdings" pitchFamily="2" charset="2"/>
              <a:buChar char="v"/>
            </a:pPr>
            <a:r>
              <a:rPr lang="en-US" altLang="zh-CN" sz="2000" dirty="0"/>
              <a:t>ASB</a:t>
            </a:r>
            <a:r>
              <a:rPr lang="zh-CN" altLang="en-US" sz="2000" dirty="0"/>
              <a:t>与</a:t>
            </a:r>
            <a:r>
              <a:rPr lang="en-US" altLang="zh-CN" sz="2000" dirty="0"/>
              <a:t>AHB</a:t>
            </a:r>
            <a:r>
              <a:rPr lang="zh-CN" altLang="en-US" sz="2000" dirty="0"/>
              <a:t>是并列的关系，</a:t>
            </a:r>
            <a:r>
              <a:rPr lang="en-US" altLang="zh-CN" sz="2000" dirty="0"/>
              <a:t>ASB</a:t>
            </a:r>
            <a:r>
              <a:rPr lang="zh-CN" altLang="en-US" sz="2000" dirty="0"/>
              <a:t>是</a:t>
            </a:r>
            <a:r>
              <a:rPr lang="en-US" altLang="zh-CN" sz="2000" dirty="0"/>
              <a:t>ARM</a:t>
            </a:r>
            <a:r>
              <a:rPr lang="zh-CN" altLang="en-US" sz="2000" dirty="0"/>
              <a:t>的第一代系统总线</a:t>
            </a:r>
            <a:endParaRPr kumimoji="0" lang="zh-CN" altLang="en-US" sz="2000" dirty="0">
              <a:solidFill>
                <a:schemeClr val="tx1"/>
              </a:solidFill>
            </a:endParaRPr>
          </a:p>
          <a:p>
            <a:pPr lvl="1"/>
            <a:r>
              <a:rPr lang="en-US" altLang="zh-CN" sz="2400" dirty="0">
                <a:solidFill>
                  <a:srgbClr val="FF0000"/>
                </a:solidFill>
              </a:rPr>
              <a:t>APB</a:t>
            </a:r>
            <a:r>
              <a:rPr lang="zh-CN" altLang="en-US" sz="2400" dirty="0"/>
              <a:t>（</a:t>
            </a:r>
            <a:r>
              <a:rPr kumimoji="0" lang="en-US" altLang="zh-CN" sz="2400" dirty="0">
                <a:solidFill>
                  <a:srgbClr val="0D01A3"/>
                </a:solidFill>
              </a:rPr>
              <a:t>Advance Peripheral Bus</a:t>
            </a:r>
            <a:r>
              <a:rPr kumimoji="0" lang="zh-CN" altLang="en-US" sz="2400" dirty="0">
                <a:solidFill>
                  <a:srgbClr val="0D01A3"/>
                </a:solidFill>
              </a:rPr>
              <a:t>，</a:t>
            </a:r>
            <a:r>
              <a:rPr lang="zh-CN" altLang="en-US" sz="2400" dirty="0">
                <a:solidFill>
                  <a:srgbClr val="0D01A3"/>
                </a:solidFill>
              </a:rPr>
              <a:t>先进外围总线</a:t>
            </a:r>
            <a:r>
              <a:rPr lang="zh-CN" altLang="en-US" sz="2400" dirty="0"/>
              <a:t>）：为外围</a:t>
            </a:r>
            <a:r>
              <a:rPr kumimoji="0" lang="zh-CN" altLang="en-US" sz="2400" dirty="0">
                <a:solidFill>
                  <a:srgbClr val="FF0066"/>
                </a:solidFill>
              </a:rPr>
              <a:t>低性能</a:t>
            </a:r>
            <a:r>
              <a:rPr kumimoji="0" lang="zh-CN" altLang="en-US" sz="2400" dirty="0"/>
              <a:t>的</a:t>
            </a:r>
            <a:r>
              <a:rPr lang="zh-CN" altLang="en-US" sz="2400" dirty="0"/>
              <a:t>单元提供简单的接口</a:t>
            </a:r>
          </a:p>
        </p:txBody>
      </p:sp>
      <p:sp>
        <p:nvSpPr>
          <p:cNvPr id="4" name="标题 5"/>
          <p:cNvSpPr txBox="1">
            <a:spLocks/>
          </p:cNvSpPr>
          <p:nvPr/>
        </p:nvSpPr>
        <p:spPr>
          <a:xfrm>
            <a:off x="0" y="179388"/>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en-US" altLang="zh-CN" kern="0" dirty="0"/>
              <a:t>Cortex-M3/M4</a:t>
            </a:r>
            <a:r>
              <a:rPr lang="zh-CN" altLang="en-US" kern="0" dirty="0"/>
              <a:t>基础</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7" name="Rectangle 3"/>
          <p:cNvSpPr>
            <a:spLocks noGrp="1" noChangeArrowheads="1"/>
          </p:cNvSpPr>
          <p:nvPr>
            <p:ph type="body" idx="1"/>
          </p:nvPr>
        </p:nvSpPr>
        <p:spPr>
          <a:xfrm>
            <a:off x="431800" y="1143000"/>
            <a:ext cx="8229600" cy="5191125"/>
          </a:xfrm>
          <a:ln/>
        </p:spPr>
        <p:txBody>
          <a:bodyPr>
            <a:normAutofit/>
          </a:bodyPr>
          <a:lstStyle/>
          <a:p>
            <a:pPr>
              <a:lnSpc>
                <a:spcPct val="100000"/>
              </a:lnSpc>
              <a:spcBef>
                <a:spcPts val="900"/>
              </a:spcBef>
              <a:buFont typeface="Arial" pitchFamily="34" charset="0"/>
              <a:buChar char="•"/>
            </a:pPr>
            <a:r>
              <a:rPr lang="en-US" altLang="zh-CN" sz="2400" dirty="0">
                <a:solidFill>
                  <a:srgbClr val="FF0000"/>
                </a:solidFill>
              </a:rPr>
              <a:t>I-Code</a:t>
            </a:r>
            <a:r>
              <a:rPr lang="zh-CN" altLang="en-US" sz="2400" dirty="0"/>
              <a:t>：</a:t>
            </a:r>
            <a:r>
              <a:rPr lang="en-US" altLang="zh-CN" sz="2400" dirty="0"/>
              <a:t>32</a:t>
            </a:r>
            <a:r>
              <a:rPr lang="zh-CN" altLang="en-US" sz="2400" dirty="0"/>
              <a:t>位</a:t>
            </a:r>
            <a:r>
              <a:rPr lang="en-US" altLang="zh-CN" sz="2400" dirty="0"/>
              <a:t>AHB-</a:t>
            </a:r>
            <a:r>
              <a:rPr lang="en-US" altLang="zh-CN" sz="2400" dirty="0" err="1"/>
              <a:t>Lite</a:t>
            </a:r>
            <a:r>
              <a:rPr lang="zh-CN" altLang="en-US" sz="2400" dirty="0"/>
              <a:t>总线，用于代码区的取指和读取中断向量表（</a:t>
            </a:r>
            <a:r>
              <a:rPr lang="en-US" altLang="zh-CN" sz="2400" dirty="0"/>
              <a:t>0x0~0x1FFFFFFF</a:t>
            </a:r>
            <a:r>
              <a:rPr lang="zh-CN" altLang="en-US" sz="2400" dirty="0"/>
              <a:t>）</a:t>
            </a:r>
            <a:endParaRPr lang="en-US" altLang="zh-CN" sz="2400" dirty="0"/>
          </a:p>
          <a:p>
            <a:pPr>
              <a:lnSpc>
                <a:spcPct val="100000"/>
              </a:lnSpc>
              <a:spcBef>
                <a:spcPts val="900"/>
              </a:spcBef>
              <a:buFont typeface="Arial" pitchFamily="34" charset="0"/>
              <a:buChar char="•"/>
            </a:pPr>
            <a:r>
              <a:rPr lang="en-US" altLang="zh-CN" sz="2400" dirty="0">
                <a:solidFill>
                  <a:srgbClr val="FF0000"/>
                </a:solidFill>
              </a:rPr>
              <a:t>D-Code</a:t>
            </a:r>
            <a:r>
              <a:rPr lang="zh-CN" altLang="en-US" sz="2400" dirty="0"/>
              <a:t>：</a:t>
            </a:r>
            <a:r>
              <a:rPr lang="en-US" altLang="zh-CN" sz="2400" dirty="0"/>
              <a:t> 32</a:t>
            </a:r>
            <a:r>
              <a:rPr lang="zh-CN" altLang="en-US" sz="2400" dirty="0"/>
              <a:t>位</a:t>
            </a:r>
            <a:r>
              <a:rPr lang="en-US" altLang="zh-CN" sz="2400" dirty="0"/>
              <a:t>AHB-</a:t>
            </a:r>
            <a:r>
              <a:rPr lang="en-US" altLang="zh-CN" sz="2400" dirty="0" err="1"/>
              <a:t>Lite</a:t>
            </a:r>
            <a:r>
              <a:rPr lang="zh-CN" altLang="en-US" sz="2400" dirty="0"/>
              <a:t>总线，用于代码区的数据访问</a:t>
            </a:r>
            <a:br>
              <a:rPr lang="en-US" altLang="zh-CN" sz="2400" dirty="0"/>
            </a:br>
            <a:r>
              <a:rPr lang="zh-CN" altLang="en-US" sz="2400" dirty="0"/>
              <a:t>（</a:t>
            </a:r>
            <a:r>
              <a:rPr lang="en-US" altLang="zh-CN" sz="2400" dirty="0"/>
              <a:t>0x0~0x1FFFFFFF</a:t>
            </a:r>
            <a:r>
              <a:rPr lang="zh-CN" altLang="en-US" sz="2400" dirty="0"/>
              <a:t>）</a:t>
            </a:r>
            <a:endParaRPr lang="en-US" altLang="zh-CN" sz="2400" dirty="0"/>
          </a:p>
          <a:p>
            <a:pPr>
              <a:lnSpc>
                <a:spcPct val="100000"/>
              </a:lnSpc>
              <a:spcBef>
                <a:spcPts val="900"/>
              </a:spcBef>
              <a:buFont typeface="Arial" pitchFamily="34" charset="0"/>
              <a:buChar char="•"/>
            </a:pPr>
            <a:r>
              <a:rPr lang="zh-CN" altLang="en-US" sz="2400" dirty="0">
                <a:solidFill>
                  <a:srgbClr val="FF0000"/>
                </a:solidFill>
              </a:rPr>
              <a:t>系统总线</a:t>
            </a:r>
            <a:r>
              <a:rPr lang="zh-CN" altLang="en-US" sz="2400" dirty="0"/>
              <a:t>：</a:t>
            </a:r>
            <a:r>
              <a:rPr lang="en-US" altLang="zh-CN" sz="2400" dirty="0"/>
              <a:t>32</a:t>
            </a:r>
            <a:r>
              <a:rPr lang="zh-CN" altLang="en-US" sz="2400" dirty="0"/>
              <a:t>位</a:t>
            </a:r>
            <a:r>
              <a:rPr lang="en-US" altLang="zh-CN" sz="2400" dirty="0"/>
              <a:t>AHB-</a:t>
            </a:r>
            <a:r>
              <a:rPr lang="en-US" altLang="zh-CN" sz="2400" dirty="0" err="1"/>
              <a:t>Lite</a:t>
            </a:r>
            <a:r>
              <a:rPr lang="zh-CN" altLang="en-US" sz="2400" dirty="0"/>
              <a:t>总线，用于内存和外设区的存取访问（</a:t>
            </a:r>
            <a:r>
              <a:rPr lang="en-US" altLang="zh-CN" sz="2400" dirty="0"/>
              <a:t>0x20000000~0xFFFFFFFF</a:t>
            </a:r>
            <a:r>
              <a:rPr lang="zh-CN" altLang="en-US" sz="2400" dirty="0"/>
              <a:t>除</a:t>
            </a:r>
            <a:r>
              <a:rPr lang="en-US" altLang="zh-CN" sz="2400" dirty="0"/>
              <a:t>PPB</a:t>
            </a:r>
            <a:r>
              <a:rPr lang="zh-CN" altLang="en-US" sz="2400" dirty="0"/>
              <a:t>区域外的存储空间）</a:t>
            </a:r>
            <a:endParaRPr lang="en-US" altLang="zh-CN" sz="2400" dirty="0"/>
          </a:p>
          <a:p>
            <a:pPr>
              <a:lnSpc>
                <a:spcPct val="100000"/>
              </a:lnSpc>
              <a:spcBef>
                <a:spcPts val="900"/>
              </a:spcBef>
              <a:buFont typeface="Arial" pitchFamily="34" charset="0"/>
              <a:buChar char="•"/>
            </a:pPr>
            <a:r>
              <a:rPr lang="zh-CN" altLang="en-US" sz="2400" dirty="0">
                <a:solidFill>
                  <a:srgbClr val="FF0000"/>
                </a:solidFill>
              </a:rPr>
              <a:t>私有外设总线</a:t>
            </a:r>
            <a:r>
              <a:rPr lang="en-US" altLang="zh-CN" sz="2400" dirty="0">
                <a:solidFill>
                  <a:srgbClr val="FF0000"/>
                </a:solidFill>
              </a:rPr>
              <a:t>PPB</a:t>
            </a:r>
            <a:r>
              <a:rPr lang="zh-CN" altLang="en-US" sz="2400" dirty="0"/>
              <a:t>：</a:t>
            </a:r>
            <a:r>
              <a:rPr lang="en-US" altLang="zh-CN" sz="2400" dirty="0"/>
              <a:t>32</a:t>
            </a:r>
            <a:r>
              <a:rPr lang="zh-CN" altLang="en-US" sz="2400" dirty="0"/>
              <a:t>位</a:t>
            </a:r>
            <a:br>
              <a:rPr lang="en-US" altLang="zh-CN" sz="2400" dirty="0"/>
            </a:br>
            <a:r>
              <a:rPr lang="en-US" altLang="zh-CN" sz="2400" dirty="0"/>
              <a:t>APB</a:t>
            </a:r>
            <a:r>
              <a:rPr lang="zh-CN" altLang="en-US" sz="2400" dirty="0"/>
              <a:t>总线，用于调试组件</a:t>
            </a:r>
            <a:br>
              <a:rPr lang="en-US" altLang="zh-CN" sz="2400" dirty="0"/>
            </a:br>
            <a:r>
              <a:rPr lang="zh-CN" altLang="en-US" sz="2400" dirty="0"/>
              <a:t>等私有外设访问</a:t>
            </a:r>
            <a:endParaRPr lang="en-US" altLang="zh-CN" sz="2400" dirty="0"/>
          </a:p>
        </p:txBody>
      </p:sp>
      <p:sp>
        <p:nvSpPr>
          <p:cNvPr id="6" name="标题 5"/>
          <p:cNvSpPr>
            <a:spLocks noGrp="1"/>
          </p:cNvSpPr>
          <p:nvPr>
            <p:ph type="title"/>
          </p:nvPr>
        </p:nvSpPr>
        <p:spPr/>
        <p:txBody>
          <a:bodyPr/>
          <a:lstStyle/>
          <a:p>
            <a:r>
              <a:rPr lang="en-US" altLang="zh-CN" dirty="0"/>
              <a:t>Cortex-M3/M4</a:t>
            </a:r>
            <a:r>
              <a:rPr lang="zh-CN" altLang="en-US" dirty="0"/>
              <a:t>内部总线接口</a:t>
            </a:r>
          </a:p>
        </p:txBody>
      </p:sp>
      <p:pic>
        <p:nvPicPr>
          <p:cNvPr id="5" name="图片 4">
            <a:extLst>
              <a:ext uri="{FF2B5EF4-FFF2-40B4-BE49-F238E27FC236}">
                <a16:creationId xmlns:a16="http://schemas.microsoft.com/office/drawing/2014/main" id="{9A29C899-3A98-454F-A110-0E7E9B7815C3}"/>
              </a:ext>
            </a:extLst>
          </p:cNvPr>
          <p:cNvPicPr>
            <a:picLocks noChangeAspect="1"/>
          </p:cNvPicPr>
          <p:nvPr/>
        </p:nvPicPr>
        <p:blipFill>
          <a:blip r:embed="rId3"/>
          <a:stretch>
            <a:fillRect/>
          </a:stretch>
        </p:blipFill>
        <p:spPr>
          <a:xfrm>
            <a:off x="4800600" y="3738562"/>
            <a:ext cx="3685557" cy="2791674"/>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431800" y="1143000"/>
            <a:ext cx="8229600" cy="5191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49263" marR="0" lvl="0" indent="-449263" algn="l" defTabSz="914400" rtl="0" eaLnBrk="0" fontAlgn="base" latinLnBrk="0" hangingPunct="0">
              <a:lnSpc>
                <a:spcPct val="110000"/>
              </a:lnSpc>
              <a:spcBef>
                <a:spcPct val="20000"/>
              </a:spcBef>
              <a:spcAft>
                <a:spcPct val="0"/>
              </a:spcAft>
              <a:buClrTx/>
              <a:buSzPct val="120000"/>
              <a:buFontTx/>
              <a:buNone/>
              <a:tabLst/>
              <a:defRPr/>
            </a:pPr>
            <a:endParaRPr kumimoji="0" lang="en-US" altLang="zh-CN" sz="2800" b="0" i="0" u="none" strike="noStrike" kern="0" cap="none" spc="0" normalizeH="0" baseline="0" noProof="0" dirty="0">
              <a:ln>
                <a:noFill/>
              </a:ln>
              <a:solidFill>
                <a:srgbClr val="133984"/>
              </a:solidFill>
              <a:effectLst/>
              <a:uLnTx/>
              <a:uFillTx/>
              <a:latin typeface="+mn-lt"/>
              <a:ea typeface="+mn-ea"/>
              <a:cs typeface="+mn-cs"/>
            </a:endParaRPr>
          </a:p>
        </p:txBody>
      </p:sp>
      <p:sp>
        <p:nvSpPr>
          <p:cNvPr id="24" name="标题 23"/>
          <p:cNvSpPr>
            <a:spLocks noGrp="1"/>
          </p:cNvSpPr>
          <p:nvPr>
            <p:ph type="title"/>
          </p:nvPr>
        </p:nvSpPr>
        <p:spPr/>
        <p:txBody>
          <a:bodyPr/>
          <a:lstStyle/>
          <a:p>
            <a:r>
              <a:rPr lang="en-US" altLang="zh-CN" dirty="0"/>
              <a:t>Cortex-M3/M4</a:t>
            </a:r>
            <a:r>
              <a:rPr lang="zh-CN" altLang="en-US" dirty="0"/>
              <a:t>总线连接范例</a:t>
            </a:r>
          </a:p>
        </p:txBody>
      </p:sp>
      <p:pic>
        <p:nvPicPr>
          <p:cNvPr id="9" name="图片 8"/>
          <p:cNvPicPr>
            <a:picLocks noChangeAspect="1"/>
          </p:cNvPicPr>
          <p:nvPr/>
        </p:nvPicPr>
        <p:blipFill>
          <a:blip r:embed="rId3"/>
          <a:stretch>
            <a:fillRect/>
          </a:stretch>
        </p:blipFill>
        <p:spPr>
          <a:xfrm>
            <a:off x="533400" y="985945"/>
            <a:ext cx="8001000" cy="5286958"/>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468313" y="990600"/>
            <a:ext cx="8229600" cy="5030788"/>
          </a:xfrm>
        </p:spPr>
        <p:txBody>
          <a:bodyPr/>
          <a:lstStyle/>
          <a:p>
            <a:pPr marL="0" indent="0" eaLnBrk="1" hangingPunct="1">
              <a:spcBef>
                <a:spcPts val="1800"/>
              </a:spcBef>
              <a:buFontTx/>
              <a:buNone/>
            </a:pPr>
            <a:r>
              <a:rPr lang="en-US" altLang="zh-CN" b="1" dirty="0"/>
              <a:t>8.5 </a:t>
            </a:r>
            <a:r>
              <a:rPr lang="zh-CN" altLang="en-US" b="1" dirty="0"/>
              <a:t>存储系统</a:t>
            </a:r>
            <a:endParaRPr lang="en-US" altLang="zh-CN" b="1" dirty="0"/>
          </a:p>
          <a:p>
            <a:pPr marL="0" indent="0" eaLnBrk="1" hangingPunct="1">
              <a:spcBef>
                <a:spcPts val="1800"/>
              </a:spcBef>
              <a:buFontTx/>
              <a:buNone/>
            </a:pPr>
            <a:r>
              <a:rPr lang="en-US" altLang="zh-CN" sz="2600" b="1" dirty="0"/>
              <a:t>8.5.1 </a:t>
            </a:r>
            <a:r>
              <a:rPr lang="zh-CN" altLang="en-US" sz="2600" b="1" dirty="0"/>
              <a:t>存储系统功能概述</a:t>
            </a:r>
            <a:endParaRPr lang="en-US" altLang="zh-CN" sz="2600" b="1" dirty="0"/>
          </a:p>
          <a:p>
            <a:pPr>
              <a:spcBef>
                <a:spcPts val="1800"/>
              </a:spcBef>
            </a:pPr>
            <a:r>
              <a:rPr lang="zh-CN" altLang="en-US" sz="2400" dirty="0"/>
              <a:t>存储器映射是预定义的，并且还规定好了哪个位置使用哪条总线； </a:t>
            </a:r>
          </a:p>
          <a:p>
            <a:pPr>
              <a:spcBef>
                <a:spcPts val="1800"/>
              </a:spcBef>
            </a:pPr>
            <a:r>
              <a:rPr lang="zh-CN" altLang="en-US" sz="2400" dirty="0"/>
              <a:t>支持位带（</a:t>
            </a:r>
            <a:r>
              <a:rPr lang="en-US" altLang="zh-CN" sz="2400" dirty="0"/>
              <a:t>Bit-band</a:t>
            </a:r>
            <a:r>
              <a:rPr lang="zh-CN" altLang="en-US" sz="2400" dirty="0"/>
              <a:t>）操作，提供对内存或外设字数据单一比特的原子操作； </a:t>
            </a:r>
          </a:p>
          <a:p>
            <a:pPr>
              <a:spcBef>
                <a:spcPts val="1800"/>
              </a:spcBef>
            </a:pPr>
            <a:r>
              <a:rPr lang="zh-CN" altLang="en-US" sz="2400" dirty="0"/>
              <a:t>支持非对齐访问和互斥访问； </a:t>
            </a:r>
          </a:p>
          <a:p>
            <a:pPr>
              <a:spcBef>
                <a:spcPts val="1800"/>
              </a:spcBef>
            </a:pPr>
            <a:r>
              <a:rPr lang="zh-CN" altLang="en-US" sz="2400" dirty="0"/>
              <a:t>支持存储器系统的大小端配置</a:t>
            </a:r>
            <a:endParaRPr lang="en-US" altLang="zh-CN" sz="2400" dirty="0"/>
          </a:p>
        </p:txBody>
      </p:sp>
      <p:sp>
        <p:nvSpPr>
          <p:cNvPr id="4" name="标题 23"/>
          <p:cNvSpPr>
            <a:spLocks noGrp="1"/>
          </p:cNvSpPr>
          <p:nvPr>
            <p:ph type="title"/>
          </p:nvPr>
        </p:nvSpPr>
        <p:spPr>
          <a:xfrm>
            <a:off x="0" y="179388"/>
            <a:ext cx="9144000" cy="688975"/>
          </a:xfrm>
        </p:spPr>
        <p:txBody>
          <a:bodyPr/>
          <a:lstStyle/>
          <a:p>
            <a:r>
              <a:rPr lang="en-US" altLang="zh-CN" dirty="0"/>
              <a:t>Cortex-M3/M4</a:t>
            </a:r>
            <a:r>
              <a:rPr lang="zh-CN" altLang="en-US" dirty="0"/>
              <a:t>基础</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468313" y="990600"/>
            <a:ext cx="8229600" cy="5462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eaLnBrk="1" hangingPunct="1">
              <a:spcBef>
                <a:spcPct val="50000"/>
              </a:spcBef>
              <a:buFontTx/>
              <a:buNone/>
            </a:pPr>
            <a:r>
              <a:rPr lang="en-US" altLang="zh-CN" sz="2400" b="1" kern="0" dirty="0"/>
              <a:t>8.5.2 </a:t>
            </a:r>
            <a:r>
              <a:rPr lang="zh-CN" altLang="en-US" sz="2400" b="1" kern="0" dirty="0"/>
              <a:t>存储器映射</a:t>
            </a:r>
            <a:endParaRPr lang="en-US" altLang="zh-CN" sz="2400" b="1" kern="0" dirty="0"/>
          </a:p>
        </p:txBody>
      </p:sp>
      <p:sp>
        <p:nvSpPr>
          <p:cNvPr id="14340" name="Rectangle 3"/>
          <p:cNvSpPr>
            <a:spLocks noChangeArrowheads="1"/>
          </p:cNvSpPr>
          <p:nvPr/>
        </p:nvSpPr>
        <p:spPr bwMode="auto">
          <a:xfrm>
            <a:off x="5651500" y="2133600"/>
            <a:ext cx="3313113" cy="396875"/>
          </a:xfrm>
          <a:prstGeom prst="rect">
            <a:avLst/>
          </a:prstGeom>
          <a:noFill/>
          <a:ln w="9525">
            <a:noFill/>
            <a:miter lim="800000"/>
            <a:headEnd/>
            <a:tailEnd/>
          </a:ln>
        </p:spPr>
        <p:txBody>
          <a:bodyPr>
            <a:spAutoFit/>
          </a:bodyPr>
          <a:lstStyle/>
          <a:p>
            <a:pPr algn="l"/>
            <a:endParaRPr lang="zh-CN" altLang="en-US" sz="2000">
              <a:solidFill>
                <a:schemeClr val="tx1"/>
              </a:solidFill>
              <a:ea typeface="宋体" pitchFamily="2" charset="-122"/>
            </a:endParaRPr>
          </a:p>
        </p:txBody>
      </p:sp>
      <p:sp>
        <p:nvSpPr>
          <p:cNvPr id="14341" name="Rectangle 4"/>
          <p:cNvSpPr>
            <a:spLocks noChangeArrowheads="1"/>
          </p:cNvSpPr>
          <p:nvPr/>
        </p:nvSpPr>
        <p:spPr bwMode="auto">
          <a:xfrm>
            <a:off x="0" y="1443038"/>
            <a:ext cx="9144000" cy="0"/>
          </a:xfrm>
          <a:prstGeom prst="rect">
            <a:avLst/>
          </a:prstGeom>
          <a:noFill/>
          <a:ln w="9525">
            <a:noFill/>
            <a:miter lim="800000"/>
            <a:headEnd/>
            <a:tailEnd/>
          </a:ln>
        </p:spPr>
        <p:txBody>
          <a:bodyPr wrap="none" anchor="ctr">
            <a:spAutoFit/>
          </a:bodyPr>
          <a:lstStyle/>
          <a:p>
            <a:endParaRPr lang="zh-CN" altLang="en-US"/>
          </a:p>
        </p:txBody>
      </p:sp>
      <p:sp>
        <p:nvSpPr>
          <p:cNvPr id="14342" name="Rectangle 7"/>
          <p:cNvSpPr>
            <a:spLocks noChangeArrowheads="1"/>
          </p:cNvSpPr>
          <p:nvPr/>
        </p:nvSpPr>
        <p:spPr bwMode="auto">
          <a:xfrm>
            <a:off x="338222" y="2514600"/>
            <a:ext cx="457200" cy="2895600"/>
          </a:xfrm>
          <a:prstGeom prst="rect">
            <a:avLst/>
          </a:prstGeom>
          <a:noFill/>
          <a:ln w="28575" algn="ctr">
            <a:noFill/>
            <a:miter lim="800000"/>
            <a:headEnd/>
            <a:tailEnd/>
          </a:ln>
        </p:spPr>
        <p:txBody>
          <a:bodyPr lIns="90000" tIns="46800" rIns="90000" bIns="46800"/>
          <a:lstStyle/>
          <a:p>
            <a:pPr>
              <a:lnSpc>
                <a:spcPct val="110000"/>
              </a:lnSpc>
              <a:spcBef>
                <a:spcPct val="50000"/>
              </a:spcBef>
              <a:buSzPct val="120000"/>
            </a:pPr>
            <a:r>
              <a:rPr lang="en-US" altLang="zh-CN" sz="2000" dirty="0">
                <a:solidFill>
                  <a:srgbClr val="DD594B"/>
                </a:solidFill>
              </a:rPr>
              <a:t>4 GB </a:t>
            </a:r>
            <a:r>
              <a:rPr lang="zh-CN" altLang="en-US" sz="2000" dirty="0">
                <a:solidFill>
                  <a:srgbClr val="DD594B"/>
                </a:solidFill>
              </a:rPr>
              <a:t>的地址空间</a:t>
            </a:r>
            <a:endParaRPr lang="en-US" altLang="zh-CN" sz="2000" dirty="0">
              <a:solidFill>
                <a:srgbClr val="DD594B"/>
              </a:solidFill>
            </a:endParaRPr>
          </a:p>
        </p:txBody>
      </p:sp>
      <p:sp>
        <p:nvSpPr>
          <p:cNvPr id="2" name="左大括号 1"/>
          <p:cNvSpPr/>
          <p:nvPr/>
        </p:nvSpPr>
        <p:spPr bwMode="auto">
          <a:xfrm>
            <a:off x="847223" y="1600200"/>
            <a:ext cx="295778" cy="4724400"/>
          </a:xfrm>
          <a:prstGeom prst="leftBrace">
            <a:avLst/>
          </a:prstGeom>
          <a:noFill/>
          <a:ln w="28575" cap="flat" cmpd="sng" algn="ctr">
            <a:solidFill>
              <a:srgbClr val="922706"/>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rgbClr val="133984"/>
              </a:solidFill>
              <a:effectLst/>
              <a:latin typeface="Arial" charset="0"/>
              <a:ea typeface="黑体" pitchFamily="2" charset="-122"/>
            </a:endParaRPr>
          </a:p>
        </p:txBody>
      </p:sp>
      <p:sp>
        <p:nvSpPr>
          <p:cNvPr id="12" name="标题 23"/>
          <p:cNvSpPr>
            <a:spLocks noGrp="1"/>
          </p:cNvSpPr>
          <p:nvPr>
            <p:ph type="title"/>
          </p:nvPr>
        </p:nvSpPr>
        <p:spPr>
          <a:xfrm>
            <a:off x="0" y="179388"/>
            <a:ext cx="9144000" cy="688975"/>
          </a:xfrm>
        </p:spPr>
        <p:txBody>
          <a:bodyPr/>
          <a:lstStyle/>
          <a:p>
            <a:r>
              <a:rPr lang="en-US" altLang="zh-CN" dirty="0"/>
              <a:t>Cortex-M3/M4</a:t>
            </a:r>
            <a:r>
              <a:rPr lang="zh-CN" altLang="en-US" dirty="0"/>
              <a:t>存储系统</a:t>
            </a:r>
          </a:p>
        </p:txBody>
      </p:sp>
      <p:pic>
        <p:nvPicPr>
          <p:cNvPr id="4" name="图片 3">
            <a:extLst>
              <a:ext uri="{FF2B5EF4-FFF2-40B4-BE49-F238E27FC236}">
                <a16:creationId xmlns:a16="http://schemas.microsoft.com/office/drawing/2014/main" id="{5BA81EAB-1BD2-F444-AFFF-1FCB3720B9E5}"/>
              </a:ext>
            </a:extLst>
          </p:cNvPr>
          <p:cNvPicPr>
            <a:picLocks noChangeAspect="1"/>
          </p:cNvPicPr>
          <p:nvPr/>
        </p:nvPicPr>
        <p:blipFill>
          <a:blip r:embed="rId4"/>
          <a:stretch>
            <a:fillRect/>
          </a:stretch>
        </p:blipFill>
        <p:spPr>
          <a:xfrm>
            <a:off x="1219200" y="1437640"/>
            <a:ext cx="7487920" cy="5039360"/>
          </a:xfrm>
          <a:prstGeom prst="rect">
            <a:avLst/>
          </a:prstGeom>
        </p:spPr>
      </p:pic>
    </p:spTree>
    <p:extLst>
      <p:ext uri="{BB962C8B-B14F-4D97-AF65-F5344CB8AC3E}">
        <p14:creationId xmlns:p14="http://schemas.microsoft.com/office/powerpoint/2010/main" val="414617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xfrm>
            <a:off x="468312" y="990600"/>
            <a:ext cx="8370887" cy="5462588"/>
          </a:xfrm>
        </p:spPr>
        <p:txBody>
          <a:bodyPr/>
          <a:lstStyle/>
          <a:p>
            <a:pPr marL="0" indent="0" eaLnBrk="1" hangingPunct="1">
              <a:lnSpc>
                <a:spcPct val="100000"/>
              </a:lnSpc>
              <a:spcBef>
                <a:spcPts val="1200"/>
              </a:spcBef>
              <a:buFontTx/>
              <a:buNone/>
            </a:pPr>
            <a:r>
              <a:rPr lang="en-US" altLang="zh-CN" sz="2400" dirty="0"/>
              <a:t>Cortex-M3/M4</a:t>
            </a:r>
            <a:r>
              <a:rPr lang="zh-CN" altLang="en-US" sz="2400" dirty="0"/>
              <a:t>处理器</a:t>
            </a:r>
            <a:r>
              <a:rPr lang="en-US" altLang="zh-CN" sz="2400" dirty="0">
                <a:solidFill>
                  <a:srgbClr val="FF0000"/>
                </a:solidFill>
              </a:rPr>
              <a:t>4GB</a:t>
            </a:r>
            <a:r>
              <a:rPr lang="zh-CN" altLang="en-US" sz="2400" dirty="0"/>
              <a:t>地址空间有一个固定的存储器映射：</a:t>
            </a:r>
            <a:endParaRPr lang="en-US" altLang="zh-CN" sz="2400" dirty="0"/>
          </a:p>
          <a:p>
            <a:pPr marL="0" indent="0" eaLnBrk="1" hangingPunct="1">
              <a:spcBef>
                <a:spcPct val="50000"/>
              </a:spcBef>
              <a:buFontTx/>
              <a:buNone/>
            </a:pPr>
            <a:endParaRPr lang="en-US" altLang="zh-CN" sz="2400" dirty="0"/>
          </a:p>
        </p:txBody>
      </p:sp>
      <p:sp>
        <p:nvSpPr>
          <p:cNvPr id="4" name="矩形 3"/>
          <p:cNvSpPr/>
          <p:nvPr/>
        </p:nvSpPr>
        <p:spPr>
          <a:xfrm>
            <a:off x="533400" y="1524000"/>
            <a:ext cx="8305800" cy="5278368"/>
          </a:xfrm>
          <a:prstGeom prst="rect">
            <a:avLst/>
          </a:prstGeom>
          <a:ln>
            <a:solidFill>
              <a:srgbClr val="7030A0"/>
            </a:solidFill>
          </a:ln>
        </p:spPr>
        <p:txBody>
          <a:bodyPr wrap="square">
            <a:spAutoFit/>
          </a:bodyPr>
          <a:lstStyle/>
          <a:p>
            <a:pPr marL="0" lvl="0" indent="0" algn="l" eaLnBrk="1" hangingPunct="1">
              <a:spcBef>
                <a:spcPts val="1000"/>
              </a:spcBef>
              <a:buNone/>
            </a:pPr>
            <a:r>
              <a:rPr lang="en-US" altLang="zh-CN" sz="2400" b="1" i="1" dirty="0">
                <a:solidFill>
                  <a:srgbClr val="FF3300"/>
                </a:solidFill>
              </a:rPr>
              <a:t>Code</a:t>
            </a:r>
            <a:r>
              <a:rPr lang="zh-CN" altLang="en-US" sz="2400" b="1" i="1" dirty="0">
                <a:solidFill>
                  <a:srgbClr val="FF3300"/>
                </a:solidFill>
              </a:rPr>
              <a:t>：</a:t>
            </a:r>
            <a:r>
              <a:rPr lang="en-US" altLang="zh-CN" sz="2400" b="1" dirty="0"/>
              <a:t>512MB</a:t>
            </a:r>
            <a:r>
              <a:rPr lang="zh-CN" altLang="en-US" sz="2400" b="1" dirty="0"/>
              <a:t>。</a:t>
            </a:r>
            <a:r>
              <a:rPr lang="zh-CN" altLang="en-US" sz="2400" b="1" dirty="0">
                <a:ea typeface="黑体" pitchFamily="2" charset="-122"/>
              </a:rPr>
              <a:t>代码存储区，包括中断向量表</a:t>
            </a:r>
            <a:endParaRPr lang="en-US" altLang="zh-CN" sz="2400" b="1" dirty="0"/>
          </a:p>
          <a:p>
            <a:pPr marL="0" indent="0" algn="l" eaLnBrk="1" hangingPunct="1">
              <a:spcBef>
                <a:spcPts val="1000"/>
              </a:spcBef>
              <a:buFontTx/>
              <a:buNone/>
            </a:pPr>
            <a:r>
              <a:rPr lang="en-US" altLang="zh-CN" sz="2400" b="1" i="1" dirty="0">
                <a:solidFill>
                  <a:srgbClr val="FF3300"/>
                </a:solidFill>
              </a:rPr>
              <a:t>SRAM</a:t>
            </a:r>
            <a:r>
              <a:rPr lang="zh-CN" altLang="en-US" sz="2400" b="1" i="1" dirty="0">
                <a:solidFill>
                  <a:srgbClr val="FF3300"/>
                </a:solidFill>
              </a:rPr>
              <a:t>：</a:t>
            </a:r>
            <a:r>
              <a:rPr lang="en-US" altLang="zh-CN" sz="2400" b="1" dirty="0"/>
              <a:t>512MB</a:t>
            </a:r>
            <a:r>
              <a:rPr lang="zh-CN" altLang="en-US" sz="2400" b="1" dirty="0"/>
              <a:t>。片上</a:t>
            </a:r>
            <a:r>
              <a:rPr lang="en-US" altLang="zh-CN" sz="2400" b="1" dirty="0"/>
              <a:t>SRAM</a:t>
            </a:r>
            <a:r>
              <a:rPr lang="zh-CN" altLang="en-US" sz="2400" b="1" dirty="0"/>
              <a:t>存储</a:t>
            </a:r>
            <a:r>
              <a:rPr lang="zh-CN" altLang="en-US" sz="2400" b="1" dirty="0">
                <a:ea typeface="黑体" pitchFamily="2" charset="-122"/>
              </a:rPr>
              <a:t>区，</a:t>
            </a:r>
            <a:r>
              <a:rPr lang="zh-CN" altLang="en-US" sz="2400" b="1" dirty="0"/>
              <a:t>含</a:t>
            </a:r>
            <a:r>
              <a:rPr lang="en-US" altLang="zh-CN" sz="2400" b="1" dirty="0"/>
              <a:t>32MB</a:t>
            </a:r>
            <a:r>
              <a:rPr lang="zh-CN" altLang="en-US" sz="2400" b="1" dirty="0"/>
              <a:t>位带别名。</a:t>
            </a:r>
            <a:r>
              <a:rPr lang="en-US" altLang="zh-CN" sz="2400" b="1" dirty="0"/>
              <a:t>	   </a:t>
            </a:r>
            <a:r>
              <a:rPr lang="zh-CN" altLang="en-US" sz="2400" b="1" dirty="0"/>
              <a:t>通过系统总线接口访问，允许执行程序</a:t>
            </a:r>
          </a:p>
          <a:p>
            <a:pPr marL="1524000" indent="-1524000" algn="l" eaLnBrk="1" hangingPunct="1">
              <a:spcBef>
                <a:spcPts val="1000"/>
              </a:spcBef>
              <a:buFontTx/>
              <a:buNone/>
            </a:pPr>
            <a:r>
              <a:rPr lang="zh-CN" altLang="en-US" sz="2400" b="1" i="1" dirty="0">
                <a:solidFill>
                  <a:srgbClr val="FF3300"/>
                </a:solidFill>
              </a:rPr>
              <a:t>片上外设：</a:t>
            </a:r>
            <a:r>
              <a:rPr lang="en-US" altLang="zh-CN" sz="2400" b="1" dirty="0"/>
              <a:t>512MB</a:t>
            </a:r>
            <a:r>
              <a:rPr lang="zh-CN" altLang="en-US" sz="2400" b="1" dirty="0"/>
              <a:t>。含</a:t>
            </a:r>
            <a:r>
              <a:rPr lang="en-US" altLang="zh-CN" sz="2400" b="1" dirty="0"/>
              <a:t>32M</a:t>
            </a:r>
            <a:r>
              <a:rPr lang="zh-CN" altLang="en-US" sz="2400" b="1" dirty="0"/>
              <a:t>位带别名，通过系统总线接口访问</a:t>
            </a:r>
            <a:endParaRPr lang="en-US" altLang="zh-CN" sz="2400" b="1" dirty="0"/>
          </a:p>
          <a:p>
            <a:pPr marL="0" indent="0" algn="l" eaLnBrk="1" hangingPunct="1">
              <a:spcBef>
                <a:spcPts val="1000"/>
              </a:spcBef>
              <a:buFontTx/>
              <a:buNone/>
            </a:pPr>
            <a:r>
              <a:rPr lang="zh-CN" altLang="en-US" sz="2400" b="1" i="1" dirty="0">
                <a:solidFill>
                  <a:srgbClr val="FF3300"/>
                </a:solidFill>
              </a:rPr>
              <a:t>外部</a:t>
            </a:r>
            <a:r>
              <a:rPr lang="en-US" altLang="zh-CN" sz="2400" b="1" i="1" dirty="0">
                <a:solidFill>
                  <a:srgbClr val="FF3300"/>
                </a:solidFill>
              </a:rPr>
              <a:t> RAM</a:t>
            </a:r>
            <a:r>
              <a:rPr lang="zh-CN" altLang="en-US" sz="2400" b="1" i="1" dirty="0">
                <a:solidFill>
                  <a:srgbClr val="FF3300"/>
                </a:solidFill>
              </a:rPr>
              <a:t>：</a:t>
            </a:r>
            <a:r>
              <a:rPr lang="en-US" altLang="zh-CN" sz="2400" b="1" dirty="0"/>
              <a:t>1GB</a:t>
            </a:r>
            <a:r>
              <a:rPr lang="zh-CN" altLang="en-US" sz="2400" b="1" dirty="0"/>
              <a:t>。用于扩展外部存储器，允许执行程序</a:t>
            </a:r>
            <a:endParaRPr lang="en-US" altLang="zh-CN" sz="2400" b="1" dirty="0"/>
          </a:p>
          <a:p>
            <a:pPr marL="0" indent="0" algn="l" eaLnBrk="1" hangingPunct="1">
              <a:spcBef>
                <a:spcPts val="1000"/>
              </a:spcBef>
              <a:buFontTx/>
              <a:buNone/>
            </a:pPr>
            <a:r>
              <a:rPr lang="zh-CN" altLang="en-US" sz="2400" b="1" i="1" dirty="0">
                <a:solidFill>
                  <a:srgbClr val="FF3300"/>
                </a:solidFill>
              </a:rPr>
              <a:t>外部设备：</a:t>
            </a:r>
            <a:r>
              <a:rPr lang="en-US" altLang="zh-CN" sz="2400" b="1" dirty="0"/>
              <a:t>1GB</a:t>
            </a:r>
            <a:r>
              <a:rPr lang="zh-CN" altLang="en-US" sz="2400" b="1" dirty="0"/>
              <a:t>。用于扩展片外外设，不允许执行程序</a:t>
            </a:r>
            <a:endParaRPr lang="en-US" altLang="zh-CN" sz="2400" b="1" dirty="0"/>
          </a:p>
          <a:p>
            <a:pPr marL="0" indent="0" algn="l" eaLnBrk="1" hangingPunct="1">
              <a:spcBef>
                <a:spcPts val="1000"/>
              </a:spcBef>
              <a:buFontTx/>
              <a:buNone/>
            </a:pPr>
            <a:r>
              <a:rPr lang="zh-CN" altLang="en-US" sz="2400" b="1" i="1" dirty="0">
                <a:solidFill>
                  <a:srgbClr val="FF3300"/>
                </a:solidFill>
              </a:rPr>
              <a:t>系统级区域：</a:t>
            </a:r>
            <a:r>
              <a:rPr lang="en-US" altLang="zh-CN" sz="2400" b="1" dirty="0"/>
              <a:t>0.5 GB</a:t>
            </a:r>
            <a:r>
              <a:rPr lang="zh-CN" altLang="en-US" sz="2400" b="1" dirty="0"/>
              <a:t>。包括：</a:t>
            </a:r>
            <a:endParaRPr lang="en-US" altLang="zh-CN" sz="2400" b="1" dirty="0"/>
          </a:p>
          <a:p>
            <a:pPr marL="622300" indent="-342900" algn="l" eaLnBrk="1" hangingPunct="1">
              <a:spcBef>
                <a:spcPts val="600"/>
              </a:spcBef>
              <a:buFont typeface="Arial" panose="020B0604020202020204" pitchFamily="34" charset="0"/>
              <a:buChar char="•"/>
            </a:pPr>
            <a:r>
              <a:rPr lang="zh-CN" altLang="en-US" sz="2000" b="1" dirty="0"/>
              <a:t>内部私有外设总线</a:t>
            </a:r>
            <a:r>
              <a:rPr lang="en-US" altLang="zh-CN" sz="2000" b="1" dirty="0"/>
              <a:t>(PPB)</a:t>
            </a:r>
            <a:r>
              <a:rPr lang="zh-CN" altLang="en-US" sz="2000" b="1" dirty="0"/>
              <a:t>：系统控制组件 </a:t>
            </a:r>
            <a:r>
              <a:rPr lang="en-US" altLang="zh-CN" sz="2000" b="1" dirty="0"/>
              <a:t>(</a:t>
            </a:r>
            <a:r>
              <a:rPr lang="en-US" altLang="zh-CN" sz="2000" dirty="0"/>
              <a:t>NVIC, </a:t>
            </a:r>
            <a:r>
              <a:rPr lang="en-US" altLang="zh-CN" sz="2000" dirty="0" err="1"/>
              <a:t>SysTick</a:t>
            </a:r>
            <a:r>
              <a:rPr lang="en-US" altLang="zh-CN" sz="2000" dirty="0"/>
              <a:t>, MPU</a:t>
            </a:r>
            <a:r>
              <a:rPr lang="zh-CN" altLang="en-US" sz="2000" dirty="0"/>
              <a:t>和处理器内部的调试部件</a:t>
            </a:r>
            <a:r>
              <a:rPr lang="en-US" altLang="zh-CN" sz="2000" dirty="0"/>
              <a:t>)</a:t>
            </a:r>
          </a:p>
          <a:p>
            <a:pPr marL="622300" indent="-342900" algn="l" eaLnBrk="1" hangingPunct="1">
              <a:spcBef>
                <a:spcPts val="600"/>
              </a:spcBef>
              <a:buFont typeface="Arial" panose="020B0604020202020204" pitchFamily="34" charset="0"/>
              <a:buChar char="•"/>
            </a:pPr>
            <a:r>
              <a:rPr lang="zh-CN" altLang="en-US" sz="2000" b="1" dirty="0"/>
              <a:t>外部私有外设总线</a:t>
            </a:r>
            <a:r>
              <a:rPr lang="en-US" altLang="zh-CN" sz="2000" b="1" dirty="0"/>
              <a:t>(PPB)</a:t>
            </a:r>
            <a:r>
              <a:rPr lang="zh-CN" altLang="en-US" sz="2000" b="1" dirty="0"/>
              <a:t>：可选调试组件</a:t>
            </a:r>
            <a:endParaRPr lang="en-US" altLang="zh-CN" sz="2000" b="1" dirty="0"/>
          </a:p>
          <a:p>
            <a:pPr marL="622300" indent="-342900" algn="l" eaLnBrk="1" hangingPunct="1">
              <a:spcBef>
                <a:spcPts val="600"/>
              </a:spcBef>
              <a:buFont typeface="Arial" panose="020B0604020202020204" pitchFamily="34" charset="0"/>
              <a:buChar char="•"/>
            </a:pPr>
            <a:r>
              <a:rPr lang="zh-CN" altLang="en-US" sz="2000" b="1" dirty="0"/>
              <a:t>供应商特定区：供应商指定组件</a:t>
            </a:r>
            <a:endParaRPr lang="en-US" altLang="zh-CN" sz="2000" b="1" dirty="0"/>
          </a:p>
        </p:txBody>
      </p:sp>
      <p:sp>
        <p:nvSpPr>
          <p:cNvPr id="6" name="标题 23"/>
          <p:cNvSpPr txBox="1">
            <a:spLocks/>
          </p:cNvSpPr>
          <p:nvPr/>
        </p:nvSpPr>
        <p:spPr bwMode="auto">
          <a:xfrm>
            <a:off x="0" y="179388"/>
            <a:ext cx="9144000" cy="688975"/>
          </a:xfrm>
          <a:prstGeom prst="rect">
            <a:avLst/>
          </a:prstGeom>
          <a:noFill/>
          <a:ln w="9525" algn="ctr">
            <a:noFill/>
            <a:miter lim="800000"/>
            <a:headEnd/>
            <a:tailEnd/>
          </a:ln>
        </p:spPr>
        <p:txBody>
          <a:bodyPr vert="horz" wrap="square" lIns="91440" tIns="54000" rIns="91440" bIns="45720" numCol="1" anchor="t" anchorCtr="1" compatLnSpc="1">
            <a:prstTxWarp prst="textNoShape">
              <a:avLst/>
            </a:prstTxWarp>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zh-CN" altLang="en-US" kern="0" dirty="0">
                <a:latin typeface="华文新魏" panose="02010800040101010101" pitchFamily="2" charset="-122"/>
                <a:ea typeface="华文新魏" panose="02010800040101010101" pitchFamily="2" charset="-122"/>
              </a:rPr>
              <a:t>预定义的存储器映射</a:t>
            </a:r>
            <a:endParaRPr lang="zh-CN" altLang="en-US" kern="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a:t>嵌入式系统特点</a:t>
            </a:r>
          </a:p>
        </p:txBody>
      </p:sp>
      <p:sp>
        <p:nvSpPr>
          <p:cNvPr id="1514499" name="Rectangle 3"/>
          <p:cNvSpPr>
            <a:spLocks noGrp="1" noChangeArrowheads="1"/>
          </p:cNvSpPr>
          <p:nvPr>
            <p:ph type="body" idx="1"/>
          </p:nvPr>
        </p:nvSpPr>
        <p:spPr>
          <a:xfrm>
            <a:off x="431800" y="990600"/>
            <a:ext cx="8229600" cy="5343525"/>
          </a:xfrm>
        </p:spPr>
        <p:txBody>
          <a:bodyPr>
            <a:normAutofit fontScale="92500" lnSpcReduction="20000"/>
          </a:bodyPr>
          <a:lstStyle/>
          <a:p>
            <a:pPr>
              <a:buFontTx/>
              <a:buNone/>
              <a:defRPr/>
            </a:pPr>
            <a:r>
              <a:rPr lang="en-US" altLang="zh-CN" sz="3000" b="1" dirty="0"/>
              <a:t>8.1.2 </a:t>
            </a:r>
            <a:r>
              <a:rPr lang="zh-CN" altLang="en-US" sz="3000" b="1" dirty="0"/>
              <a:t>特点</a:t>
            </a:r>
          </a:p>
          <a:p>
            <a:pPr>
              <a:spcBef>
                <a:spcPts val="1200"/>
              </a:spcBef>
              <a:defRPr/>
            </a:pPr>
            <a:r>
              <a:rPr lang="zh-CN" altLang="en-US" dirty="0">
                <a:solidFill>
                  <a:srgbClr val="0000FF"/>
                </a:solidFill>
                <a:latin typeface="Times New Roman" pitchFamily="18" charset="0"/>
              </a:rPr>
              <a:t>专用性</a:t>
            </a:r>
            <a:r>
              <a:rPr lang="zh-CN" altLang="en-US" dirty="0">
                <a:latin typeface="Times New Roman" pitchFamily="18" charset="0"/>
              </a:rPr>
              <a:t>强</a:t>
            </a:r>
          </a:p>
          <a:p>
            <a:pPr lvl="1">
              <a:defRPr/>
            </a:pPr>
            <a:r>
              <a:rPr lang="zh-CN" altLang="en-US" dirty="0">
                <a:latin typeface="Times New Roman" pitchFamily="18" charset="0"/>
              </a:rPr>
              <a:t>面向特定任务设计，软硬件可裁剪且结合紧密，</a:t>
            </a:r>
            <a:r>
              <a:rPr lang="zh-CN" altLang="en-US" dirty="0"/>
              <a:t>嵌入在大设备里，提供专用功能</a:t>
            </a:r>
          </a:p>
          <a:p>
            <a:pPr>
              <a:defRPr/>
            </a:pPr>
            <a:r>
              <a:rPr lang="zh-CN" altLang="en-US" dirty="0"/>
              <a:t>有</a:t>
            </a:r>
            <a:r>
              <a:rPr lang="zh-CN" altLang="en-US" dirty="0">
                <a:solidFill>
                  <a:srgbClr val="0000FF"/>
                </a:solidFill>
              </a:rPr>
              <a:t>实时性</a:t>
            </a:r>
            <a:r>
              <a:rPr lang="zh-CN" altLang="en-US" dirty="0"/>
              <a:t>要求</a:t>
            </a:r>
          </a:p>
          <a:p>
            <a:pPr lvl="1">
              <a:defRPr/>
            </a:pPr>
            <a:r>
              <a:rPr lang="zh-CN" altLang="en-US" dirty="0"/>
              <a:t>对外部事件的快速反应，可靠性要求高</a:t>
            </a:r>
          </a:p>
          <a:p>
            <a:pPr>
              <a:defRPr/>
            </a:pPr>
            <a:r>
              <a:rPr lang="zh-CN" altLang="en-US" dirty="0"/>
              <a:t>系统精简，</a:t>
            </a:r>
            <a:r>
              <a:rPr lang="zh-CN" altLang="en-US" dirty="0">
                <a:solidFill>
                  <a:srgbClr val="0000FF"/>
                </a:solidFill>
              </a:rPr>
              <a:t>低功耗、低成本</a:t>
            </a:r>
          </a:p>
          <a:p>
            <a:pPr lvl="1">
              <a:defRPr/>
            </a:pPr>
            <a:r>
              <a:rPr lang="zh-CN" altLang="en-US" dirty="0">
                <a:latin typeface="楷体_GB2312" pitchFamily="49" charset="-122"/>
              </a:rPr>
              <a:t>资源配置够用即可，讲究</a:t>
            </a:r>
            <a:r>
              <a:rPr lang="zh-CN" altLang="en-US" dirty="0"/>
              <a:t>功耗、成本和功能的最佳匹配</a:t>
            </a:r>
            <a:endParaRPr lang="zh-CN" altLang="en-US" dirty="0">
              <a:latin typeface="楷体_GB2312" pitchFamily="49" charset="-122"/>
            </a:endParaRPr>
          </a:p>
          <a:p>
            <a:pPr>
              <a:defRPr/>
            </a:pPr>
            <a:r>
              <a:rPr lang="zh-CN" altLang="en-US" dirty="0">
                <a:solidFill>
                  <a:srgbClr val="0000FF"/>
                </a:solidFill>
                <a:latin typeface="Times New Roman" pitchFamily="18" charset="0"/>
              </a:rPr>
              <a:t>目标代码</a:t>
            </a:r>
            <a:r>
              <a:rPr lang="zh-CN" altLang="en-US" dirty="0">
                <a:solidFill>
                  <a:srgbClr val="0000FF"/>
                </a:solidFill>
              </a:rPr>
              <a:t>固化</a:t>
            </a:r>
            <a:r>
              <a:rPr lang="zh-CN" altLang="en-US" dirty="0"/>
              <a:t>存储</a:t>
            </a:r>
            <a:endParaRPr lang="zh-CN" altLang="en-US" dirty="0">
              <a:latin typeface="Times New Roman" pitchFamily="18" charset="0"/>
            </a:endParaRPr>
          </a:p>
          <a:p>
            <a:pPr lvl="1">
              <a:defRPr/>
            </a:pPr>
            <a:r>
              <a:rPr lang="zh-CN" altLang="en-US" dirty="0"/>
              <a:t>为嵌入式系统所写的程序指令被称为固件，须存储在只读存储器或</a:t>
            </a:r>
            <a:r>
              <a:rPr lang="en-US" altLang="zh-CN" dirty="0"/>
              <a:t>Flash</a:t>
            </a:r>
            <a:r>
              <a:rPr lang="zh-CN" altLang="en-US" dirty="0"/>
              <a:t>等</a:t>
            </a:r>
            <a:r>
              <a:rPr lang="zh-CN" altLang="en-US" dirty="0">
                <a:latin typeface="Times New Roman" pitchFamily="18" charset="0"/>
              </a:rPr>
              <a:t>非易失性</a:t>
            </a:r>
            <a:r>
              <a:rPr lang="zh-CN" altLang="en-US" dirty="0"/>
              <a:t>存储器芯片内</a:t>
            </a:r>
          </a:p>
          <a:p>
            <a:pPr>
              <a:defRPr/>
            </a:pPr>
            <a:r>
              <a:rPr lang="zh-CN" altLang="en-US" dirty="0"/>
              <a:t>需要专用开发环境和开发工具</a:t>
            </a:r>
            <a:endParaRPr lang="en-US" altLang="zh-CN" dirty="0"/>
          </a:p>
          <a:p>
            <a:pPr lvl="1">
              <a:defRPr/>
            </a:pPr>
            <a:r>
              <a:rPr lang="zh-CN" altLang="en-US" dirty="0"/>
              <a:t>本身不具备自举开发能力，需要</a:t>
            </a:r>
            <a:r>
              <a:rPr lang="zh-CN" altLang="en-US" dirty="0">
                <a:solidFill>
                  <a:srgbClr val="0000FF"/>
                </a:solidFill>
              </a:rPr>
              <a:t>交叉开发环境</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body" idx="1"/>
          </p:nvPr>
        </p:nvSpPr>
        <p:spPr>
          <a:xfrm>
            <a:off x="468313" y="990600"/>
            <a:ext cx="8229600" cy="5164138"/>
          </a:xfrm>
        </p:spPr>
        <p:txBody>
          <a:bodyPr/>
          <a:lstStyle/>
          <a:p>
            <a:pPr marL="0" indent="0" eaLnBrk="1" hangingPunct="1">
              <a:spcBef>
                <a:spcPct val="50000"/>
              </a:spcBef>
              <a:buFontTx/>
              <a:buNone/>
            </a:pPr>
            <a:r>
              <a:rPr lang="en-US" altLang="zh-CN" b="1" dirty="0"/>
              <a:t>8.5.3 </a:t>
            </a:r>
            <a:r>
              <a:rPr lang="zh-CN" altLang="en-US" b="1" dirty="0"/>
              <a:t>存储器的端模式</a:t>
            </a:r>
            <a:endParaRPr lang="en-US" altLang="zh-CN" b="1" dirty="0"/>
          </a:p>
          <a:p>
            <a:pPr marL="0" indent="0" eaLnBrk="1" hangingPunct="1">
              <a:spcBef>
                <a:spcPct val="100000"/>
              </a:spcBef>
              <a:buFontTx/>
              <a:buNone/>
            </a:pPr>
            <a:r>
              <a:rPr lang="en-US" altLang="zh-CN" sz="2400" dirty="0"/>
              <a:t>Cortex-M3/M4 </a:t>
            </a:r>
            <a:r>
              <a:rPr lang="zh-CN" altLang="en-US" sz="2400" dirty="0"/>
              <a:t>支持小端和大端模式。</a:t>
            </a:r>
            <a:endParaRPr lang="en-US" altLang="zh-CN" sz="2400" dirty="0"/>
          </a:p>
          <a:p>
            <a:pPr marL="0" indent="0" eaLnBrk="1" hangingPunct="1">
              <a:spcBef>
                <a:spcPts val="4200"/>
              </a:spcBef>
              <a:buFontTx/>
              <a:buNone/>
            </a:pPr>
            <a:r>
              <a:rPr lang="zh-CN" altLang="en-US" sz="2400" dirty="0"/>
              <a:t>端模式在复位时被设置，当处理器退出复位后不能再被改变。</a:t>
            </a:r>
            <a:endParaRPr lang="en-US" altLang="zh-CN" sz="2400" dirty="0"/>
          </a:p>
          <a:p>
            <a:pPr marL="0" indent="0" eaLnBrk="1" hangingPunct="1">
              <a:spcBef>
                <a:spcPct val="50000"/>
              </a:spcBef>
              <a:buFontTx/>
              <a:buNone/>
            </a:pPr>
            <a:r>
              <a:rPr lang="zh-CN" altLang="en-US" sz="2400" dirty="0">
                <a:solidFill>
                  <a:srgbClr val="FF0000"/>
                </a:solidFill>
              </a:rPr>
              <a:t>取指令</a:t>
            </a:r>
            <a:r>
              <a:rPr lang="zh-CN" altLang="en-US" sz="2400" dirty="0"/>
              <a:t>总是在</a:t>
            </a:r>
            <a:r>
              <a:rPr lang="zh-CN" altLang="en-US" sz="2400" dirty="0">
                <a:solidFill>
                  <a:srgbClr val="FF0000"/>
                </a:solidFill>
              </a:rPr>
              <a:t>小端模式</a:t>
            </a:r>
            <a:r>
              <a:rPr lang="zh-CN" altLang="en-US" sz="2400" dirty="0"/>
              <a:t>，配置</a:t>
            </a:r>
            <a:r>
              <a:rPr lang="zh-CN" altLang="en-US" sz="2400" dirty="0">
                <a:solidFill>
                  <a:srgbClr val="FF0000"/>
                </a:solidFill>
              </a:rPr>
              <a:t>系统控制存储空间</a:t>
            </a:r>
            <a:r>
              <a:rPr lang="en-US" altLang="zh-CN" sz="2400" dirty="0">
                <a:solidFill>
                  <a:srgbClr val="FF0000"/>
                </a:solidFill>
              </a:rPr>
              <a:t>(SCS)</a:t>
            </a:r>
            <a:r>
              <a:rPr lang="zh-CN" altLang="en-US" sz="2400" dirty="0"/>
              <a:t>和</a:t>
            </a:r>
            <a:r>
              <a:rPr lang="zh-CN" altLang="en-US" sz="2400" dirty="0">
                <a:solidFill>
                  <a:srgbClr val="FF0000"/>
                </a:solidFill>
              </a:rPr>
              <a:t>外部私有总线</a:t>
            </a:r>
            <a:r>
              <a:rPr lang="en-US" altLang="zh-CN" sz="2400" dirty="0">
                <a:solidFill>
                  <a:srgbClr val="FF0000"/>
                </a:solidFill>
              </a:rPr>
              <a:t>(PPB)</a:t>
            </a:r>
            <a:r>
              <a:rPr lang="zh-CN" altLang="en-US" sz="2400" dirty="0">
                <a:solidFill>
                  <a:srgbClr val="FF0000"/>
                </a:solidFill>
              </a:rPr>
              <a:t>地址区</a:t>
            </a:r>
            <a:r>
              <a:rPr lang="zh-CN" altLang="en-US" sz="2400" dirty="0"/>
              <a:t>的数据访问也永远使用</a:t>
            </a:r>
            <a:r>
              <a:rPr lang="zh-CN" altLang="en-US" sz="2400" dirty="0">
                <a:solidFill>
                  <a:srgbClr val="FF0000"/>
                </a:solidFill>
              </a:rPr>
              <a:t>小端模式</a:t>
            </a:r>
            <a:r>
              <a:rPr lang="zh-CN" altLang="en-US" sz="2400" dirty="0"/>
              <a:t>。</a:t>
            </a:r>
            <a:endParaRPr lang="en-US" altLang="zh-CN" sz="2400" dirty="0"/>
          </a:p>
          <a:p>
            <a:pPr marL="0" indent="0" eaLnBrk="1" hangingPunct="1">
              <a:spcBef>
                <a:spcPts val="1800"/>
              </a:spcBef>
              <a:buFontTx/>
              <a:buNone/>
            </a:pPr>
            <a:r>
              <a:rPr lang="zh-CN" altLang="en-US" sz="2400" dirty="0"/>
              <a:t>通过使用指令可以方便地完成小端模式和大端模式的转换。</a:t>
            </a:r>
          </a:p>
          <a:p>
            <a:pPr marL="0" indent="0" eaLnBrk="1" hangingPunct="1">
              <a:spcBef>
                <a:spcPts val="4200"/>
              </a:spcBef>
              <a:buFontTx/>
              <a:buNone/>
            </a:pPr>
            <a:r>
              <a:rPr lang="zh-CN" altLang="en-US" sz="2400" dirty="0">
                <a:solidFill>
                  <a:srgbClr val="FF0000"/>
                </a:solidFill>
              </a:rPr>
              <a:t>小端模式</a:t>
            </a:r>
            <a:r>
              <a:rPr lang="zh-CN" altLang="en-US" sz="2400" dirty="0"/>
              <a:t>是</a:t>
            </a:r>
            <a:r>
              <a:rPr lang="en-US" altLang="zh-CN" sz="2400" dirty="0"/>
              <a:t>ARM</a:t>
            </a:r>
            <a:r>
              <a:rPr lang="zh-CN" altLang="en-US" sz="2400" dirty="0"/>
              <a:t>处理器的默认存储格式。</a:t>
            </a:r>
          </a:p>
          <a:p>
            <a:pPr marL="0" indent="0" eaLnBrk="1" hangingPunct="1">
              <a:spcBef>
                <a:spcPct val="100000"/>
              </a:spcBef>
              <a:buFontTx/>
              <a:buNone/>
            </a:pPr>
            <a:endParaRPr lang="en-US" altLang="zh-CN" sz="2400" dirty="0"/>
          </a:p>
        </p:txBody>
      </p:sp>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存储系统</a:t>
            </a:r>
          </a:p>
        </p:txBody>
      </p:sp>
    </p:spTree>
    <p:extLst>
      <p:ext uri="{BB962C8B-B14F-4D97-AF65-F5344CB8AC3E}">
        <p14:creationId xmlns:p14="http://schemas.microsoft.com/office/powerpoint/2010/main" val="136357481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28601" y="1481787"/>
            <a:ext cx="4419600" cy="3354710"/>
          </a:xfrm>
          <a:prstGeom prst="rect">
            <a:avLst/>
          </a:prstGeom>
        </p:spPr>
      </p:pic>
      <p:pic>
        <p:nvPicPr>
          <p:cNvPr id="9" name="图片 8"/>
          <p:cNvPicPr>
            <a:picLocks noChangeAspect="1"/>
          </p:cNvPicPr>
          <p:nvPr/>
        </p:nvPicPr>
        <p:blipFill>
          <a:blip r:embed="rId3"/>
          <a:stretch>
            <a:fillRect/>
          </a:stretch>
        </p:blipFill>
        <p:spPr>
          <a:xfrm>
            <a:off x="4711700" y="3238011"/>
            <a:ext cx="3931729" cy="1534847"/>
          </a:xfrm>
          <a:prstGeom prst="rect">
            <a:avLst/>
          </a:prstGeom>
        </p:spPr>
      </p:pic>
      <p:pic>
        <p:nvPicPr>
          <p:cNvPr id="10" name="图片 9"/>
          <p:cNvPicPr>
            <a:picLocks noChangeAspect="1"/>
          </p:cNvPicPr>
          <p:nvPr/>
        </p:nvPicPr>
        <p:blipFill>
          <a:blip r:embed="rId4"/>
          <a:stretch>
            <a:fillRect/>
          </a:stretch>
        </p:blipFill>
        <p:spPr>
          <a:xfrm>
            <a:off x="4711700" y="4904266"/>
            <a:ext cx="3931729" cy="1434302"/>
          </a:xfrm>
          <a:prstGeom prst="rect">
            <a:avLst/>
          </a:prstGeom>
        </p:spPr>
      </p:pic>
      <p:pic>
        <p:nvPicPr>
          <p:cNvPr id="11" name="图片 10"/>
          <p:cNvPicPr>
            <a:picLocks noChangeAspect="1"/>
          </p:cNvPicPr>
          <p:nvPr/>
        </p:nvPicPr>
        <p:blipFill>
          <a:blip r:embed="rId5"/>
          <a:stretch>
            <a:fillRect/>
          </a:stretch>
        </p:blipFill>
        <p:spPr>
          <a:xfrm>
            <a:off x="4724400" y="1517272"/>
            <a:ext cx="3931729" cy="1454528"/>
          </a:xfrm>
          <a:prstGeom prst="rect">
            <a:avLst/>
          </a:prstGeom>
        </p:spPr>
      </p:pic>
      <p:sp>
        <p:nvSpPr>
          <p:cNvPr id="2" name="文本框 1"/>
          <p:cNvSpPr txBox="1"/>
          <p:nvPr/>
        </p:nvSpPr>
        <p:spPr>
          <a:xfrm>
            <a:off x="1524000" y="1067054"/>
            <a:ext cx="1656184" cy="400110"/>
          </a:xfrm>
          <a:prstGeom prst="rect">
            <a:avLst/>
          </a:prstGeom>
          <a:noFill/>
        </p:spPr>
        <p:txBody>
          <a:bodyPr wrap="square" rtlCol="0">
            <a:spAutoFit/>
          </a:bodyPr>
          <a:lstStyle/>
          <a:p>
            <a:r>
              <a:rPr lang="zh-CN" altLang="en-US" sz="2000" b="1" dirty="0">
                <a:solidFill>
                  <a:srgbClr val="C00000"/>
                </a:solidFill>
              </a:rPr>
              <a:t>存储器角度</a:t>
            </a:r>
          </a:p>
        </p:txBody>
      </p:sp>
      <p:sp>
        <p:nvSpPr>
          <p:cNvPr id="12" name="文本框 11"/>
          <p:cNvSpPr txBox="1"/>
          <p:nvPr/>
        </p:nvSpPr>
        <p:spPr>
          <a:xfrm>
            <a:off x="5073824" y="1066800"/>
            <a:ext cx="3384376" cy="400110"/>
          </a:xfrm>
          <a:prstGeom prst="rect">
            <a:avLst/>
          </a:prstGeom>
          <a:noFill/>
        </p:spPr>
        <p:txBody>
          <a:bodyPr wrap="square" rtlCol="0">
            <a:spAutoFit/>
          </a:bodyPr>
          <a:lstStyle/>
          <a:p>
            <a:r>
              <a:rPr lang="en-US" altLang="zh-CN" sz="2000" b="1" dirty="0">
                <a:solidFill>
                  <a:srgbClr val="C00000"/>
                </a:solidFill>
              </a:rPr>
              <a:t>AHB</a:t>
            </a:r>
            <a:r>
              <a:rPr lang="zh-CN" altLang="en-US" sz="2000" b="1" dirty="0">
                <a:solidFill>
                  <a:srgbClr val="C00000"/>
                </a:solidFill>
              </a:rPr>
              <a:t>总线上的数据</a:t>
            </a:r>
          </a:p>
        </p:txBody>
      </p:sp>
      <p:sp>
        <p:nvSpPr>
          <p:cNvPr id="1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6"/>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存储器的端模式</a:t>
            </a:r>
          </a:p>
        </p:txBody>
      </p:sp>
      <p:sp>
        <p:nvSpPr>
          <p:cNvPr id="4" name="对话气泡: 矩形 3"/>
          <p:cNvSpPr/>
          <p:nvPr/>
        </p:nvSpPr>
        <p:spPr bwMode="auto">
          <a:xfrm>
            <a:off x="1905000" y="5205034"/>
            <a:ext cx="2189584" cy="925511"/>
          </a:xfrm>
          <a:prstGeom prst="wedgeRectCallout">
            <a:avLst>
              <a:gd name="adj1" fmla="val 86519"/>
              <a:gd name="adj2" fmla="val -82940"/>
            </a:avLst>
          </a:prstGeom>
          <a:solidFill>
            <a:srgbClr val="DDDDDD"/>
          </a:solidFill>
          <a:ln w="28575" cap="flat" cmpd="sng" algn="ctr">
            <a:solidFill>
              <a:srgbClr val="922706"/>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algn="l"/>
            <a:r>
              <a:rPr lang="en-US" altLang="zh-CN" b="1" dirty="0">
                <a:ea typeface="宋体" pitchFamily="2" charset="-122"/>
              </a:rPr>
              <a:t>AHB </a:t>
            </a:r>
            <a:r>
              <a:rPr lang="zh-CN" altLang="en-US" b="1" dirty="0">
                <a:ea typeface="宋体" pitchFamily="2" charset="-122"/>
              </a:rPr>
              <a:t>总线上的数据：</a:t>
            </a:r>
            <a:endParaRPr lang="en-US" altLang="zh-CN" b="1" dirty="0">
              <a:ea typeface="宋体" pitchFamily="2" charset="-122"/>
            </a:endParaRPr>
          </a:p>
          <a:p>
            <a:pPr marL="342900" indent="-342900" algn="l">
              <a:buFont typeface="Arial" panose="020B0604020202020204" pitchFamily="34" charset="0"/>
              <a:buChar char="•"/>
            </a:pPr>
            <a:r>
              <a:rPr lang="zh-CN" altLang="en-US" b="1" dirty="0">
                <a:ea typeface="宋体" pitchFamily="2" charset="-122"/>
              </a:rPr>
              <a:t>字节不变大端</a:t>
            </a:r>
            <a:endParaRPr lang="en-US" altLang="zh-CN" b="1" dirty="0">
              <a:ea typeface="宋体" pitchFamily="2" charset="-122"/>
            </a:endParaRPr>
          </a:p>
          <a:p>
            <a:pPr marL="342900" indent="-342900" algn="l">
              <a:buFont typeface="Arial" panose="020B0604020202020204" pitchFamily="34" charset="0"/>
              <a:buChar char="•"/>
            </a:pPr>
            <a:r>
              <a:rPr lang="zh-CN" altLang="en-US" b="1" dirty="0">
                <a:ea typeface="宋体" pitchFamily="2" charset="-122"/>
              </a:rPr>
              <a:t>字不变大端</a:t>
            </a:r>
            <a:endParaRPr kumimoji="0" lang="zh-CN" altLang="en-US" sz="1800" b="0" i="0" u="none" strike="noStrike" cap="none" normalizeH="0" baseline="0" dirty="0">
              <a:ln>
                <a:noFill/>
              </a:ln>
              <a:solidFill>
                <a:srgbClr val="133984"/>
              </a:solidFill>
              <a:effectLst/>
              <a:latin typeface="Arial" charset="0"/>
              <a:ea typeface="黑体" pitchFamily="2" charset="-122"/>
            </a:endParaRPr>
          </a:p>
        </p:txBody>
      </p:sp>
    </p:spTree>
    <p:extLst>
      <p:ext uri="{BB962C8B-B14F-4D97-AF65-F5344CB8AC3E}">
        <p14:creationId xmlns:p14="http://schemas.microsoft.com/office/powerpoint/2010/main" val="1643111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存储器的端模式</a:t>
            </a:r>
          </a:p>
        </p:txBody>
      </p:sp>
      <p:pic>
        <p:nvPicPr>
          <p:cNvPr id="5" name="图片 4">
            <a:extLst>
              <a:ext uri="{FF2B5EF4-FFF2-40B4-BE49-F238E27FC236}">
                <a16:creationId xmlns:a16="http://schemas.microsoft.com/office/drawing/2014/main" id="{19043CDB-0825-2F46-AF4D-970594A570D2}"/>
              </a:ext>
            </a:extLst>
          </p:cNvPr>
          <p:cNvPicPr>
            <a:picLocks noChangeAspect="1"/>
          </p:cNvPicPr>
          <p:nvPr/>
        </p:nvPicPr>
        <p:blipFill>
          <a:blip r:embed="rId3"/>
          <a:stretch>
            <a:fillRect/>
          </a:stretch>
        </p:blipFill>
        <p:spPr>
          <a:xfrm>
            <a:off x="0" y="990600"/>
            <a:ext cx="9144000" cy="2070810"/>
          </a:xfrm>
          <a:prstGeom prst="rect">
            <a:avLst/>
          </a:prstGeom>
        </p:spPr>
      </p:pic>
      <p:pic>
        <p:nvPicPr>
          <p:cNvPr id="8" name="图片 7">
            <a:extLst>
              <a:ext uri="{FF2B5EF4-FFF2-40B4-BE49-F238E27FC236}">
                <a16:creationId xmlns:a16="http://schemas.microsoft.com/office/drawing/2014/main" id="{9874DA4D-BC70-1047-BB40-84A71612C79C}"/>
              </a:ext>
            </a:extLst>
          </p:cNvPr>
          <p:cNvPicPr>
            <a:picLocks noChangeAspect="1"/>
          </p:cNvPicPr>
          <p:nvPr/>
        </p:nvPicPr>
        <p:blipFill>
          <a:blip r:embed="rId4"/>
          <a:stretch>
            <a:fillRect/>
          </a:stretch>
        </p:blipFill>
        <p:spPr>
          <a:xfrm>
            <a:off x="0" y="3810000"/>
            <a:ext cx="9144000" cy="2670590"/>
          </a:xfrm>
          <a:prstGeom prst="rect">
            <a:avLst/>
          </a:prstGeom>
        </p:spPr>
      </p:pic>
    </p:spTree>
    <p:extLst>
      <p:ext uri="{BB962C8B-B14F-4D97-AF65-F5344CB8AC3E}">
        <p14:creationId xmlns:p14="http://schemas.microsoft.com/office/powerpoint/2010/main" val="1243007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存储器的端模式</a:t>
            </a:r>
          </a:p>
        </p:txBody>
      </p:sp>
      <p:pic>
        <p:nvPicPr>
          <p:cNvPr id="6" name="图片 5">
            <a:extLst>
              <a:ext uri="{FF2B5EF4-FFF2-40B4-BE49-F238E27FC236}">
                <a16:creationId xmlns:a16="http://schemas.microsoft.com/office/drawing/2014/main" id="{068A40EB-B072-AB4A-87E1-BB66074C9943}"/>
              </a:ext>
            </a:extLst>
          </p:cNvPr>
          <p:cNvPicPr>
            <a:picLocks noChangeAspect="1"/>
          </p:cNvPicPr>
          <p:nvPr/>
        </p:nvPicPr>
        <p:blipFill>
          <a:blip r:embed="rId3"/>
          <a:stretch>
            <a:fillRect/>
          </a:stretch>
        </p:blipFill>
        <p:spPr>
          <a:xfrm>
            <a:off x="0" y="990600"/>
            <a:ext cx="9144000" cy="2034757"/>
          </a:xfrm>
          <a:prstGeom prst="rect">
            <a:avLst/>
          </a:prstGeom>
        </p:spPr>
      </p:pic>
      <p:pic>
        <p:nvPicPr>
          <p:cNvPr id="3" name="图片 2">
            <a:extLst>
              <a:ext uri="{FF2B5EF4-FFF2-40B4-BE49-F238E27FC236}">
                <a16:creationId xmlns:a16="http://schemas.microsoft.com/office/drawing/2014/main" id="{C8FBC886-CE21-A942-A9E8-A110830B6E13}"/>
              </a:ext>
            </a:extLst>
          </p:cNvPr>
          <p:cNvPicPr>
            <a:picLocks noChangeAspect="1"/>
          </p:cNvPicPr>
          <p:nvPr/>
        </p:nvPicPr>
        <p:blipFill>
          <a:blip r:embed="rId4"/>
          <a:stretch>
            <a:fillRect/>
          </a:stretch>
        </p:blipFill>
        <p:spPr>
          <a:xfrm>
            <a:off x="-19291" y="3474554"/>
            <a:ext cx="9144000" cy="2621446"/>
          </a:xfrm>
          <a:prstGeom prst="rect">
            <a:avLst/>
          </a:prstGeom>
        </p:spPr>
      </p:pic>
    </p:spTree>
    <p:extLst>
      <p:ext uri="{BB962C8B-B14F-4D97-AF65-F5344CB8AC3E}">
        <p14:creationId xmlns:p14="http://schemas.microsoft.com/office/powerpoint/2010/main" val="337147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存储器的端模式</a:t>
            </a:r>
          </a:p>
        </p:txBody>
      </p:sp>
      <p:pic>
        <p:nvPicPr>
          <p:cNvPr id="3" name="图片 2">
            <a:extLst>
              <a:ext uri="{FF2B5EF4-FFF2-40B4-BE49-F238E27FC236}">
                <a16:creationId xmlns:a16="http://schemas.microsoft.com/office/drawing/2014/main" id="{C8FBC886-CE21-A942-A9E8-A110830B6E13}"/>
              </a:ext>
            </a:extLst>
          </p:cNvPr>
          <p:cNvPicPr>
            <a:picLocks noChangeAspect="1"/>
          </p:cNvPicPr>
          <p:nvPr/>
        </p:nvPicPr>
        <p:blipFill>
          <a:blip r:embed="rId3"/>
          <a:stretch>
            <a:fillRect/>
          </a:stretch>
        </p:blipFill>
        <p:spPr>
          <a:xfrm>
            <a:off x="0" y="914400"/>
            <a:ext cx="9144000" cy="2621446"/>
          </a:xfrm>
          <a:prstGeom prst="rect">
            <a:avLst/>
          </a:prstGeom>
        </p:spPr>
      </p:pic>
      <p:pic>
        <p:nvPicPr>
          <p:cNvPr id="2" name="图片 1">
            <a:extLst>
              <a:ext uri="{FF2B5EF4-FFF2-40B4-BE49-F238E27FC236}">
                <a16:creationId xmlns:a16="http://schemas.microsoft.com/office/drawing/2014/main" id="{B9AC9B7C-8624-B541-AA88-FFF62C2EDA42}"/>
              </a:ext>
            </a:extLst>
          </p:cNvPr>
          <p:cNvPicPr>
            <a:picLocks noChangeAspect="1"/>
          </p:cNvPicPr>
          <p:nvPr/>
        </p:nvPicPr>
        <p:blipFill>
          <a:blip r:embed="rId4"/>
          <a:stretch>
            <a:fillRect/>
          </a:stretch>
        </p:blipFill>
        <p:spPr>
          <a:xfrm>
            <a:off x="0" y="3896329"/>
            <a:ext cx="9144000" cy="2610804"/>
          </a:xfrm>
          <a:prstGeom prst="rect">
            <a:avLst/>
          </a:prstGeom>
        </p:spPr>
      </p:pic>
    </p:spTree>
    <p:extLst>
      <p:ext uri="{BB962C8B-B14F-4D97-AF65-F5344CB8AC3E}">
        <p14:creationId xmlns:p14="http://schemas.microsoft.com/office/powerpoint/2010/main" val="664122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468313" y="990600"/>
            <a:ext cx="8229600" cy="5257800"/>
          </a:xfrm>
        </p:spPr>
        <p:txBody>
          <a:bodyPr/>
          <a:lstStyle/>
          <a:p>
            <a:pPr marL="0" indent="0" eaLnBrk="1" hangingPunct="1">
              <a:spcBef>
                <a:spcPct val="50000"/>
              </a:spcBef>
              <a:buFontTx/>
              <a:buNone/>
            </a:pPr>
            <a:r>
              <a:rPr lang="en-US" altLang="zh-CN" sz="2600" b="1" dirty="0"/>
              <a:t>8.5.4 </a:t>
            </a:r>
            <a:r>
              <a:rPr lang="zh-CN" altLang="en-US" sz="2600" b="1" dirty="0"/>
              <a:t>非对齐数据传送</a:t>
            </a:r>
            <a:endParaRPr lang="en-US" altLang="zh-CN" sz="2600" b="1" dirty="0"/>
          </a:p>
          <a:p>
            <a:pPr marL="0" indent="0" eaLnBrk="1" hangingPunct="1">
              <a:spcBef>
                <a:spcPts val="1800"/>
              </a:spcBef>
              <a:buFontTx/>
              <a:buNone/>
            </a:pPr>
            <a:r>
              <a:rPr lang="en-US" altLang="zh-CN" sz="2400" dirty="0"/>
              <a:t>Cortex-M3/M4 </a:t>
            </a:r>
            <a:r>
              <a:rPr lang="zh-CN" altLang="en-US" sz="2400" dirty="0"/>
              <a:t>支持单次</a:t>
            </a:r>
            <a:r>
              <a:rPr lang="zh-CN" altLang="en-US" sz="2400" dirty="0">
                <a:solidFill>
                  <a:srgbClr val="FF0000"/>
                </a:solidFill>
              </a:rPr>
              <a:t>非对齐</a:t>
            </a:r>
            <a:r>
              <a:rPr lang="zh-CN" altLang="en-US" sz="2400" dirty="0"/>
              <a:t>数据传送。数据存储器访问可以对齐也可以不对齐。</a:t>
            </a:r>
          </a:p>
          <a:p>
            <a:pPr marL="0" indent="0" eaLnBrk="1" hangingPunct="1">
              <a:spcBef>
                <a:spcPct val="50000"/>
              </a:spcBef>
              <a:buFontTx/>
              <a:buNone/>
            </a:pPr>
            <a:endParaRPr lang="en-US" altLang="zh-CN" sz="2400" dirty="0"/>
          </a:p>
          <a:p>
            <a:pPr marL="0" indent="0" eaLnBrk="1" hangingPunct="1">
              <a:spcBef>
                <a:spcPct val="50000"/>
              </a:spcBef>
              <a:buFontTx/>
              <a:buNone/>
            </a:pPr>
            <a:endParaRPr lang="zh-CN" altLang="en-US" sz="2400" dirty="0"/>
          </a:p>
        </p:txBody>
      </p:sp>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存储系统</a:t>
            </a:r>
          </a:p>
        </p:txBody>
      </p:sp>
      <p:pic>
        <p:nvPicPr>
          <p:cNvPr id="2" name="图片 1">
            <a:extLst>
              <a:ext uri="{FF2B5EF4-FFF2-40B4-BE49-F238E27FC236}">
                <a16:creationId xmlns:a16="http://schemas.microsoft.com/office/drawing/2014/main" id="{AB022951-8B4F-5249-9A0A-CE22DEA64DBA}"/>
              </a:ext>
            </a:extLst>
          </p:cNvPr>
          <p:cNvPicPr>
            <a:picLocks noChangeAspect="1"/>
          </p:cNvPicPr>
          <p:nvPr/>
        </p:nvPicPr>
        <p:blipFill>
          <a:blip r:embed="rId4"/>
          <a:stretch>
            <a:fillRect/>
          </a:stretch>
        </p:blipFill>
        <p:spPr>
          <a:xfrm>
            <a:off x="1114425" y="2514600"/>
            <a:ext cx="6915150" cy="3989070"/>
          </a:xfrm>
          <a:prstGeom prst="rect">
            <a:avLst/>
          </a:prstGeom>
        </p:spPr>
      </p:pic>
    </p:spTree>
    <p:extLst>
      <p:ext uri="{BB962C8B-B14F-4D97-AF65-F5344CB8AC3E}">
        <p14:creationId xmlns:p14="http://schemas.microsoft.com/office/powerpoint/2010/main" val="1814867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457200" y="1065213"/>
            <a:ext cx="8229600" cy="5335587"/>
          </a:xfrm>
        </p:spPr>
        <p:txBody>
          <a:bodyPr/>
          <a:lstStyle/>
          <a:p>
            <a:pPr marL="0" indent="0" eaLnBrk="1" hangingPunct="1">
              <a:spcBef>
                <a:spcPct val="50000"/>
              </a:spcBef>
              <a:buFontTx/>
              <a:buNone/>
            </a:pPr>
            <a:r>
              <a:rPr lang="zh-CN" altLang="en-US" sz="2400" b="1" dirty="0"/>
              <a:t>非对齐数据传送的使用限制</a:t>
            </a:r>
            <a:r>
              <a:rPr lang="en-US" altLang="zh-CN" sz="2400" b="1" dirty="0"/>
              <a:t>:</a:t>
            </a:r>
          </a:p>
          <a:p>
            <a:pPr marL="0" indent="0" eaLnBrk="1" hangingPunct="1">
              <a:spcBef>
                <a:spcPct val="50000"/>
              </a:spcBef>
              <a:buFontTx/>
              <a:buNone/>
            </a:pPr>
            <a:r>
              <a:rPr lang="zh-CN" altLang="en-US" sz="2400" dirty="0"/>
              <a:t>非对齐的数据传送只发生在常规的数据传送指令中，如 </a:t>
            </a:r>
            <a:r>
              <a:rPr lang="en-US" altLang="zh-CN" sz="2400" dirty="0"/>
              <a:t>LDR/LDRH/LDRSH</a:t>
            </a:r>
            <a:r>
              <a:rPr lang="zh-CN" altLang="en-US" sz="2400" dirty="0"/>
              <a:t>。 其它指令则不支持，包括： </a:t>
            </a:r>
            <a:endParaRPr lang="en-US" altLang="zh-CN" sz="2400" dirty="0"/>
          </a:p>
          <a:p>
            <a:pPr marL="0" indent="0" eaLnBrk="1" hangingPunct="1">
              <a:spcBef>
                <a:spcPct val="50000"/>
              </a:spcBef>
              <a:buFontTx/>
              <a:buNone/>
            </a:pPr>
            <a:r>
              <a:rPr lang="en-US" altLang="zh-CN" sz="2400" dirty="0"/>
              <a:t>1. </a:t>
            </a:r>
            <a:r>
              <a:rPr lang="zh-CN" altLang="en-US" sz="2400" dirty="0"/>
              <a:t>多数据的加载</a:t>
            </a:r>
            <a:r>
              <a:rPr lang="en-US" altLang="zh-CN" sz="2400" dirty="0"/>
              <a:t>/</a:t>
            </a:r>
            <a:r>
              <a:rPr lang="zh-CN" altLang="en-US" sz="2400" dirty="0"/>
              <a:t>存储指令（</a:t>
            </a:r>
            <a:r>
              <a:rPr lang="en-US" altLang="zh-CN" sz="2400" dirty="0"/>
              <a:t>LDM/STM</a:t>
            </a:r>
            <a:r>
              <a:rPr lang="zh-CN" altLang="en-US" sz="2400" dirty="0"/>
              <a:t>）必须对齐。</a:t>
            </a:r>
            <a:endParaRPr lang="en-US" altLang="zh-CN" sz="2400" dirty="0"/>
          </a:p>
          <a:p>
            <a:pPr marL="0" indent="0" eaLnBrk="1" hangingPunct="1">
              <a:spcBef>
                <a:spcPct val="50000"/>
              </a:spcBef>
              <a:buFontTx/>
              <a:buNone/>
            </a:pPr>
            <a:r>
              <a:rPr lang="en-US" altLang="zh-CN" sz="2400" dirty="0"/>
              <a:t>2. </a:t>
            </a:r>
            <a:r>
              <a:rPr lang="zh-CN" altLang="en-US" sz="2400" dirty="0"/>
              <a:t>堆栈操作（</a:t>
            </a:r>
            <a:r>
              <a:rPr lang="en-US" altLang="zh-CN" sz="2400" dirty="0"/>
              <a:t>PUSH/POP</a:t>
            </a:r>
            <a:r>
              <a:rPr lang="zh-CN" altLang="en-US" sz="2400" dirty="0"/>
              <a:t>）必须对齐。</a:t>
            </a:r>
            <a:endParaRPr lang="en-US" altLang="zh-CN" sz="2400" dirty="0"/>
          </a:p>
          <a:p>
            <a:pPr marL="0" indent="0" eaLnBrk="1" hangingPunct="1">
              <a:spcBef>
                <a:spcPct val="50000"/>
              </a:spcBef>
              <a:buFontTx/>
              <a:buNone/>
            </a:pPr>
            <a:r>
              <a:rPr lang="en-US" altLang="zh-CN" sz="2400" dirty="0"/>
              <a:t>3. </a:t>
            </a:r>
            <a:r>
              <a:rPr lang="zh-CN" altLang="en-US" sz="2400" dirty="0"/>
              <a:t>互斥访问（</a:t>
            </a:r>
            <a:r>
              <a:rPr lang="en-US" altLang="zh-CN" sz="2400" dirty="0"/>
              <a:t>LDREX/STREX</a:t>
            </a:r>
            <a:r>
              <a:rPr lang="zh-CN" altLang="en-US" sz="2400" dirty="0"/>
              <a:t>）必须对齐。</a:t>
            </a:r>
          </a:p>
          <a:p>
            <a:pPr marL="0" indent="0" eaLnBrk="1" hangingPunct="1">
              <a:spcBef>
                <a:spcPct val="50000"/>
              </a:spcBef>
              <a:buFontTx/>
              <a:buNone/>
            </a:pPr>
            <a:r>
              <a:rPr lang="en-US" altLang="zh-CN" sz="2400" dirty="0"/>
              <a:t>4. </a:t>
            </a:r>
            <a:r>
              <a:rPr lang="zh-CN" altLang="en-US" sz="2400" dirty="0"/>
              <a:t>位带操作必须对齐。</a:t>
            </a:r>
            <a:endParaRPr lang="en-US" altLang="zh-CN" sz="2400" dirty="0"/>
          </a:p>
          <a:p>
            <a:pPr marL="0" indent="0" eaLnBrk="1" hangingPunct="1">
              <a:spcBef>
                <a:spcPct val="50000"/>
              </a:spcBef>
              <a:buFontTx/>
              <a:buNone/>
            </a:pPr>
            <a:endParaRPr lang="en-US" altLang="zh-CN" sz="2400" dirty="0"/>
          </a:p>
          <a:p>
            <a:pPr marL="0" indent="0" eaLnBrk="1" hangingPunct="1">
              <a:spcBef>
                <a:spcPts val="0"/>
              </a:spcBef>
              <a:buFontTx/>
              <a:buNone/>
            </a:pPr>
            <a:r>
              <a:rPr lang="zh-CN" altLang="en-US" sz="2400" dirty="0"/>
              <a:t>当非对齐传递启用，事实上它们通过处理器的总线接口单元转换成多个对齐传递，会需要更多的总线周期。</a:t>
            </a: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dirty="0">
                <a:latin typeface="+mj-ea"/>
                <a:ea typeface="+mj-ea"/>
              </a:rPr>
              <a:t>非对齐数据传送</a:t>
            </a:r>
            <a:endParaRPr lang="zh-CN" altLang="en-US" b="1" kern="0" dirty="0">
              <a:latin typeface="+mj-ea"/>
              <a:ea typeface="+mj-ea"/>
            </a:endParaRPr>
          </a:p>
        </p:txBody>
      </p:sp>
    </p:spTree>
    <p:extLst>
      <p:ext uri="{BB962C8B-B14F-4D97-AF65-F5344CB8AC3E}">
        <p14:creationId xmlns:p14="http://schemas.microsoft.com/office/powerpoint/2010/main" val="4088139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a:xfrm>
            <a:off x="457200" y="990600"/>
            <a:ext cx="8229600" cy="5105400"/>
          </a:xfrm>
        </p:spPr>
        <p:txBody>
          <a:bodyPr/>
          <a:lstStyle/>
          <a:p>
            <a:pPr marL="0" indent="0" eaLnBrk="1" hangingPunct="1">
              <a:spcBef>
                <a:spcPct val="50000"/>
              </a:spcBef>
              <a:buFontTx/>
              <a:buNone/>
            </a:pPr>
            <a:r>
              <a:rPr lang="en-US" altLang="zh-CN" b="1" dirty="0"/>
              <a:t>8.5.5 Bit-Band</a:t>
            </a:r>
            <a:r>
              <a:rPr lang="zh-CN" altLang="en-US" b="1" dirty="0"/>
              <a:t>（位带）操作</a:t>
            </a:r>
            <a:endParaRPr lang="en-US" altLang="zh-CN" b="1" dirty="0"/>
          </a:p>
          <a:p>
            <a:pPr marL="0" indent="0" eaLnBrk="1" hangingPunct="1">
              <a:spcBef>
                <a:spcPct val="50000"/>
              </a:spcBef>
              <a:buFontTx/>
              <a:buNone/>
            </a:pPr>
            <a:r>
              <a:rPr lang="zh-CN" altLang="en-US" sz="2400" dirty="0"/>
              <a:t>      利用位带操作，使用普通的</a:t>
            </a:r>
            <a:r>
              <a:rPr lang="en-US" altLang="zh-CN" sz="2400" dirty="0"/>
              <a:t>Load/Store</a:t>
            </a:r>
            <a:r>
              <a:rPr lang="zh-CN" altLang="en-US" sz="2400" dirty="0"/>
              <a:t>指令可以访问（读</a:t>
            </a:r>
            <a:r>
              <a:rPr lang="en-US" altLang="zh-CN" sz="2400" dirty="0"/>
              <a:t>/</a:t>
            </a:r>
            <a:r>
              <a:rPr lang="zh-CN" altLang="en-US" sz="2400" dirty="0"/>
              <a:t>写）一个位。</a:t>
            </a:r>
            <a:endParaRPr lang="en-US" altLang="zh-CN" sz="2400" dirty="0"/>
          </a:p>
          <a:p>
            <a:pPr marL="0" indent="0" eaLnBrk="1" hangingPunct="1">
              <a:spcBef>
                <a:spcPct val="50000"/>
              </a:spcBef>
              <a:buFontTx/>
              <a:buNone/>
            </a:pPr>
            <a:r>
              <a:rPr lang="en-US" altLang="zh-CN" sz="2400" dirty="0"/>
              <a:t>CM3/M4</a:t>
            </a:r>
            <a:r>
              <a:rPr lang="zh-CN" altLang="en-US" sz="2400" dirty="0"/>
              <a:t>有两个</a:t>
            </a:r>
            <a:r>
              <a:rPr lang="en-US" altLang="zh-CN" sz="2400" dirty="0"/>
              <a:t>Bit-band</a:t>
            </a:r>
            <a:r>
              <a:rPr lang="zh-CN" altLang="en-US" sz="2400" dirty="0"/>
              <a:t>区域： </a:t>
            </a:r>
          </a:p>
          <a:p>
            <a:pPr marL="0" indent="0" eaLnBrk="1" hangingPunct="1">
              <a:spcBef>
                <a:spcPct val="50000"/>
              </a:spcBef>
              <a:buFontTx/>
              <a:buNone/>
            </a:pPr>
            <a:r>
              <a:rPr lang="en-US" altLang="zh-CN" sz="2400" dirty="0"/>
              <a:t>1. </a:t>
            </a:r>
            <a:r>
              <a:rPr lang="en-US" altLang="zh-CN" sz="2400" dirty="0">
                <a:solidFill>
                  <a:srgbClr val="FF0000"/>
                </a:solidFill>
              </a:rPr>
              <a:t>SRAM</a:t>
            </a:r>
            <a:r>
              <a:rPr lang="zh-CN" altLang="en-US" sz="2400" dirty="0">
                <a:solidFill>
                  <a:srgbClr val="FF0000"/>
                </a:solidFill>
              </a:rPr>
              <a:t>区的第一个</a:t>
            </a:r>
            <a:r>
              <a:rPr lang="en-US" altLang="zh-CN" sz="2400" dirty="0">
                <a:solidFill>
                  <a:srgbClr val="FF0000"/>
                </a:solidFill>
              </a:rPr>
              <a:t>1MB</a:t>
            </a:r>
          </a:p>
          <a:p>
            <a:pPr marL="0" indent="0" eaLnBrk="1" hangingPunct="1">
              <a:spcBef>
                <a:spcPct val="50000"/>
              </a:spcBef>
              <a:buFontTx/>
              <a:buNone/>
            </a:pPr>
            <a:r>
              <a:rPr lang="en-US" altLang="zh-CN" sz="2400" dirty="0"/>
              <a:t>2. </a:t>
            </a:r>
            <a:r>
              <a:rPr lang="zh-CN" altLang="en-US" sz="2400" dirty="0">
                <a:solidFill>
                  <a:srgbClr val="FF0000"/>
                </a:solidFill>
              </a:rPr>
              <a:t>片上外设区的第一个</a:t>
            </a:r>
            <a:r>
              <a:rPr lang="en-US" altLang="zh-CN" sz="2400" dirty="0">
                <a:solidFill>
                  <a:srgbClr val="FF0000"/>
                </a:solidFill>
              </a:rPr>
              <a:t>1MB </a:t>
            </a:r>
            <a:endParaRPr lang="en-US" altLang="zh-CN" sz="2400" dirty="0"/>
          </a:p>
          <a:p>
            <a:pPr marL="0" indent="0" eaLnBrk="1" hangingPunct="1">
              <a:spcBef>
                <a:spcPts val="0"/>
              </a:spcBef>
              <a:buFontTx/>
              <a:buNone/>
            </a:pPr>
            <a:r>
              <a:rPr lang="zh-CN" altLang="en-US" sz="2400" dirty="0"/>
              <a:t> </a:t>
            </a:r>
            <a:endParaRPr lang="en-US" altLang="zh-CN" sz="2400" dirty="0"/>
          </a:p>
          <a:p>
            <a:pPr marL="0" indent="0" eaLnBrk="1" hangingPunct="1">
              <a:spcBef>
                <a:spcPts val="0"/>
              </a:spcBef>
              <a:buFontTx/>
              <a:buNone/>
            </a:pPr>
            <a:r>
              <a:rPr lang="zh-CN" altLang="en-US" sz="2400" dirty="0"/>
              <a:t>      它们除了可以像普通的</a:t>
            </a:r>
            <a:r>
              <a:rPr lang="en-US" altLang="zh-CN" sz="2400" dirty="0"/>
              <a:t>RAM</a:t>
            </a:r>
            <a:r>
              <a:rPr lang="zh-CN" altLang="en-US" sz="2400" dirty="0"/>
              <a:t>一样使用外，还可以通过一个单独的被称为</a:t>
            </a:r>
            <a:r>
              <a:rPr lang="zh-CN" altLang="en-US" sz="2400" dirty="0">
                <a:solidFill>
                  <a:srgbClr val="FF0000"/>
                </a:solidFill>
              </a:rPr>
              <a:t>位带别名区</a:t>
            </a:r>
            <a:r>
              <a:rPr lang="zh-CN" altLang="en-US" sz="2400" dirty="0"/>
              <a:t>的存储区域来访问。位带别名区把每个比特</a:t>
            </a:r>
            <a:r>
              <a:rPr lang="en-US" altLang="zh-CN" sz="2400" dirty="0"/>
              <a:t>bit</a:t>
            </a:r>
            <a:r>
              <a:rPr lang="zh-CN" altLang="en-US" sz="2400" dirty="0"/>
              <a:t>膨胀成一个</a:t>
            </a:r>
            <a:r>
              <a:rPr lang="en-US" altLang="zh-CN" sz="2400" dirty="0"/>
              <a:t>32</a:t>
            </a:r>
            <a:r>
              <a:rPr lang="zh-CN" altLang="en-US" sz="2400" dirty="0"/>
              <a:t>位的字。</a:t>
            </a:r>
            <a:endParaRPr lang="en-US" altLang="zh-CN" sz="2400" dirty="0"/>
          </a:p>
        </p:txBody>
      </p:sp>
      <p:sp>
        <p:nvSpPr>
          <p:cNvPr id="3" name="标题 23"/>
          <p:cNvSpPr>
            <a:spLocks noGrp="1"/>
          </p:cNvSpPr>
          <p:nvPr>
            <p:ph type="title"/>
          </p:nvPr>
        </p:nvSpPr>
        <p:spPr>
          <a:xfrm>
            <a:off x="0" y="179388"/>
            <a:ext cx="9144000" cy="688975"/>
          </a:xfrm>
        </p:spPr>
        <p:txBody>
          <a:bodyPr/>
          <a:lstStyle/>
          <a:p>
            <a:r>
              <a:rPr lang="en-US" altLang="zh-CN" dirty="0"/>
              <a:t>Cortex-M3/M4</a:t>
            </a:r>
            <a:r>
              <a:rPr lang="zh-CN" altLang="en-US" dirty="0"/>
              <a:t>存储系统</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2" cstate="print"/>
          <a:srcRect/>
          <a:stretch>
            <a:fillRect/>
          </a:stretch>
        </p:blipFill>
        <p:spPr bwMode="auto">
          <a:xfrm>
            <a:off x="533400" y="1190625"/>
            <a:ext cx="8077200" cy="5133975"/>
          </a:xfrm>
          <a:prstGeom prst="rect">
            <a:avLst/>
          </a:prstGeom>
          <a:noFill/>
          <a:ln w="9525">
            <a:noFill/>
            <a:miter lim="800000"/>
            <a:headEnd/>
            <a:tailEnd/>
          </a:ln>
        </p:spPr>
      </p:pic>
      <p:sp>
        <p:nvSpPr>
          <p:cNvPr id="4" name="标题 23"/>
          <p:cNvSpPr txBox="1">
            <a:spLocks/>
          </p:cNvSpPr>
          <p:nvPr/>
        </p:nvSpPr>
        <p:spPr>
          <a:xfrm>
            <a:off x="685800" y="179388"/>
            <a:ext cx="84582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r>
              <a:rPr lang="zh-CN" altLang="en-US" kern="0" dirty="0"/>
              <a:t>位带区与位带别名区的膨胀关系</a:t>
            </a:r>
          </a:p>
        </p:txBody>
      </p:sp>
      <p:sp>
        <p:nvSpPr>
          <p:cNvPr id="2" name="文本框 1"/>
          <p:cNvSpPr txBox="1"/>
          <p:nvPr/>
        </p:nvSpPr>
        <p:spPr>
          <a:xfrm flipH="1">
            <a:off x="7467600" y="2667000"/>
            <a:ext cx="685800" cy="276999"/>
          </a:xfrm>
          <a:prstGeom prst="rect">
            <a:avLst/>
          </a:prstGeom>
          <a:noFill/>
        </p:spPr>
        <p:txBody>
          <a:bodyPr wrap="square" rtlCol="0">
            <a:spAutoFit/>
          </a:bodyPr>
          <a:lstStyle/>
          <a:p>
            <a:r>
              <a:rPr lang="en-US" altLang="zh-CN" sz="1200" dirty="0"/>
              <a:t>32</a:t>
            </a:r>
            <a:r>
              <a:rPr lang="zh-CN" altLang="en-US" sz="1200" dirty="0"/>
              <a:t>位</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57200" y="1143000"/>
            <a:ext cx="4032250" cy="369888"/>
          </a:xfrm>
          <a:prstGeom prst="rect">
            <a:avLst/>
          </a:prstGeom>
          <a:noFill/>
          <a:ln w="9525">
            <a:noFill/>
            <a:miter lim="800000"/>
            <a:headEnd/>
            <a:tailEnd/>
          </a:ln>
        </p:spPr>
        <p:txBody>
          <a:bodyPr>
            <a:spAutoFit/>
          </a:bodyPr>
          <a:lstStyle/>
          <a:p>
            <a:r>
              <a:rPr lang="en-US" altLang="zh-CN" b="1">
                <a:solidFill>
                  <a:schemeClr val="tx1"/>
                </a:solidFill>
                <a:ea typeface="宋体" pitchFamily="2" charset="-122"/>
              </a:rPr>
              <a:t>SRAM </a:t>
            </a:r>
            <a:r>
              <a:rPr lang="zh-CN" altLang="en-US" b="1">
                <a:solidFill>
                  <a:schemeClr val="tx1"/>
                </a:solidFill>
                <a:ea typeface="宋体" pitchFamily="2" charset="-122"/>
              </a:rPr>
              <a:t>区域的</a:t>
            </a:r>
            <a:r>
              <a:rPr lang="en-US" altLang="zh-CN" b="1">
                <a:solidFill>
                  <a:schemeClr val="tx1"/>
                </a:solidFill>
                <a:ea typeface="宋体" pitchFamily="2" charset="-122"/>
              </a:rPr>
              <a:t>Bit-Band </a:t>
            </a:r>
            <a:r>
              <a:rPr lang="zh-CN" altLang="en-US" b="1">
                <a:solidFill>
                  <a:schemeClr val="tx1"/>
                </a:solidFill>
                <a:ea typeface="宋体" pitchFamily="2" charset="-122"/>
              </a:rPr>
              <a:t>地址重映射</a:t>
            </a:r>
            <a:endParaRPr lang="en-US" altLang="zh-CN" b="1">
              <a:solidFill>
                <a:schemeClr val="tx1"/>
              </a:solidFill>
              <a:ea typeface="宋体" pitchFamily="2" charset="-122"/>
            </a:endParaRPr>
          </a:p>
        </p:txBody>
      </p:sp>
      <p:sp>
        <p:nvSpPr>
          <p:cNvPr id="81923" name="Rectangle 3"/>
          <p:cNvSpPr>
            <a:spLocks noChangeArrowheads="1"/>
          </p:cNvSpPr>
          <p:nvPr/>
        </p:nvSpPr>
        <p:spPr bwMode="auto">
          <a:xfrm>
            <a:off x="4724400" y="1143000"/>
            <a:ext cx="4032250" cy="366713"/>
          </a:xfrm>
          <a:prstGeom prst="rect">
            <a:avLst/>
          </a:prstGeom>
          <a:noFill/>
          <a:ln w="9525">
            <a:noFill/>
            <a:miter lim="800000"/>
            <a:headEnd/>
            <a:tailEnd/>
          </a:ln>
        </p:spPr>
        <p:txBody>
          <a:bodyPr>
            <a:spAutoFit/>
          </a:bodyPr>
          <a:lstStyle/>
          <a:p>
            <a:r>
              <a:rPr lang="zh-CN" altLang="en-US" b="1">
                <a:solidFill>
                  <a:schemeClr val="tx1"/>
                </a:solidFill>
                <a:ea typeface="宋体" pitchFamily="2" charset="-122"/>
              </a:rPr>
              <a:t>片上外设存储区</a:t>
            </a:r>
            <a:r>
              <a:rPr lang="en-US" altLang="zh-CN" b="1">
                <a:solidFill>
                  <a:schemeClr val="tx1"/>
                </a:solidFill>
                <a:ea typeface="宋体" pitchFamily="2" charset="-122"/>
              </a:rPr>
              <a:t> Bit-Band </a:t>
            </a:r>
            <a:r>
              <a:rPr lang="zh-CN" altLang="en-US" b="1">
                <a:solidFill>
                  <a:schemeClr val="tx1"/>
                </a:solidFill>
                <a:ea typeface="宋体" pitchFamily="2" charset="-122"/>
              </a:rPr>
              <a:t>地址重映射</a:t>
            </a:r>
            <a:r>
              <a:rPr lang="en-US" altLang="zh-CN" b="1">
                <a:solidFill>
                  <a:schemeClr val="tx1"/>
                </a:solidFill>
                <a:ea typeface="宋体" pitchFamily="2" charset="-122"/>
              </a:rPr>
              <a:t> </a:t>
            </a:r>
          </a:p>
        </p:txBody>
      </p:sp>
      <p:graphicFrame>
        <p:nvGraphicFramePr>
          <p:cNvPr id="812116" name="Group 84"/>
          <p:cNvGraphicFramePr>
            <a:graphicFrameLocks noGrp="1"/>
          </p:cNvGraphicFramePr>
          <p:nvPr>
            <p:ph sz="half" idx="1"/>
          </p:nvPr>
        </p:nvGraphicFramePr>
        <p:xfrm>
          <a:off x="457200" y="1752600"/>
          <a:ext cx="4038600" cy="4525967"/>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Bit-Band </a:t>
                      </a:r>
                      <a:r>
                        <a:rPr kumimoji="0" lang="zh-CN" altLang="en-US" sz="1600" b="0" i="0" u="none" strike="noStrike" cap="none" normalizeH="0" baseline="0" dirty="0">
                          <a:ln>
                            <a:noFill/>
                          </a:ln>
                          <a:solidFill>
                            <a:srgbClr val="133984"/>
                          </a:solidFill>
                          <a:effectLst/>
                          <a:latin typeface="Arial" charset="0"/>
                          <a:ea typeface="黑体" pitchFamily="2" charset="-122"/>
                        </a:rPr>
                        <a:t>区域</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     别名等效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0x20000000 bit[0]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0x22000000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4127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0x20000000 bit[1]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0x22000004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0x20000000 bit[2]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0x22000008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4"/>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0x20000000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0x2200007C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5"/>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0x20000004 bit[0]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0x22000080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6"/>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7"/>
                  </a:ext>
                </a:extLst>
              </a:tr>
              <a:tr h="4127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0x20000004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0x220000FC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8"/>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9"/>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0x200FFFFC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0x23FFFFFC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0"/>
                  </a:ext>
                </a:extLst>
              </a:tr>
            </a:tbl>
          </a:graphicData>
        </a:graphic>
      </p:graphicFrame>
      <p:graphicFrame>
        <p:nvGraphicFramePr>
          <p:cNvPr id="812117" name="Group 85"/>
          <p:cNvGraphicFramePr>
            <a:graphicFrameLocks noGrp="1"/>
          </p:cNvGraphicFramePr>
          <p:nvPr>
            <p:ph sz="half" idx="2"/>
          </p:nvPr>
        </p:nvGraphicFramePr>
        <p:xfrm>
          <a:off x="4800600" y="1752600"/>
          <a:ext cx="4038600" cy="4525967"/>
        </p:xfrm>
        <a:graphic>
          <a:graphicData uri="http://schemas.openxmlformats.org/drawingml/2006/table">
            <a:tbl>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Bit-Band </a:t>
                      </a:r>
                      <a:r>
                        <a:rPr kumimoji="0" lang="zh-CN" altLang="en-US" sz="1600" b="0" i="0" u="none" strike="noStrike" cap="none" normalizeH="0" baseline="0" dirty="0">
                          <a:ln>
                            <a:noFill/>
                          </a:ln>
                          <a:solidFill>
                            <a:srgbClr val="133984"/>
                          </a:solidFill>
                          <a:effectLst/>
                          <a:latin typeface="Arial" charset="0"/>
                          <a:ea typeface="黑体" pitchFamily="2" charset="-122"/>
                        </a:rPr>
                        <a:t>区域</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      别名等效</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0x40000000 bit[0]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0x42000000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4127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0x40000000 bit[1]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0x42000004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0x40000000 bit[2]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0x42000008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3"/>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4"/>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0x40000000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0x4200007C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5"/>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0x40000004 bit[0]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0x42000080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6"/>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7"/>
                  </a:ext>
                </a:extLst>
              </a:tr>
              <a:tr h="4127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0x40000004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0x420000FC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8"/>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9"/>
                  </a:ext>
                </a:extLst>
              </a:tr>
              <a:tr h="411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0x400FFFFC bit[31]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0x43FFFFFC bit[0]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0"/>
                  </a:ext>
                </a:extLst>
              </a:tr>
            </a:tbl>
          </a:graphicData>
        </a:graphic>
      </p:graphicFrame>
      <p:sp>
        <p:nvSpPr>
          <p:cNvPr id="6" name="标题 23"/>
          <p:cNvSpPr>
            <a:spLocks noGrp="1"/>
          </p:cNvSpPr>
          <p:nvPr>
            <p:ph type="title"/>
          </p:nvPr>
        </p:nvSpPr>
        <p:spPr>
          <a:xfrm>
            <a:off x="0" y="179388"/>
            <a:ext cx="9144000" cy="688975"/>
          </a:xfrm>
        </p:spPr>
        <p:txBody>
          <a:bodyPr/>
          <a:lstStyle/>
          <a:p>
            <a:r>
              <a:rPr lang="en-US" altLang="zh-CN" dirty="0"/>
              <a:t>Cortex-M3/M4</a:t>
            </a:r>
            <a:r>
              <a:rPr lang="zh-CN" altLang="en-US" dirty="0"/>
              <a:t>位带操作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dirty="0"/>
              <a:t>嵌入式系统发展</a:t>
            </a:r>
          </a:p>
        </p:txBody>
      </p:sp>
      <p:sp>
        <p:nvSpPr>
          <p:cNvPr id="3" name="内容占位符 2"/>
          <p:cNvSpPr>
            <a:spLocks noGrp="1"/>
          </p:cNvSpPr>
          <p:nvPr>
            <p:ph idx="1"/>
          </p:nvPr>
        </p:nvSpPr>
        <p:spPr>
          <a:xfrm>
            <a:off x="431800" y="990600"/>
            <a:ext cx="8229600" cy="5486400"/>
          </a:xfrm>
        </p:spPr>
        <p:txBody>
          <a:bodyPr>
            <a:normAutofit fontScale="77500" lnSpcReduction="20000"/>
          </a:bodyPr>
          <a:lstStyle/>
          <a:p>
            <a:pPr>
              <a:lnSpc>
                <a:spcPct val="120000"/>
              </a:lnSpc>
              <a:spcBef>
                <a:spcPts val="600"/>
              </a:spcBef>
              <a:buFontTx/>
              <a:buNone/>
              <a:defRPr/>
            </a:pPr>
            <a:r>
              <a:rPr lang="en-US" altLang="zh-CN" sz="3600" b="1" dirty="0"/>
              <a:t>8.1.3 </a:t>
            </a:r>
            <a:r>
              <a:rPr lang="zh-CN" altLang="en-US" sz="3600" b="1" dirty="0"/>
              <a:t>历史与发展 </a:t>
            </a:r>
            <a:endParaRPr lang="en-US" altLang="zh-CN" sz="3600" dirty="0"/>
          </a:p>
          <a:p>
            <a:pPr>
              <a:lnSpc>
                <a:spcPct val="120000"/>
              </a:lnSpc>
              <a:spcBef>
                <a:spcPts val="600"/>
              </a:spcBef>
              <a:defRPr/>
            </a:pPr>
            <a:r>
              <a:rPr lang="zh-CN" altLang="en-US" dirty="0"/>
              <a:t>嵌入式系统起源于微型计算机时代</a:t>
            </a:r>
            <a:endParaRPr lang="en-US" altLang="zh-CN" dirty="0"/>
          </a:p>
          <a:p>
            <a:pPr marL="465137" lvl="1" indent="0" eaLnBrk="1" hangingPunct="1">
              <a:lnSpc>
                <a:spcPct val="120000"/>
              </a:lnSpc>
              <a:spcBef>
                <a:spcPts val="600"/>
              </a:spcBef>
              <a:buFont typeface="Arial" pitchFamily="34" charset="0"/>
              <a:buChar char="•"/>
              <a:defRPr/>
            </a:pPr>
            <a:r>
              <a:rPr lang="zh-CN" altLang="en-US" dirty="0">
                <a:solidFill>
                  <a:srgbClr val="FF0000"/>
                </a:solidFill>
              </a:rPr>
              <a:t>阿波罗导航电脑</a:t>
            </a:r>
            <a:r>
              <a:rPr lang="zh-CN" altLang="en-US" dirty="0">
                <a:solidFill>
                  <a:schemeClr val="accent2"/>
                </a:solidFill>
              </a:rPr>
              <a:t>属于</a:t>
            </a:r>
            <a:r>
              <a:rPr lang="zh-CN" altLang="en-US" dirty="0"/>
              <a:t>第一批被承认的现代嵌入式系统，由麻省理工的</a:t>
            </a:r>
            <a:r>
              <a:rPr lang="en-US" altLang="zh-CN" dirty="0"/>
              <a:t>Charles Stark Draper</a:t>
            </a:r>
            <a:r>
              <a:rPr lang="zh-CN" altLang="en-US" dirty="0"/>
              <a:t>发明</a:t>
            </a:r>
            <a:r>
              <a:rPr lang="zh-CN" altLang="en-US" dirty="0">
                <a:solidFill>
                  <a:schemeClr val="tx1"/>
                </a:solidFill>
              </a:rPr>
              <a:t>（</a:t>
            </a:r>
            <a:r>
              <a:rPr lang="en-US" altLang="zh-CN" dirty="0">
                <a:solidFill>
                  <a:schemeClr val="tx1"/>
                </a:solidFill>
              </a:rPr>
              <a:t>1961</a:t>
            </a:r>
            <a:r>
              <a:rPr lang="zh-CN" altLang="en-US" dirty="0">
                <a:solidFill>
                  <a:schemeClr val="tx1"/>
                </a:solidFill>
              </a:rPr>
              <a:t>年开始）</a:t>
            </a:r>
            <a:endParaRPr lang="en-US" altLang="zh-CN" dirty="0">
              <a:solidFill>
                <a:schemeClr val="accent6"/>
              </a:solidFill>
            </a:endParaRPr>
          </a:p>
          <a:p>
            <a:pPr marL="465137" lvl="1" indent="0" eaLnBrk="1" hangingPunct="1">
              <a:lnSpc>
                <a:spcPct val="120000"/>
              </a:lnSpc>
              <a:spcBef>
                <a:spcPts val="600"/>
              </a:spcBef>
              <a:buFont typeface="Arial" pitchFamily="34" charset="0"/>
              <a:buChar char="•"/>
              <a:defRPr/>
            </a:pPr>
            <a:r>
              <a:rPr lang="en-US" altLang="zh-CN" dirty="0">
                <a:solidFill>
                  <a:srgbClr val="0000CC"/>
                </a:solidFill>
              </a:rPr>
              <a:t>Intel 4004</a:t>
            </a:r>
            <a:r>
              <a:rPr lang="zh-CN" altLang="en-US" dirty="0">
                <a:solidFill>
                  <a:schemeClr val="accent2"/>
                </a:solidFill>
              </a:rPr>
              <a:t>是第一个微处理器</a:t>
            </a:r>
            <a:r>
              <a:rPr lang="en-US" altLang="zh-CN" dirty="0"/>
              <a:t>, </a:t>
            </a:r>
            <a:r>
              <a:rPr lang="zh-CN" altLang="en-US" dirty="0"/>
              <a:t>用于计算器和其他小型系统</a:t>
            </a:r>
            <a:r>
              <a:rPr lang="zh-CN" altLang="en-US" dirty="0">
                <a:solidFill>
                  <a:schemeClr val="tx1"/>
                </a:solidFill>
              </a:rPr>
              <a:t>（</a:t>
            </a:r>
            <a:r>
              <a:rPr lang="en-US" altLang="zh-CN" dirty="0">
                <a:solidFill>
                  <a:schemeClr val="tx1"/>
                </a:solidFill>
              </a:rPr>
              <a:t>1971</a:t>
            </a:r>
            <a:r>
              <a:rPr lang="zh-CN" altLang="en-US" dirty="0">
                <a:solidFill>
                  <a:schemeClr val="tx1"/>
                </a:solidFill>
              </a:rPr>
              <a:t>）</a:t>
            </a:r>
            <a:endParaRPr lang="en-US" altLang="zh-CN" dirty="0"/>
          </a:p>
          <a:p>
            <a:pPr>
              <a:lnSpc>
                <a:spcPct val="120000"/>
              </a:lnSpc>
              <a:spcBef>
                <a:spcPts val="600"/>
              </a:spcBef>
              <a:defRPr/>
            </a:pPr>
            <a:r>
              <a:rPr lang="zh-CN" altLang="en-US" dirty="0">
                <a:solidFill>
                  <a:srgbClr val="FF0000"/>
                </a:solidFill>
              </a:rPr>
              <a:t>单片机</a:t>
            </a:r>
            <a:r>
              <a:rPr lang="zh-CN" altLang="en-US" dirty="0"/>
              <a:t>（</a:t>
            </a:r>
            <a:r>
              <a:rPr lang="en-US" altLang="zh-CN" dirty="0"/>
              <a:t>Single Chip Microcomputer</a:t>
            </a:r>
            <a:r>
              <a:rPr lang="zh-CN" altLang="en-US" dirty="0"/>
              <a:t>）开创了嵌入式系统独立发展道路</a:t>
            </a:r>
            <a:endParaRPr lang="en-US" altLang="zh-CN" dirty="0"/>
          </a:p>
          <a:p>
            <a:pPr marL="465137" lvl="1" indent="0" eaLnBrk="1" hangingPunct="1">
              <a:lnSpc>
                <a:spcPct val="120000"/>
              </a:lnSpc>
              <a:spcBef>
                <a:spcPts val="600"/>
              </a:spcBef>
              <a:buFont typeface="Arial" pitchFamily="34" charset="0"/>
              <a:buChar char="•"/>
              <a:defRPr/>
            </a:pPr>
            <a:r>
              <a:rPr lang="en-US" altLang="zh-CN" dirty="0"/>
              <a:t>Σ</a:t>
            </a:r>
            <a:r>
              <a:rPr lang="zh-CN" altLang="en-US" dirty="0"/>
              <a:t>模式：将通用计算机系统中的基本单元进行裁剪并集成在一个芯片上，构成单片微型计算机；</a:t>
            </a:r>
            <a:endParaRPr lang="en-US" altLang="zh-CN" dirty="0"/>
          </a:p>
          <a:p>
            <a:pPr marL="465137" lvl="1" indent="0" eaLnBrk="1" hangingPunct="1">
              <a:lnSpc>
                <a:spcPct val="120000"/>
              </a:lnSpc>
              <a:spcBef>
                <a:spcPts val="600"/>
              </a:spcBef>
              <a:buFont typeface="Arial" pitchFamily="34" charset="0"/>
              <a:buChar char="•"/>
              <a:defRPr/>
            </a:pPr>
            <a:r>
              <a:rPr lang="zh-CN" altLang="en-US" dirty="0"/>
              <a:t>创新模式：完全按嵌入式应用要求设计全新的体系结构、微处理器、指令系统、总线方式、管理模式等。如</a:t>
            </a:r>
            <a:r>
              <a:rPr lang="en-US" altLang="zh-CN" dirty="0"/>
              <a:t>MCS-51</a:t>
            </a:r>
          </a:p>
          <a:p>
            <a:pPr>
              <a:lnSpc>
                <a:spcPct val="120000"/>
              </a:lnSpc>
              <a:spcBef>
                <a:spcPts val="600"/>
              </a:spcBef>
              <a:defRPr/>
            </a:pPr>
            <a:r>
              <a:rPr lang="zh-CN" altLang="en-US" dirty="0">
                <a:solidFill>
                  <a:srgbClr val="FF0000"/>
                </a:solidFill>
              </a:rPr>
              <a:t>微控制器</a:t>
            </a:r>
            <a:r>
              <a:rPr lang="zh-CN" altLang="en-US" dirty="0"/>
              <a:t>（</a:t>
            </a:r>
            <a:r>
              <a:rPr lang="en-US" altLang="zh-CN" dirty="0">
                <a:cs typeface="Times New Roman" pitchFamily="18" charset="0"/>
              </a:rPr>
              <a:t> Micro</a:t>
            </a:r>
            <a:r>
              <a:rPr lang="zh-CN" altLang="en-US" dirty="0">
                <a:cs typeface="Times New Roman" pitchFamily="18" charset="0"/>
              </a:rPr>
              <a:t> </a:t>
            </a:r>
            <a:r>
              <a:rPr lang="en-US" altLang="zh-CN" dirty="0">
                <a:cs typeface="Times New Roman" pitchFamily="18" charset="0"/>
              </a:rPr>
              <a:t>Controller </a:t>
            </a:r>
            <a:r>
              <a:rPr lang="en-US" altLang="zh-CN" dirty="0"/>
              <a:t>Unit</a:t>
            </a:r>
            <a:r>
              <a:rPr lang="zh-CN" altLang="en-US" dirty="0"/>
              <a:t>）的集成增加了传统计算机所没有的应用</a:t>
            </a:r>
            <a:endParaRPr lang="en-US" altLang="zh-CN" dirty="0"/>
          </a:p>
          <a:p>
            <a:pPr>
              <a:lnSpc>
                <a:spcPct val="120000"/>
              </a:lnSpc>
              <a:spcBef>
                <a:spcPts val="600"/>
              </a:spcBef>
              <a:defRPr/>
            </a:pPr>
            <a:r>
              <a:rPr lang="en-US" altLang="zh-CN" dirty="0" err="1">
                <a:solidFill>
                  <a:srgbClr val="FF0000"/>
                </a:solidFill>
              </a:rPr>
              <a:t>SoC</a:t>
            </a:r>
            <a:r>
              <a:rPr lang="zh-CN" altLang="en-US" dirty="0"/>
              <a:t>（</a:t>
            </a:r>
            <a:r>
              <a:rPr lang="en-US" altLang="zh-CN" dirty="0"/>
              <a:t>System on Chip</a:t>
            </a:r>
            <a:r>
              <a:rPr lang="zh-CN" altLang="en-US" dirty="0"/>
              <a:t>）寻求应用系统在芯片上的最大化解决</a:t>
            </a:r>
            <a:endParaRPr lang="en-US" altLang="zh-CN" dirty="0"/>
          </a:p>
          <a:p>
            <a:pPr>
              <a:lnSpc>
                <a:spcPct val="120000"/>
              </a:lnSpc>
              <a:spcBef>
                <a:spcPts val="600"/>
              </a:spcBef>
              <a:defRPr/>
            </a:pPr>
            <a:endParaRPr lang="zh-CN" altLang="en-US" dirty="0"/>
          </a:p>
        </p:txBody>
      </p:sp>
      <p:pic>
        <p:nvPicPr>
          <p:cNvPr id="31748" name="Picture 3" descr="$(VS]DOQ`ROISZMA{AI~V1X"/>
          <p:cNvPicPr>
            <a:picLocks noChangeAspect="1" noChangeArrowheads="1"/>
          </p:cNvPicPr>
          <p:nvPr/>
        </p:nvPicPr>
        <p:blipFill>
          <a:blip r:embed="rId2" cstate="print"/>
          <a:srcRect/>
          <a:stretch>
            <a:fillRect/>
          </a:stretch>
        </p:blipFill>
        <p:spPr bwMode="auto">
          <a:xfrm>
            <a:off x="7467600" y="304800"/>
            <a:ext cx="1295400" cy="962025"/>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1800" y="1143000"/>
            <a:ext cx="8229600" cy="5191125"/>
          </a:xfrm>
        </p:spPr>
        <p:txBody>
          <a:bodyPr/>
          <a:lstStyle/>
          <a:p>
            <a:pPr marL="0" indent="0" eaLnBrk="1" hangingPunct="1">
              <a:spcBef>
                <a:spcPct val="50000"/>
              </a:spcBef>
              <a:buNone/>
            </a:pPr>
            <a:r>
              <a:rPr lang="zh-CN" altLang="en-US" sz="2400" b="1" dirty="0">
                <a:ea typeface="宋体" pitchFamily="2" charset="-122"/>
              </a:rPr>
              <a:t>位地址与位带别名地址的对应关系</a:t>
            </a:r>
            <a:endParaRPr lang="en-US" altLang="zh-CN" sz="2400" b="1" dirty="0">
              <a:ea typeface="宋体" pitchFamily="2" charset="-122"/>
            </a:endParaRPr>
          </a:p>
          <a:p>
            <a:pPr marL="457200" indent="-457200" eaLnBrk="1" hangingPunct="1">
              <a:spcBef>
                <a:spcPct val="50000"/>
              </a:spcBef>
              <a:buFontTx/>
              <a:buAutoNum type="arabicPeriod"/>
            </a:pPr>
            <a:r>
              <a:rPr lang="en-US" altLang="zh-CN" sz="2400" dirty="0"/>
              <a:t>0x20000000~0x200FFFFF (SRAM, 1 MB)</a:t>
            </a:r>
          </a:p>
          <a:p>
            <a:pPr marL="457200" indent="-457200" eaLnBrk="1" hangingPunct="1">
              <a:spcBef>
                <a:spcPct val="50000"/>
              </a:spcBef>
              <a:buNone/>
            </a:pPr>
            <a:r>
              <a:rPr lang="en-US" altLang="zh-CN" sz="2400" dirty="0"/>
              <a:t>	</a:t>
            </a:r>
            <a:r>
              <a:rPr lang="zh-CN" altLang="en-US" sz="2400" dirty="0"/>
              <a:t>设</a:t>
            </a:r>
            <a:r>
              <a:rPr lang="en-US" altLang="zh-CN" sz="2400" dirty="0"/>
              <a:t>SRAM</a:t>
            </a:r>
            <a:r>
              <a:rPr lang="zh-CN" altLang="en-US" sz="2400" dirty="0"/>
              <a:t>位带区的某个比特所在字节地址为</a:t>
            </a:r>
            <a:r>
              <a:rPr lang="en-US" altLang="zh-CN" sz="2400" dirty="0"/>
              <a:t>A</a:t>
            </a:r>
            <a:r>
              <a:rPr lang="zh-CN" altLang="en-US" sz="2400" dirty="0"/>
              <a:t>，位序号</a:t>
            </a:r>
            <a:r>
              <a:rPr lang="en-US" altLang="zh-CN" sz="2400" dirty="0"/>
              <a:t>n (0</a:t>
            </a:r>
            <a:r>
              <a:rPr lang="en-US" altLang="zh-CN" sz="2400" dirty="0">
                <a:latin typeface="华文中宋"/>
                <a:ea typeface="华文中宋"/>
              </a:rPr>
              <a:t>≤</a:t>
            </a:r>
            <a:r>
              <a:rPr lang="en-US" altLang="zh-CN" sz="2400" dirty="0"/>
              <a:t>n</a:t>
            </a:r>
            <a:r>
              <a:rPr lang="en-US" altLang="zh-CN" sz="2400" dirty="0">
                <a:latin typeface="华文中宋"/>
                <a:ea typeface="华文中宋"/>
              </a:rPr>
              <a:t>≤7)</a:t>
            </a:r>
            <a:r>
              <a:rPr lang="zh-CN" altLang="en-US" sz="2400" dirty="0">
                <a:latin typeface="华文中宋"/>
                <a:ea typeface="华文中宋"/>
              </a:rPr>
              <a:t>，则</a:t>
            </a:r>
            <a:r>
              <a:rPr lang="zh-CN" altLang="en-US" sz="2400" dirty="0"/>
              <a:t>对应的位带别名地址为：</a:t>
            </a:r>
            <a:endParaRPr lang="en-US" altLang="zh-CN" sz="2400" dirty="0"/>
          </a:p>
          <a:p>
            <a:pPr marL="457200" indent="-457200" eaLnBrk="1" hangingPunct="1">
              <a:spcBef>
                <a:spcPct val="50000"/>
              </a:spcBef>
              <a:buNone/>
            </a:pPr>
            <a:r>
              <a:rPr lang="en-US" altLang="zh-CN" sz="2400" dirty="0"/>
              <a:t>	</a:t>
            </a:r>
            <a:r>
              <a:rPr lang="en-US" altLang="zh-CN" sz="2400" dirty="0" err="1">
                <a:solidFill>
                  <a:srgbClr val="FF0000"/>
                </a:solidFill>
              </a:rPr>
              <a:t>AliasAddr</a:t>
            </a:r>
            <a:r>
              <a:rPr lang="zh-CN" altLang="en-US" sz="2400" dirty="0">
                <a:solidFill>
                  <a:srgbClr val="FF0000"/>
                </a:solidFill>
              </a:rPr>
              <a:t>＝ </a:t>
            </a:r>
            <a:r>
              <a:rPr lang="en-US" altLang="zh-CN" sz="2400" dirty="0">
                <a:solidFill>
                  <a:srgbClr val="FF0000"/>
                </a:solidFill>
              </a:rPr>
              <a:t>0x2200.0000+(A</a:t>
            </a:r>
            <a:r>
              <a:rPr lang="en-US" altLang="zh-CN" sz="2400" dirty="0">
                <a:solidFill>
                  <a:srgbClr val="FF0000"/>
                </a:solidFill>
                <a:latin typeface="宋体" pitchFamily="2" charset="-122"/>
                <a:ea typeface="宋体" pitchFamily="2" charset="-122"/>
              </a:rPr>
              <a:t>-</a:t>
            </a:r>
            <a:r>
              <a:rPr lang="en-US" altLang="zh-CN" sz="2400" dirty="0">
                <a:solidFill>
                  <a:srgbClr val="FF0000"/>
                </a:solidFill>
              </a:rPr>
              <a:t>0x20000000)×32+n×4</a:t>
            </a:r>
          </a:p>
          <a:p>
            <a:pPr marL="457200" indent="-457200" eaLnBrk="1" hangingPunct="1">
              <a:spcBef>
                <a:spcPct val="50000"/>
              </a:spcBef>
              <a:buFont typeface="+mj-lt"/>
              <a:buAutoNum type="arabicPeriod" startAt="2"/>
            </a:pPr>
            <a:r>
              <a:rPr lang="en-US" altLang="zh-CN" sz="2400" dirty="0"/>
              <a:t>0x40000000~0x400FFFFF (</a:t>
            </a:r>
            <a:r>
              <a:rPr lang="zh-CN" altLang="en-US" sz="2400" dirty="0"/>
              <a:t>片上外设</a:t>
            </a:r>
            <a:r>
              <a:rPr lang="en-US" altLang="zh-CN" sz="2400" dirty="0"/>
              <a:t>, 1 MB)</a:t>
            </a:r>
          </a:p>
          <a:p>
            <a:pPr marL="457200" indent="-457200" eaLnBrk="1" hangingPunct="1">
              <a:spcBef>
                <a:spcPct val="50000"/>
              </a:spcBef>
              <a:buNone/>
            </a:pPr>
            <a:r>
              <a:rPr lang="en-US" altLang="zh-CN" sz="2400" dirty="0"/>
              <a:t>	</a:t>
            </a:r>
            <a:r>
              <a:rPr lang="zh-CN" altLang="en-US" sz="2400" dirty="0"/>
              <a:t>设片上外设位带区的某个比特所在字节地址为</a:t>
            </a:r>
            <a:r>
              <a:rPr lang="en-US" altLang="zh-CN" sz="2400" dirty="0"/>
              <a:t>A</a:t>
            </a:r>
            <a:r>
              <a:rPr lang="zh-CN" altLang="en-US" sz="2400" dirty="0"/>
              <a:t>，位序号</a:t>
            </a:r>
            <a:r>
              <a:rPr lang="en-US" altLang="zh-CN" sz="2400" dirty="0"/>
              <a:t>n (0</a:t>
            </a:r>
            <a:r>
              <a:rPr lang="en-US" altLang="zh-CN" sz="2400" dirty="0">
                <a:latin typeface="华文中宋"/>
                <a:ea typeface="华文中宋"/>
              </a:rPr>
              <a:t>≤</a:t>
            </a:r>
            <a:r>
              <a:rPr lang="en-US" altLang="zh-CN" sz="2400" dirty="0"/>
              <a:t>n</a:t>
            </a:r>
            <a:r>
              <a:rPr lang="en-US" altLang="zh-CN" sz="2400" dirty="0">
                <a:latin typeface="华文中宋"/>
                <a:ea typeface="华文中宋"/>
              </a:rPr>
              <a:t>≤7)</a:t>
            </a:r>
            <a:r>
              <a:rPr lang="zh-CN" altLang="en-US" sz="2400" dirty="0">
                <a:latin typeface="华文中宋"/>
                <a:ea typeface="华文中宋"/>
              </a:rPr>
              <a:t>，则</a:t>
            </a:r>
            <a:r>
              <a:rPr lang="zh-CN" altLang="en-US" sz="2400" dirty="0"/>
              <a:t>对应的位带别名地址为：</a:t>
            </a:r>
            <a:endParaRPr lang="en-US" altLang="zh-CN" sz="2400" dirty="0"/>
          </a:p>
          <a:p>
            <a:pPr marL="457200" indent="-457200" eaLnBrk="1" hangingPunct="1">
              <a:spcBef>
                <a:spcPct val="50000"/>
              </a:spcBef>
              <a:buNone/>
            </a:pPr>
            <a:r>
              <a:rPr lang="en-US" altLang="zh-CN" sz="2400" dirty="0"/>
              <a:t>	</a:t>
            </a:r>
            <a:r>
              <a:rPr lang="en-US" altLang="zh-CN" sz="2400" dirty="0" err="1">
                <a:solidFill>
                  <a:srgbClr val="FF0000"/>
                </a:solidFill>
              </a:rPr>
              <a:t>AliasAddr</a:t>
            </a:r>
            <a:r>
              <a:rPr lang="zh-CN" altLang="en-US" sz="2400" dirty="0">
                <a:solidFill>
                  <a:srgbClr val="FF0000"/>
                </a:solidFill>
              </a:rPr>
              <a:t>＝ </a:t>
            </a:r>
            <a:r>
              <a:rPr lang="en-US" altLang="zh-CN" sz="2400" dirty="0">
                <a:solidFill>
                  <a:srgbClr val="FF0000"/>
                </a:solidFill>
              </a:rPr>
              <a:t>0x4200.0000+(A</a:t>
            </a:r>
            <a:r>
              <a:rPr lang="en-US" altLang="zh-CN" sz="2400" dirty="0">
                <a:solidFill>
                  <a:srgbClr val="FF0000"/>
                </a:solidFill>
                <a:latin typeface="宋体" pitchFamily="2" charset="-122"/>
                <a:ea typeface="宋体" pitchFamily="2" charset="-122"/>
              </a:rPr>
              <a:t>-</a:t>
            </a:r>
            <a:r>
              <a:rPr lang="en-US" altLang="zh-CN" sz="2400" dirty="0">
                <a:solidFill>
                  <a:srgbClr val="FF0000"/>
                </a:solidFill>
              </a:rPr>
              <a:t>0x40000000)×32+n×4</a:t>
            </a:r>
          </a:p>
        </p:txBody>
      </p:sp>
      <p:sp>
        <p:nvSpPr>
          <p:cNvPr id="4" name="标题 23"/>
          <p:cNvSpPr>
            <a:spLocks noGrp="1"/>
          </p:cNvSpPr>
          <p:nvPr>
            <p:ph type="title"/>
          </p:nvPr>
        </p:nvSpPr>
        <p:spPr>
          <a:xfrm>
            <a:off x="0" y="179388"/>
            <a:ext cx="9144000" cy="688975"/>
          </a:xfrm>
        </p:spPr>
        <p:txBody>
          <a:bodyPr/>
          <a:lstStyle/>
          <a:p>
            <a:r>
              <a:rPr lang="en-US" altLang="zh-CN" dirty="0"/>
              <a:t>Cortex-M3/M4</a:t>
            </a:r>
            <a:r>
              <a:rPr lang="zh-CN" altLang="en-US" dirty="0"/>
              <a:t>位带操作</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ChangeArrowheads="1"/>
          </p:cNvSpPr>
          <p:nvPr/>
        </p:nvSpPr>
        <p:spPr bwMode="auto">
          <a:xfrm>
            <a:off x="457200" y="990600"/>
            <a:ext cx="6477000" cy="457200"/>
          </a:xfrm>
          <a:prstGeom prst="rect">
            <a:avLst/>
          </a:prstGeom>
          <a:noFill/>
          <a:ln w="9525">
            <a:noFill/>
            <a:miter lim="800000"/>
            <a:headEnd/>
            <a:tailEnd/>
          </a:ln>
        </p:spPr>
        <p:txBody>
          <a:bodyPr>
            <a:spAutoFit/>
          </a:bodyPr>
          <a:lstStyle/>
          <a:p>
            <a:pPr algn="l">
              <a:spcBef>
                <a:spcPct val="50000"/>
              </a:spcBef>
            </a:pPr>
            <a:r>
              <a:rPr lang="zh-CN" altLang="en-US" sz="2400"/>
              <a:t>例：设置地址</a:t>
            </a:r>
            <a:r>
              <a:rPr lang="en-US" altLang="zh-CN" sz="2400"/>
              <a:t>0x20000000</a:t>
            </a:r>
            <a:r>
              <a:rPr lang="zh-CN" altLang="en-US" sz="2400"/>
              <a:t>中</a:t>
            </a:r>
            <a:r>
              <a:rPr lang="en-US" altLang="zh-CN" sz="2400"/>
              <a:t>bit2</a:t>
            </a:r>
            <a:r>
              <a:rPr lang="zh-CN" altLang="en-US" sz="2400"/>
              <a:t>的操作：</a:t>
            </a:r>
            <a:r>
              <a:rPr lang="zh-CN" altLang="en-US" sz="2400">
                <a:solidFill>
                  <a:srgbClr val="FF3300"/>
                </a:solidFill>
              </a:rPr>
              <a:t>写</a:t>
            </a:r>
            <a:endParaRPr lang="zh-CN" altLang="en-US" sz="2400"/>
          </a:p>
        </p:txBody>
      </p:sp>
      <p:sp>
        <p:nvSpPr>
          <p:cNvPr id="16389" name="Rectangle 4"/>
          <p:cNvSpPr>
            <a:spLocks noChangeArrowheads="1"/>
          </p:cNvSpPr>
          <p:nvPr/>
        </p:nvSpPr>
        <p:spPr bwMode="auto">
          <a:xfrm>
            <a:off x="0" y="241935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6386" name="Object 5"/>
          <p:cNvGraphicFramePr>
            <a:graphicFrameLocks noChangeAspect="1"/>
          </p:cNvGraphicFramePr>
          <p:nvPr/>
        </p:nvGraphicFramePr>
        <p:xfrm>
          <a:off x="457200" y="1524000"/>
          <a:ext cx="8229600" cy="3525838"/>
        </p:xfrm>
        <a:graphic>
          <a:graphicData uri="http://schemas.openxmlformats.org/presentationml/2006/ole">
            <mc:AlternateContent xmlns:mc="http://schemas.openxmlformats.org/markup-compatibility/2006">
              <mc:Choice xmlns:v="urn:schemas-microsoft-com:vml" Requires="v">
                <p:oleObj spid="_x0000_s16664" name="Visio" r:id="rId4" imgW="7594608" imgH="2914759" progId="">
                  <p:embed/>
                </p:oleObj>
              </mc:Choice>
              <mc:Fallback>
                <p:oleObj name="Visio" r:id="rId4" imgW="7594608" imgH="2914759"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524000"/>
                        <a:ext cx="8229600" cy="3525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6918" name="Object 6"/>
          <p:cNvGraphicFramePr>
            <a:graphicFrameLocks noGrp="1" noChangeAspect="1"/>
          </p:cNvGraphicFramePr>
          <p:nvPr>
            <p:ph/>
          </p:nvPr>
        </p:nvGraphicFramePr>
        <p:xfrm>
          <a:off x="5410200" y="2438400"/>
          <a:ext cx="3068638" cy="2203450"/>
        </p:xfrm>
        <a:graphic>
          <a:graphicData uri="http://schemas.openxmlformats.org/presentationml/2006/ole">
            <mc:AlternateContent xmlns:mc="http://schemas.openxmlformats.org/markup-compatibility/2006">
              <mc:Choice xmlns:v="urn:schemas-microsoft-com:vml" Requires="v">
                <p:oleObj spid="_x0000_s16665" name="Visio" r:id="rId6" imgW="3068029" imgH="2203704" progId="">
                  <p:embed/>
                </p:oleObj>
              </mc:Choice>
              <mc:Fallback>
                <p:oleObj name="Visio" r:id="rId6" imgW="3068029" imgH="2203704"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2438400"/>
                        <a:ext cx="3068638" cy="22034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a:grpSpLocks/>
          </p:cNvGrpSpPr>
          <p:nvPr/>
        </p:nvGrpSpPr>
        <p:grpSpPr bwMode="auto">
          <a:xfrm>
            <a:off x="152400" y="4953000"/>
            <a:ext cx="4419600" cy="1552575"/>
            <a:chOff x="96" y="3120"/>
            <a:chExt cx="2784" cy="978"/>
          </a:xfrm>
        </p:grpSpPr>
        <p:sp>
          <p:nvSpPr>
            <p:cNvPr id="16394" name="Rectangle 8"/>
            <p:cNvSpPr>
              <a:spLocks noChangeArrowheads="1"/>
            </p:cNvSpPr>
            <p:nvPr/>
          </p:nvSpPr>
          <p:spPr bwMode="auto">
            <a:xfrm>
              <a:off x="96" y="3330"/>
              <a:ext cx="2784" cy="768"/>
            </a:xfrm>
            <a:prstGeom prst="rect">
              <a:avLst/>
            </a:prstGeom>
            <a:noFill/>
            <a:ln w="28575" algn="ctr">
              <a:solidFill>
                <a:schemeClr val="hlink"/>
              </a:solidFill>
              <a:miter lim="800000"/>
              <a:headEnd/>
              <a:tailEnd/>
            </a:ln>
          </p:spPr>
          <p:txBody>
            <a:bodyPr lIns="90000" tIns="46800" rIns="90000" bIns="46800">
              <a:spAutoFit/>
            </a:bodyPr>
            <a:lstStyle/>
            <a:p>
              <a:pPr algn="l"/>
              <a:r>
                <a:rPr lang="en-US" altLang="zh-CN">
                  <a:solidFill>
                    <a:schemeClr val="tx1"/>
                  </a:solidFill>
                </a:rPr>
                <a:t>LDR         R0,   =0x20000000   ;</a:t>
              </a:r>
              <a:r>
                <a:rPr lang="zh-CN" altLang="en-US">
                  <a:solidFill>
                    <a:schemeClr val="tx1"/>
                  </a:solidFill>
                </a:rPr>
                <a:t>设地址</a:t>
              </a:r>
            </a:p>
            <a:p>
              <a:pPr algn="l"/>
              <a:r>
                <a:rPr lang="en-US" altLang="zh-CN">
                  <a:solidFill>
                    <a:schemeClr val="tx1"/>
                  </a:solidFill>
                </a:rPr>
                <a:t>LDR         R1,   [R0]                  ;</a:t>
              </a:r>
              <a:r>
                <a:rPr lang="zh-CN" altLang="en-US">
                  <a:solidFill>
                    <a:schemeClr val="tx1"/>
                  </a:solidFill>
                </a:rPr>
                <a:t>读字</a:t>
              </a:r>
              <a:endParaRPr lang="en-US" altLang="zh-CN">
                <a:solidFill>
                  <a:schemeClr val="tx1"/>
                </a:solidFill>
              </a:endParaRPr>
            </a:p>
            <a:p>
              <a:pPr algn="l"/>
              <a:r>
                <a:rPr lang="en-US" altLang="zh-CN">
                  <a:solidFill>
                    <a:schemeClr val="tx1"/>
                  </a:solidFill>
                </a:rPr>
                <a:t>ORR.W    R1,   #0x4                 ;</a:t>
              </a:r>
              <a:r>
                <a:rPr lang="zh-CN" altLang="en-US">
                  <a:solidFill>
                    <a:schemeClr val="tx1"/>
                  </a:solidFill>
                </a:rPr>
                <a:t>位修改</a:t>
              </a:r>
            </a:p>
            <a:p>
              <a:pPr algn="l"/>
              <a:r>
                <a:rPr lang="en-US" altLang="zh-CN">
                  <a:solidFill>
                    <a:schemeClr val="tx1"/>
                  </a:solidFill>
                </a:rPr>
                <a:t>STR         R1,   [R0]                  ; </a:t>
              </a:r>
              <a:r>
                <a:rPr lang="zh-CN" altLang="en-US">
                  <a:solidFill>
                    <a:schemeClr val="tx1"/>
                  </a:solidFill>
                </a:rPr>
                <a:t>写回结果</a:t>
              </a:r>
            </a:p>
          </p:txBody>
        </p:sp>
        <p:sp>
          <p:nvSpPr>
            <p:cNvPr id="16395" name="AutoShape 10"/>
            <p:cNvSpPr>
              <a:spLocks noChangeArrowheads="1"/>
            </p:cNvSpPr>
            <p:nvPr/>
          </p:nvSpPr>
          <p:spPr bwMode="auto">
            <a:xfrm>
              <a:off x="960" y="3120"/>
              <a:ext cx="192" cy="192"/>
            </a:xfrm>
            <a:prstGeom prst="downArrow">
              <a:avLst>
                <a:gd name="adj1" fmla="val 50000"/>
                <a:gd name="adj2" fmla="val 25000"/>
              </a:avLst>
            </a:prstGeom>
            <a:solidFill>
              <a:srgbClr val="F1D5C5"/>
            </a:solidFill>
            <a:ln w="28575" algn="ctr">
              <a:solidFill>
                <a:schemeClr val="folHlink"/>
              </a:solidFill>
              <a:miter lim="800000"/>
              <a:headEnd/>
              <a:tailEnd/>
            </a:ln>
          </p:spPr>
          <p:txBody>
            <a:bodyPr wrap="none" lIns="90000" tIns="46800" rIns="90000" bIns="46800" anchor="ctr">
              <a:spAutoFit/>
            </a:bodyPr>
            <a:lstStyle/>
            <a:p>
              <a:endParaRPr lang="zh-CN" altLang="en-US"/>
            </a:p>
          </p:txBody>
        </p:sp>
      </p:grpSp>
      <p:grpSp>
        <p:nvGrpSpPr>
          <p:cNvPr id="3" name="Group 13"/>
          <p:cNvGrpSpPr>
            <a:grpSpLocks/>
          </p:cNvGrpSpPr>
          <p:nvPr/>
        </p:nvGrpSpPr>
        <p:grpSpPr bwMode="auto">
          <a:xfrm>
            <a:off x="4724400" y="4114800"/>
            <a:ext cx="4191000" cy="2238375"/>
            <a:chOff x="2928" y="2592"/>
            <a:chExt cx="2688" cy="1410"/>
          </a:xfrm>
        </p:grpSpPr>
        <p:sp>
          <p:nvSpPr>
            <p:cNvPr id="16392" name="Rectangle 9"/>
            <p:cNvSpPr>
              <a:spLocks noChangeArrowheads="1"/>
            </p:cNvSpPr>
            <p:nvPr/>
          </p:nvSpPr>
          <p:spPr bwMode="auto">
            <a:xfrm>
              <a:off x="2928" y="3407"/>
              <a:ext cx="2688" cy="595"/>
            </a:xfrm>
            <a:prstGeom prst="rect">
              <a:avLst/>
            </a:prstGeom>
            <a:noFill/>
            <a:ln w="28575" algn="ctr">
              <a:solidFill>
                <a:schemeClr val="hlink"/>
              </a:solidFill>
              <a:miter lim="800000"/>
              <a:headEnd/>
              <a:tailEnd/>
            </a:ln>
          </p:spPr>
          <p:txBody>
            <a:bodyPr lIns="90000" tIns="46800" rIns="90000" bIns="46800">
              <a:spAutoFit/>
            </a:bodyPr>
            <a:lstStyle/>
            <a:p>
              <a:pPr algn="l"/>
              <a:r>
                <a:rPr lang="pt-BR" altLang="zh-CN">
                  <a:solidFill>
                    <a:schemeClr val="tx1"/>
                  </a:solidFill>
                </a:rPr>
                <a:t>LDR	R0,   =0x22000008    ; </a:t>
              </a:r>
              <a:r>
                <a:rPr lang="zh-CN" altLang="pt-BR">
                  <a:solidFill>
                    <a:schemeClr val="tx1"/>
                  </a:solidFill>
                </a:rPr>
                <a:t>设地址</a:t>
              </a:r>
              <a:endParaRPr lang="pt-BR" altLang="zh-CN">
                <a:solidFill>
                  <a:schemeClr val="tx1"/>
                </a:solidFill>
              </a:endParaRPr>
            </a:p>
            <a:p>
              <a:pPr algn="l"/>
              <a:r>
                <a:rPr lang="pt-BR" altLang="zh-CN">
                  <a:solidFill>
                    <a:schemeClr val="tx1"/>
                  </a:solidFill>
                </a:rPr>
                <a:t>MOV	R1,   #1                      ; </a:t>
              </a:r>
              <a:r>
                <a:rPr lang="zh-CN" altLang="pt-BR">
                  <a:solidFill>
                    <a:schemeClr val="tx1"/>
                  </a:solidFill>
                </a:rPr>
                <a:t>设数据</a:t>
              </a:r>
              <a:endParaRPr lang="pt-BR" altLang="zh-CN">
                <a:solidFill>
                  <a:schemeClr val="tx1"/>
                </a:solidFill>
              </a:endParaRPr>
            </a:p>
            <a:p>
              <a:pPr algn="l"/>
              <a:r>
                <a:rPr lang="pt-BR" altLang="zh-CN">
                  <a:solidFill>
                    <a:schemeClr val="tx1"/>
                  </a:solidFill>
                </a:rPr>
                <a:t>STR	R1,   [R0]                   ; </a:t>
              </a:r>
              <a:r>
                <a:rPr lang="zh-CN" altLang="pt-BR">
                  <a:solidFill>
                    <a:schemeClr val="tx1"/>
                  </a:solidFill>
                </a:rPr>
                <a:t>写回</a:t>
              </a:r>
              <a:endParaRPr lang="zh-CN" altLang="en-US">
                <a:solidFill>
                  <a:schemeClr val="tx1"/>
                </a:solidFill>
              </a:endParaRPr>
            </a:p>
          </p:txBody>
        </p:sp>
        <p:sp>
          <p:nvSpPr>
            <p:cNvPr id="16393" name="AutoShape 11"/>
            <p:cNvSpPr>
              <a:spLocks noChangeArrowheads="1"/>
            </p:cNvSpPr>
            <p:nvPr/>
          </p:nvSpPr>
          <p:spPr bwMode="auto">
            <a:xfrm>
              <a:off x="3168" y="2592"/>
              <a:ext cx="192" cy="768"/>
            </a:xfrm>
            <a:prstGeom prst="downArrow">
              <a:avLst>
                <a:gd name="adj1" fmla="val 50000"/>
                <a:gd name="adj2" fmla="val 100000"/>
              </a:avLst>
            </a:prstGeom>
            <a:solidFill>
              <a:srgbClr val="F1D5C5"/>
            </a:solidFill>
            <a:ln w="28575" algn="ctr">
              <a:solidFill>
                <a:schemeClr val="folHlink"/>
              </a:solidFill>
              <a:miter lim="800000"/>
              <a:headEnd/>
              <a:tailEnd/>
            </a:ln>
          </p:spPr>
          <p:txBody>
            <a:bodyPr lIns="90000" tIns="46800" rIns="90000" bIns="46800" anchor="ctr">
              <a:spAutoFit/>
            </a:bodyPr>
            <a:lstStyle/>
            <a:p>
              <a:endParaRPr lang="zh-CN" altLang="en-US"/>
            </a:p>
          </p:txBody>
        </p:sp>
      </p:grpSp>
      <p:sp>
        <p:nvSpPr>
          <p:cNvPr id="12"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8"/>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位带操作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06918"/>
                                        </p:tgtEl>
                                        <p:attrNameLst>
                                          <p:attrName>style.visibility</p:attrName>
                                        </p:attrNameLst>
                                      </p:cBhvr>
                                      <p:to>
                                        <p:strVal val="visible"/>
                                      </p:to>
                                    </p:set>
                                    <p:animEffect transition="in" filter="checkerboard(across)">
                                      <p:cBhvr>
                                        <p:cTn id="12" dur="500"/>
                                        <p:tgtEl>
                                          <p:spTgt spid="8069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ChangeArrowheads="1"/>
          </p:cNvSpPr>
          <p:nvPr/>
        </p:nvSpPr>
        <p:spPr bwMode="auto">
          <a:xfrm>
            <a:off x="0" y="24431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7410" name="Object 3"/>
          <p:cNvGraphicFramePr>
            <a:graphicFrameLocks noChangeAspect="1"/>
          </p:cNvGraphicFramePr>
          <p:nvPr/>
        </p:nvGraphicFramePr>
        <p:xfrm>
          <a:off x="304800" y="1600200"/>
          <a:ext cx="8569325" cy="3671888"/>
        </p:xfrm>
        <a:graphic>
          <a:graphicData uri="http://schemas.openxmlformats.org/presentationml/2006/ole">
            <mc:AlternateContent xmlns:mc="http://schemas.openxmlformats.org/markup-compatibility/2006">
              <mc:Choice xmlns:v="urn:schemas-microsoft-com:vml" Requires="v">
                <p:oleObj spid="_x0000_s17688" name="Visio" r:id="rId4" imgW="7774596" imgH="2914759" progId="">
                  <p:embed/>
                </p:oleObj>
              </mc:Choice>
              <mc:Fallback>
                <p:oleObj name="Visio" r:id="rId4" imgW="7774596" imgH="2914759"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600200"/>
                        <a:ext cx="8569325" cy="367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8966" name="Object 6"/>
          <p:cNvGraphicFramePr>
            <a:graphicFrameLocks noGrp="1" noChangeAspect="1"/>
          </p:cNvGraphicFramePr>
          <p:nvPr>
            <p:ph/>
          </p:nvPr>
        </p:nvGraphicFramePr>
        <p:xfrm>
          <a:off x="5486400" y="2819400"/>
          <a:ext cx="3171825" cy="1376363"/>
        </p:xfrm>
        <a:graphic>
          <a:graphicData uri="http://schemas.openxmlformats.org/presentationml/2006/ole">
            <mc:AlternateContent xmlns:mc="http://schemas.openxmlformats.org/markup-compatibility/2006">
              <mc:Choice xmlns:v="urn:schemas-microsoft-com:vml" Requires="v">
                <p:oleObj spid="_x0000_s17689" name="Visio" r:id="rId6" imgW="3171685" imgH="1375954" progId="">
                  <p:embed/>
                </p:oleObj>
              </mc:Choice>
              <mc:Fallback>
                <p:oleObj name="Visio" r:id="rId6" imgW="3171685" imgH="1375954"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2819400"/>
                        <a:ext cx="3171825" cy="13763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Rectangle 2"/>
          <p:cNvSpPr>
            <a:spLocks noChangeArrowheads="1"/>
          </p:cNvSpPr>
          <p:nvPr/>
        </p:nvSpPr>
        <p:spPr bwMode="auto">
          <a:xfrm>
            <a:off x="457200" y="990600"/>
            <a:ext cx="6477000" cy="457200"/>
          </a:xfrm>
          <a:prstGeom prst="rect">
            <a:avLst/>
          </a:prstGeom>
          <a:noFill/>
          <a:ln w="9525">
            <a:noFill/>
            <a:miter lim="800000"/>
            <a:headEnd/>
            <a:tailEnd/>
          </a:ln>
        </p:spPr>
        <p:txBody>
          <a:bodyPr>
            <a:spAutoFit/>
          </a:bodyPr>
          <a:lstStyle/>
          <a:p>
            <a:pPr algn="l">
              <a:spcBef>
                <a:spcPct val="50000"/>
              </a:spcBef>
            </a:pPr>
            <a:r>
              <a:rPr lang="zh-CN" altLang="en-US" sz="2400"/>
              <a:t>例：读取地址</a:t>
            </a:r>
            <a:r>
              <a:rPr lang="en-US" altLang="zh-CN" sz="2400"/>
              <a:t>0x20000000</a:t>
            </a:r>
            <a:r>
              <a:rPr lang="zh-CN" altLang="en-US" sz="2400"/>
              <a:t>中</a:t>
            </a:r>
            <a:r>
              <a:rPr lang="en-US" altLang="zh-CN" sz="2400"/>
              <a:t>bit2</a:t>
            </a:r>
            <a:r>
              <a:rPr lang="zh-CN" altLang="en-US" sz="2400"/>
              <a:t>的操作：</a:t>
            </a:r>
            <a:r>
              <a:rPr lang="zh-CN" altLang="en-US" sz="2400">
                <a:solidFill>
                  <a:srgbClr val="FF3300"/>
                </a:solidFill>
              </a:rPr>
              <a:t>读</a:t>
            </a:r>
          </a:p>
        </p:txBody>
      </p:sp>
      <p:grpSp>
        <p:nvGrpSpPr>
          <p:cNvPr id="2" name="Group 9"/>
          <p:cNvGrpSpPr>
            <a:grpSpLocks/>
          </p:cNvGrpSpPr>
          <p:nvPr/>
        </p:nvGrpSpPr>
        <p:grpSpPr bwMode="auto">
          <a:xfrm>
            <a:off x="152400" y="4760913"/>
            <a:ext cx="4419600" cy="1411287"/>
            <a:chOff x="96" y="3120"/>
            <a:chExt cx="2784" cy="634"/>
          </a:xfrm>
        </p:grpSpPr>
        <p:sp>
          <p:nvSpPr>
            <p:cNvPr id="17418" name="Rectangle 10"/>
            <p:cNvSpPr>
              <a:spLocks noChangeArrowheads="1"/>
            </p:cNvSpPr>
            <p:nvPr/>
          </p:nvSpPr>
          <p:spPr bwMode="auto">
            <a:xfrm>
              <a:off x="96" y="3330"/>
              <a:ext cx="2784" cy="424"/>
            </a:xfrm>
            <a:prstGeom prst="rect">
              <a:avLst/>
            </a:prstGeom>
            <a:noFill/>
            <a:ln w="28575" algn="ctr">
              <a:solidFill>
                <a:schemeClr val="hlink"/>
              </a:solidFill>
              <a:miter lim="800000"/>
              <a:headEnd/>
              <a:tailEnd/>
            </a:ln>
          </p:spPr>
          <p:txBody>
            <a:bodyPr lIns="90000" tIns="46800" rIns="90000" bIns="46800">
              <a:spAutoFit/>
            </a:bodyPr>
            <a:lstStyle/>
            <a:p>
              <a:pPr algn="l"/>
              <a:r>
                <a:rPr lang="en-US" altLang="zh-CN" dirty="0">
                  <a:solidFill>
                    <a:schemeClr val="tx1"/>
                  </a:solidFill>
                </a:rPr>
                <a:t>LDR         R0,   =0x20000000   ;</a:t>
              </a:r>
              <a:r>
                <a:rPr lang="zh-CN" altLang="en-US" dirty="0">
                  <a:solidFill>
                    <a:schemeClr val="tx1"/>
                  </a:solidFill>
                </a:rPr>
                <a:t>设地址</a:t>
              </a:r>
            </a:p>
            <a:p>
              <a:pPr algn="l"/>
              <a:r>
                <a:rPr lang="en-US" altLang="zh-CN" dirty="0">
                  <a:solidFill>
                    <a:schemeClr val="tx1"/>
                  </a:solidFill>
                </a:rPr>
                <a:t>LDR         R1,   [R0]                  ;</a:t>
              </a:r>
              <a:r>
                <a:rPr lang="zh-CN" altLang="en-US" dirty="0">
                  <a:solidFill>
                    <a:schemeClr val="tx1"/>
                  </a:solidFill>
                </a:rPr>
                <a:t>读字</a:t>
              </a:r>
              <a:endParaRPr lang="en-US" altLang="zh-CN" dirty="0">
                <a:solidFill>
                  <a:schemeClr val="tx1"/>
                </a:solidFill>
              </a:endParaRPr>
            </a:p>
            <a:p>
              <a:pPr algn="l"/>
              <a:r>
                <a:rPr lang="en-US" altLang="zh-CN" dirty="0">
                  <a:solidFill>
                    <a:schemeClr val="tx1"/>
                  </a:solidFill>
                </a:rPr>
                <a:t>UBFX.W   R1,   R1,  #2,  #1     ;</a:t>
              </a:r>
              <a:r>
                <a:rPr lang="zh-CN" altLang="en-US" dirty="0">
                  <a:solidFill>
                    <a:schemeClr val="tx1"/>
                  </a:solidFill>
                </a:rPr>
                <a:t>提取</a:t>
              </a:r>
              <a:r>
                <a:rPr lang="en-US" altLang="zh-CN" dirty="0">
                  <a:solidFill>
                    <a:schemeClr val="tx1"/>
                  </a:solidFill>
                </a:rPr>
                <a:t>bit[2]</a:t>
              </a:r>
              <a:endParaRPr lang="zh-CN" altLang="en-US" dirty="0">
                <a:solidFill>
                  <a:schemeClr val="tx1"/>
                </a:solidFill>
              </a:endParaRPr>
            </a:p>
          </p:txBody>
        </p:sp>
        <p:sp>
          <p:nvSpPr>
            <p:cNvPr id="17419" name="AutoShape 11"/>
            <p:cNvSpPr>
              <a:spLocks noChangeArrowheads="1"/>
            </p:cNvSpPr>
            <p:nvPr/>
          </p:nvSpPr>
          <p:spPr bwMode="auto">
            <a:xfrm>
              <a:off x="960" y="3120"/>
              <a:ext cx="192" cy="192"/>
            </a:xfrm>
            <a:prstGeom prst="downArrow">
              <a:avLst>
                <a:gd name="adj1" fmla="val 50000"/>
                <a:gd name="adj2" fmla="val 25000"/>
              </a:avLst>
            </a:prstGeom>
            <a:solidFill>
              <a:srgbClr val="F1D5C5"/>
            </a:solidFill>
            <a:ln w="28575" algn="ctr">
              <a:solidFill>
                <a:schemeClr val="folHlink"/>
              </a:solidFill>
              <a:miter lim="800000"/>
              <a:headEnd/>
              <a:tailEnd/>
            </a:ln>
          </p:spPr>
          <p:txBody>
            <a:bodyPr wrap="none" lIns="90000" tIns="46800" rIns="90000" bIns="46800" anchor="ctr">
              <a:spAutoFit/>
            </a:bodyPr>
            <a:lstStyle/>
            <a:p>
              <a:endParaRPr lang="zh-CN" altLang="en-US"/>
            </a:p>
          </p:txBody>
        </p:sp>
      </p:grpSp>
      <p:grpSp>
        <p:nvGrpSpPr>
          <p:cNvPr id="3" name="Group 12"/>
          <p:cNvGrpSpPr>
            <a:grpSpLocks/>
          </p:cNvGrpSpPr>
          <p:nvPr/>
        </p:nvGrpSpPr>
        <p:grpSpPr bwMode="auto">
          <a:xfrm>
            <a:off x="4724400" y="4191000"/>
            <a:ext cx="4191000" cy="1963738"/>
            <a:chOff x="2928" y="2592"/>
            <a:chExt cx="2688" cy="1237"/>
          </a:xfrm>
        </p:grpSpPr>
        <p:sp>
          <p:nvSpPr>
            <p:cNvPr id="17416" name="Rectangle 13"/>
            <p:cNvSpPr>
              <a:spLocks noChangeArrowheads="1"/>
            </p:cNvSpPr>
            <p:nvPr/>
          </p:nvSpPr>
          <p:spPr bwMode="auto">
            <a:xfrm>
              <a:off x="2928" y="3407"/>
              <a:ext cx="2688" cy="422"/>
            </a:xfrm>
            <a:prstGeom prst="rect">
              <a:avLst/>
            </a:prstGeom>
            <a:noFill/>
            <a:ln w="28575" algn="ctr">
              <a:solidFill>
                <a:schemeClr val="hlink"/>
              </a:solidFill>
              <a:miter lim="800000"/>
              <a:headEnd/>
              <a:tailEnd/>
            </a:ln>
          </p:spPr>
          <p:txBody>
            <a:bodyPr lIns="90000" tIns="46800" rIns="90000" bIns="46800">
              <a:spAutoFit/>
            </a:bodyPr>
            <a:lstStyle/>
            <a:p>
              <a:pPr algn="l"/>
              <a:r>
                <a:rPr lang="pt-BR" altLang="zh-CN">
                  <a:solidFill>
                    <a:schemeClr val="tx1"/>
                  </a:solidFill>
                </a:rPr>
                <a:t>LDR	R0,   =0x22000008    ; </a:t>
              </a:r>
              <a:r>
                <a:rPr lang="zh-CN" altLang="pt-BR">
                  <a:solidFill>
                    <a:schemeClr val="tx1"/>
                  </a:solidFill>
                </a:rPr>
                <a:t>设地址</a:t>
              </a:r>
              <a:endParaRPr lang="pt-BR" altLang="zh-CN">
                <a:solidFill>
                  <a:schemeClr val="tx1"/>
                </a:solidFill>
              </a:endParaRPr>
            </a:p>
            <a:p>
              <a:pPr algn="l"/>
              <a:r>
                <a:rPr lang="pt-BR" altLang="zh-CN">
                  <a:solidFill>
                    <a:schemeClr val="tx1"/>
                  </a:solidFill>
                </a:rPr>
                <a:t>LDR	R1,   [R0]                   ; </a:t>
              </a:r>
              <a:r>
                <a:rPr lang="zh-CN" altLang="pt-BR">
                  <a:solidFill>
                    <a:schemeClr val="tx1"/>
                  </a:solidFill>
                </a:rPr>
                <a:t>读数据</a:t>
              </a:r>
              <a:endParaRPr lang="zh-CN" altLang="en-US">
                <a:solidFill>
                  <a:schemeClr val="tx1"/>
                </a:solidFill>
              </a:endParaRPr>
            </a:p>
          </p:txBody>
        </p:sp>
        <p:sp>
          <p:nvSpPr>
            <p:cNvPr id="17417" name="AutoShape 14"/>
            <p:cNvSpPr>
              <a:spLocks noChangeArrowheads="1"/>
            </p:cNvSpPr>
            <p:nvPr/>
          </p:nvSpPr>
          <p:spPr bwMode="auto">
            <a:xfrm>
              <a:off x="3168" y="2592"/>
              <a:ext cx="192" cy="768"/>
            </a:xfrm>
            <a:prstGeom prst="downArrow">
              <a:avLst>
                <a:gd name="adj1" fmla="val 50000"/>
                <a:gd name="adj2" fmla="val 100000"/>
              </a:avLst>
            </a:prstGeom>
            <a:solidFill>
              <a:srgbClr val="F1D5C5"/>
            </a:solidFill>
            <a:ln w="28575" algn="ctr">
              <a:solidFill>
                <a:schemeClr val="folHlink"/>
              </a:solidFill>
              <a:miter lim="800000"/>
              <a:headEnd/>
              <a:tailEnd/>
            </a:ln>
          </p:spPr>
          <p:txBody>
            <a:bodyPr lIns="90000" tIns="46800" rIns="90000" bIns="46800" anchor="ctr">
              <a:spAutoFit/>
            </a:bodyPr>
            <a:lstStyle/>
            <a:p>
              <a:endParaRPr lang="zh-CN" altLang="en-US"/>
            </a:p>
          </p:txBody>
        </p:sp>
      </p:grpSp>
      <p:sp>
        <p:nvSpPr>
          <p:cNvPr id="12"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8"/>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位带操作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08966"/>
                                        </p:tgtEl>
                                        <p:attrNameLst>
                                          <p:attrName>style.visibility</p:attrName>
                                        </p:attrNameLst>
                                      </p:cBhvr>
                                      <p:to>
                                        <p:strVal val="visible"/>
                                      </p:to>
                                    </p:set>
                                    <p:animEffect transition="in" filter="checkerboard(across)">
                                      <p:cBhvr>
                                        <p:cTn id="12" dur="500"/>
                                        <p:tgtEl>
                                          <p:spTgt spid="8089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468313" y="1066800"/>
            <a:ext cx="8229600" cy="5457825"/>
          </a:xfrm>
        </p:spPr>
        <p:txBody>
          <a:bodyPr/>
          <a:lstStyle/>
          <a:p>
            <a:pPr marL="0" indent="0" eaLnBrk="1" hangingPunct="1">
              <a:spcBef>
                <a:spcPct val="50000"/>
              </a:spcBef>
              <a:buFontTx/>
              <a:buNone/>
            </a:pPr>
            <a:r>
              <a:rPr lang="zh-CN" altLang="en-US" sz="2400" dirty="0"/>
              <a:t>在位带操作中，</a:t>
            </a:r>
          </a:p>
          <a:p>
            <a:pPr marL="173038" indent="-173038" eaLnBrk="1" hangingPunct="1">
              <a:spcBef>
                <a:spcPct val="50000"/>
              </a:spcBef>
              <a:buFont typeface="Arial" pitchFamily="34" charset="0"/>
              <a:buChar char="•"/>
            </a:pPr>
            <a:r>
              <a:rPr lang="zh-CN" altLang="en-US" sz="2400" dirty="0"/>
              <a:t>对于读操作，读取位带地址的一个字，再把所选择的位右移到</a:t>
            </a:r>
            <a:r>
              <a:rPr lang="en-US" altLang="zh-CN" sz="2400" dirty="0"/>
              <a:t>LSB</a:t>
            </a:r>
            <a:r>
              <a:rPr lang="zh-CN" altLang="en-US" sz="2400" dirty="0"/>
              <a:t>，并返回</a:t>
            </a:r>
            <a:r>
              <a:rPr lang="en-US" altLang="zh-CN" sz="2400" dirty="0"/>
              <a:t>LSB</a:t>
            </a:r>
            <a:r>
              <a:rPr lang="zh-CN" altLang="en-US" sz="2400" dirty="0"/>
              <a:t>。</a:t>
            </a:r>
            <a:r>
              <a:rPr lang="en-US" altLang="zh-CN" sz="2400" dirty="0"/>
              <a:t> </a:t>
            </a:r>
          </a:p>
          <a:p>
            <a:pPr marL="173038" indent="-173038" eaLnBrk="1" hangingPunct="1">
              <a:spcBef>
                <a:spcPct val="50000"/>
              </a:spcBef>
              <a:buFont typeface="Arial" pitchFamily="34" charset="0"/>
              <a:buChar char="•"/>
            </a:pPr>
            <a:r>
              <a:rPr lang="zh-CN" altLang="en-US" sz="2400" dirty="0"/>
              <a:t>对于写操作，所写的位被左移到对应的位序号处，然后执行一个原子的</a:t>
            </a:r>
            <a:r>
              <a:rPr lang="en-US" altLang="zh-CN" sz="2400" dirty="0"/>
              <a:t> </a:t>
            </a:r>
            <a:r>
              <a:rPr lang="en-US" altLang="zh-CN" sz="2400" dirty="0">
                <a:solidFill>
                  <a:srgbClr val="FF3300"/>
                </a:solidFill>
              </a:rPr>
              <a:t>READ-MODIFY-WRITE</a:t>
            </a:r>
            <a:r>
              <a:rPr lang="zh-CN" altLang="en-US" sz="2400" dirty="0"/>
              <a:t> 过程。</a:t>
            </a:r>
            <a:endParaRPr lang="en-US" altLang="zh-CN" sz="2400" dirty="0">
              <a:solidFill>
                <a:srgbClr val="6B6BCF"/>
              </a:solidFill>
            </a:endParaRP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位带操作</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4294967295"/>
          </p:nvPr>
        </p:nvSpPr>
        <p:spPr>
          <a:xfrm>
            <a:off x="468313" y="1143000"/>
            <a:ext cx="8229600" cy="5181600"/>
          </a:xfrm>
          <a:prstGeom prst="rect">
            <a:avLst/>
          </a:prstGeom>
        </p:spPr>
        <p:txBody>
          <a:bodyPr/>
          <a:lstStyle/>
          <a:p>
            <a:pPr marL="0" indent="0" eaLnBrk="1" hangingPunct="1">
              <a:spcBef>
                <a:spcPct val="40000"/>
              </a:spcBef>
              <a:buFontTx/>
              <a:buNone/>
            </a:pPr>
            <a:r>
              <a:rPr lang="en-US" altLang="zh-CN" b="1" dirty="0">
                <a:solidFill>
                  <a:srgbClr val="851385"/>
                </a:solidFill>
              </a:rPr>
              <a:t>            </a:t>
            </a:r>
            <a:r>
              <a:rPr lang="zh-CN" altLang="en-US" b="1" dirty="0">
                <a:solidFill>
                  <a:srgbClr val="851385"/>
                </a:solidFill>
              </a:rPr>
              <a:t>例子：执行下列步骤</a:t>
            </a:r>
            <a:endParaRPr lang="en-US" altLang="zh-CN" b="1" dirty="0">
              <a:solidFill>
                <a:srgbClr val="851385"/>
              </a:solidFill>
            </a:endParaRPr>
          </a:p>
          <a:p>
            <a:pPr marL="0" indent="0" eaLnBrk="1" hangingPunct="1">
              <a:spcBef>
                <a:spcPct val="40000"/>
              </a:spcBef>
              <a:buFontTx/>
              <a:buNone/>
            </a:pPr>
            <a:endParaRPr lang="en-US" altLang="zh-CN" sz="2400" dirty="0"/>
          </a:p>
          <a:p>
            <a:pPr marL="0" indent="0" eaLnBrk="1" hangingPunct="1">
              <a:spcBef>
                <a:spcPct val="40000"/>
              </a:spcBef>
              <a:buFontTx/>
              <a:buNone/>
            </a:pPr>
            <a:r>
              <a:rPr lang="en-US" altLang="zh-CN" sz="2400" dirty="0"/>
              <a:t>1. </a:t>
            </a:r>
            <a:r>
              <a:rPr lang="zh-CN" altLang="en-US" sz="2400" dirty="0"/>
              <a:t>在地址</a:t>
            </a:r>
            <a:r>
              <a:rPr lang="en-US" altLang="zh-CN" sz="2400" dirty="0"/>
              <a:t> 0x20000000 </a:t>
            </a:r>
            <a:r>
              <a:rPr lang="zh-CN" altLang="en-US" sz="2400" dirty="0"/>
              <a:t>处写入值</a:t>
            </a:r>
            <a:r>
              <a:rPr lang="en-US" altLang="zh-CN" sz="2400" dirty="0"/>
              <a:t> 0x3355AACC</a:t>
            </a:r>
            <a:r>
              <a:rPr lang="zh-CN" altLang="en-US" sz="2400" dirty="0"/>
              <a:t>；</a:t>
            </a:r>
            <a:endParaRPr lang="en-US" altLang="zh-CN" sz="2400" dirty="0"/>
          </a:p>
          <a:p>
            <a:pPr marL="0" indent="0" eaLnBrk="1" hangingPunct="1">
              <a:spcBef>
                <a:spcPct val="40000"/>
              </a:spcBef>
              <a:buFontTx/>
              <a:buNone/>
            </a:pPr>
            <a:r>
              <a:rPr lang="en-US" altLang="zh-CN" sz="2400" dirty="0"/>
              <a:t>2. </a:t>
            </a:r>
            <a:r>
              <a:rPr lang="zh-CN" altLang="en-US" sz="2400" dirty="0"/>
              <a:t>读地址</a:t>
            </a:r>
            <a:r>
              <a:rPr lang="en-US" altLang="zh-CN" sz="2400" dirty="0"/>
              <a:t> 0x22000008</a:t>
            </a:r>
            <a:r>
              <a:rPr lang="zh-CN" altLang="en-US" sz="2400" dirty="0"/>
              <a:t>，这个读访问被重新映射到读访问</a:t>
            </a:r>
            <a:r>
              <a:rPr lang="en-US" altLang="zh-CN" sz="2400" dirty="0"/>
              <a:t> 0x20000000. </a:t>
            </a:r>
            <a:r>
              <a:rPr lang="zh-CN" altLang="en-US" sz="2400" dirty="0"/>
              <a:t>并提取位</a:t>
            </a:r>
            <a:r>
              <a:rPr lang="en-US" altLang="zh-CN" sz="2400" dirty="0"/>
              <a:t>2</a:t>
            </a:r>
            <a:r>
              <a:rPr lang="zh-CN" altLang="en-US" sz="2400" dirty="0"/>
              <a:t>，返回的值为</a:t>
            </a:r>
            <a:r>
              <a:rPr lang="en-US" altLang="zh-CN" sz="2400" dirty="0"/>
              <a:t>1 (0x3355AACC</a:t>
            </a:r>
            <a:r>
              <a:rPr lang="zh-CN" altLang="en-US" sz="2400" dirty="0"/>
              <a:t>的</a:t>
            </a:r>
            <a:r>
              <a:rPr lang="en-US" altLang="zh-CN" sz="2400" dirty="0"/>
              <a:t>bit[2]).</a:t>
            </a:r>
          </a:p>
          <a:p>
            <a:pPr marL="0" indent="0" eaLnBrk="1" hangingPunct="1">
              <a:spcBef>
                <a:spcPct val="40000"/>
              </a:spcBef>
              <a:buFontTx/>
              <a:buNone/>
            </a:pPr>
            <a:r>
              <a:rPr lang="en-US" altLang="zh-CN" sz="2400" dirty="0"/>
              <a:t>3. </a:t>
            </a:r>
            <a:r>
              <a:rPr lang="zh-CN" altLang="en-US" sz="2400" dirty="0"/>
              <a:t>向</a:t>
            </a:r>
            <a:r>
              <a:rPr lang="en-US" altLang="zh-CN" sz="2400" dirty="0"/>
              <a:t> 0x22000008 </a:t>
            </a:r>
            <a:r>
              <a:rPr lang="zh-CN" altLang="en-US" sz="2400" dirty="0"/>
              <a:t>写入</a:t>
            </a:r>
            <a:r>
              <a:rPr lang="en-US" altLang="zh-CN" sz="2400" dirty="0"/>
              <a:t> 0x0</a:t>
            </a:r>
            <a:r>
              <a:rPr lang="zh-CN" altLang="en-US" sz="2400" dirty="0"/>
              <a:t>，这个写访问被重新映射到对</a:t>
            </a:r>
            <a:r>
              <a:rPr lang="en-US" altLang="zh-CN" sz="2400" dirty="0"/>
              <a:t> 0x20000000 </a:t>
            </a:r>
            <a:r>
              <a:rPr lang="zh-CN" altLang="en-US" sz="2400" dirty="0"/>
              <a:t>的读</a:t>
            </a:r>
            <a:r>
              <a:rPr lang="en-US" altLang="zh-CN" sz="2400" dirty="0"/>
              <a:t>-</a:t>
            </a:r>
            <a:r>
              <a:rPr lang="zh-CN" altLang="en-US" sz="2400" dirty="0"/>
              <a:t>改</a:t>
            </a:r>
            <a:r>
              <a:rPr lang="en-US" altLang="zh-CN" sz="2400" dirty="0"/>
              <a:t>-</a:t>
            </a:r>
            <a:r>
              <a:rPr lang="zh-CN" altLang="en-US" sz="2400" dirty="0"/>
              <a:t>写操作，把位</a:t>
            </a:r>
            <a:r>
              <a:rPr lang="en-US" altLang="zh-CN" sz="2400" dirty="0"/>
              <a:t>2</a:t>
            </a:r>
            <a:r>
              <a:rPr lang="zh-CN" altLang="en-US" sz="2400" dirty="0"/>
              <a:t>清</a:t>
            </a:r>
            <a:r>
              <a:rPr lang="en-US" altLang="zh-CN" sz="2400" dirty="0"/>
              <a:t>0. </a:t>
            </a:r>
          </a:p>
          <a:p>
            <a:pPr marL="0" indent="0" eaLnBrk="1" hangingPunct="1">
              <a:spcBef>
                <a:spcPct val="40000"/>
              </a:spcBef>
              <a:buFontTx/>
              <a:buNone/>
            </a:pPr>
            <a:r>
              <a:rPr lang="en-US" altLang="zh-CN" sz="2400" dirty="0"/>
              <a:t>4. </a:t>
            </a:r>
            <a:r>
              <a:rPr lang="zh-CN" altLang="en-US" sz="2400" dirty="0"/>
              <a:t>现在读</a:t>
            </a:r>
            <a:r>
              <a:rPr lang="en-US" altLang="zh-CN" sz="2400" dirty="0"/>
              <a:t> 0x20000000. </a:t>
            </a:r>
            <a:r>
              <a:rPr lang="zh-CN" altLang="en-US" sz="2400" dirty="0"/>
              <a:t>这会给你一个返回值</a:t>
            </a:r>
            <a:r>
              <a:rPr lang="en-US" altLang="zh-CN" sz="2400" dirty="0"/>
              <a:t> 0x3355AAC8 (bit[2] </a:t>
            </a:r>
            <a:r>
              <a:rPr lang="zh-CN" altLang="en-US" sz="2400" dirty="0"/>
              <a:t>被清零</a:t>
            </a:r>
            <a:r>
              <a:rPr lang="en-US" altLang="zh-CN" sz="2400" dirty="0"/>
              <a:t>).</a:t>
            </a:r>
          </a:p>
        </p:txBody>
      </p:sp>
      <p:pic>
        <p:nvPicPr>
          <p:cNvPr id="82947" name="Picture 3" descr="dglxasset[2]"/>
          <p:cNvPicPr>
            <a:picLocks noChangeAspect="1" noChangeArrowheads="1"/>
          </p:cNvPicPr>
          <p:nvPr/>
        </p:nvPicPr>
        <p:blipFill>
          <a:blip r:embed="rId3" cstate="print"/>
          <a:srcRect/>
          <a:stretch>
            <a:fillRect/>
          </a:stretch>
        </p:blipFill>
        <p:spPr bwMode="auto">
          <a:xfrm>
            <a:off x="609600" y="1219200"/>
            <a:ext cx="609600" cy="539750"/>
          </a:xfrm>
          <a:prstGeom prst="rect">
            <a:avLst/>
          </a:prstGeom>
          <a:noFill/>
          <a:ln w="9525">
            <a:noFill/>
            <a:miter lim="800000"/>
            <a:headEnd/>
            <a:tailEnd/>
          </a:ln>
        </p:spPr>
      </p:pic>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位带操作</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468313" y="990600"/>
            <a:ext cx="8229600" cy="2294384"/>
          </a:xfrm>
        </p:spPr>
        <p:txBody>
          <a:bodyPr/>
          <a:lstStyle/>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cs typeface="+mn-cs"/>
              </a:rPr>
              <a:t>用更少的指令完成更快的位操作</a:t>
            </a:r>
            <a:endParaRPr kumimoji="1" lang="en-US" altLang="zh-CN" kern="1200" dirty="0">
              <a:solidFill>
                <a:schemeClr val="tx1"/>
              </a:solidFill>
              <a:cs typeface="+mn-cs"/>
            </a:endParaRPr>
          </a:p>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cs typeface="+mn-cs"/>
              </a:rPr>
              <a:t>互斥的读</a:t>
            </a:r>
            <a:r>
              <a:rPr kumimoji="1" lang="en-US" altLang="zh-CN" kern="1200" dirty="0">
                <a:solidFill>
                  <a:schemeClr val="tx1"/>
                </a:solidFill>
                <a:cs typeface="+mn-cs"/>
              </a:rPr>
              <a:t>/</a:t>
            </a:r>
            <a:r>
              <a:rPr kumimoji="1" lang="zh-CN" altLang="en-US" kern="1200" dirty="0">
                <a:solidFill>
                  <a:schemeClr val="tx1"/>
                </a:solidFill>
                <a:cs typeface="+mn-cs"/>
              </a:rPr>
              <a:t>写操作（由</a:t>
            </a:r>
            <a:r>
              <a:rPr kumimoji="1" lang="zh-CN" altLang="en-US" kern="1200" dirty="0">
                <a:solidFill>
                  <a:srgbClr val="0000FF"/>
                </a:solidFill>
                <a:cs typeface="+mn-cs"/>
              </a:rPr>
              <a:t>硬件</a:t>
            </a:r>
            <a:r>
              <a:rPr kumimoji="1" lang="zh-CN" altLang="en-US" kern="1200" dirty="0">
                <a:solidFill>
                  <a:schemeClr val="tx1"/>
                </a:solidFill>
                <a:cs typeface="+mn-cs"/>
              </a:rPr>
              <a:t>完成）</a:t>
            </a:r>
            <a:endParaRPr kumimoji="1" lang="en-US" altLang="zh-CN" kern="1200" dirty="0">
              <a:solidFill>
                <a:schemeClr val="tx1"/>
              </a:solidFill>
              <a:cs typeface="+mn-cs"/>
            </a:endParaRPr>
          </a:p>
          <a:p>
            <a:pPr marL="750888" lvl="2" indent="-342900">
              <a:spcBef>
                <a:spcPts val="600"/>
              </a:spcBef>
              <a:buSzPct val="120000"/>
              <a:buFont typeface="Arial" panose="020B0604020202020204" pitchFamily="34" charset="0"/>
              <a:buChar char="•"/>
            </a:pPr>
            <a:r>
              <a:rPr kumimoji="1" lang="zh-CN" altLang="en-US" sz="2200" kern="1200" dirty="0"/>
              <a:t>防止中断程序修改同一个共享内存单元引起的数据丢失</a:t>
            </a:r>
            <a:endParaRPr kumimoji="1" lang="en-US" altLang="zh-CN" sz="2200" kern="1200" dirty="0"/>
          </a:p>
        </p:txBody>
      </p:sp>
      <p:sp>
        <p:nvSpPr>
          <p:cNvPr id="8"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位带操作的优势</a:t>
            </a:r>
          </a:p>
        </p:txBody>
      </p:sp>
      <p:pic>
        <p:nvPicPr>
          <p:cNvPr id="2" name="图片 1">
            <a:extLst>
              <a:ext uri="{FF2B5EF4-FFF2-40B4-BE49-F238E27FC236}">
                <a16:creationId xmlns:a16="http://schemas.microsoft.com/office/drawing/2014/main" id="{350B6B14-AC9A-48D9-9A1F-9F44F9DDF1C9}"/>
              </a:ext>
            </a:extLst>
          </p:cNvPr>
          <p:cNvPicPr>
            <a:picLocks noChangeAspect="1"/>
          </p:cNvPicPr>
          <p:nvPr/>
        </p:nvPicPr>
        <p:blipFill>
          <a:blip r:embed="rId4"/>
          <a:stretch>
            <a:fillRect/>
          </a:stretch>
        </p:blipFill>
        <p:spPr>
          <a:xfrm>
            <a:off x="963613" y="2514600"/>
            <a:ext cx="7239000" cy="4247528"/>
          </a:xfrm>
          <a:prstGeom prst="rect">
            <a:avLst/>
          </a:prstGeom>
        </p:spPr>
      </p:pic>
    </p:spTree>
    <p:extLst>
      <p:ext uri="{BB962C8B-B14F-4D97-AF65-F5344CB8AC3E}">
        <p14:creationId xmlns:p14="http://schemas.microsoft.com/office/powerpoint/2010/main" val="189792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468313" y="990600"/>
            <a:ext cx="8229600" cy="2294384"/>
          </a:xfrm>
        </p:spPr>
        <p:txBody>
          <a:bodyPr/>
          <a:lstStyle/>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cs typeface="+mn-cs"/>
              </a:rPr>
              <a:t>用更少的指令完成更快的位操作</a:t>
            </a:r>
            <a:endParaRPr kumimoji="1" lang="en-US" altLang="zh-CN" kern="1200" dirty="0">
              <a:solidFill>
                <a:schemeClr val="tx1"/>
              </a:solidFill>
              <a:cs typeface="+mn-cs"/>
            </a:endParaRPr>
          </a:p>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cs typeface="+mn-cs"/>
              </a:rPr>
              <a:t>互斥的读</a:t>
            </a:r>
            <a:r>
              <a:rPr kumimoji="1" lang="en-US" altLang="zh-CN" kern="1200" dirty="0">
                <a:solidFill>
                  <a:schemeClr val="tx1"/>
                </a:solidFill>
                <a:cs typeface="+mn-cs"/>
              </a:rPr>
              <a:t>/</a:t>
            </a:r>
            <a:r>
              <a:rPr kumimoji="1" lang="zh-CN" altLang="en-US" kern="1200" dirty="0">
                <a:solidFill>
                  <a:schemeClr val="tx1"/>
                </a:solidFill>
                <a:cs typeface="+mn-cs"/>
              </a:rPr>
              <a:t>写操作（由</a:t>
            </a:r>
            <a:r>
              <a:rPr kumimoji="1" lang="zh-CN" altLang="en-US" kern="1200" dirty="0">
                <a:solidFill>
                  <a:srgbClr val="0000FF"/>
                </a:solidFill>
                <a:cs typeface="+mn-cs"/>
              </a:rPr>
              <a:t>硬件</a:t>
            </a:r>
            <a:r>
              <a:rPr kumimoji="1" lang="zh-CN" altLang="en-US" kern="1200" dirty="0">
                <a:solidFill>
                  <a:schemeClr val="tx1"/>
                </a:solidFill>
                <a:cs typeface="+mn-cs"/>
              </a:rPr>
              <a:t>完成）</a:t>
            </a:r>
            <a:endParaRPr kumimoji="1" lang="en-US" altLang="zh-CN" kern="1200" dirty="0">
              <a:solidFill>
                <a:schemeClr val="tx1"/>
              </a:solidFill>
              <a:cs typeface="+mn-cs"/>
            </a:endParaRPr>
          </a:p>
          <a:p>
            <a:pPr marL="750888" lvl="2" indent="-342900">
              <a:spcBef>
                <a:spcPts val="600"/>
              </a:spcBef>
              <a:buSzPct val="120000"/>
              <a:buFont typeface="Arial" panose="020B0604020202020204" pitchFamily="34" charset="0"/>
              <a:buChar char="•"/>
            </a:pPr>
            <a:r>
              <a:rPr kumimoji="1" lang="zh-CN" altLang="en-US" sz="2200" kern="1200" dirty="0"/>
              <a:t>防止中断程序修改同一个共享内存单元引起的数据丢失</a:t>
            </a:r>
            <a:endParaRPr kumimoji="1" lang="en-US" altLang="zh-CN" sz="2200" kern="1200" dirty="0"/>
          </a:p>
        </p:txBody>
      </p:sp>
      <p:sp>
        <p:nvSpPr>
          <p:cNvPr id="8"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位带操作的优势</a:t>
            </a:r>
          </a:p>
        </p:txBody>
      </p:sp>
      <p:pic>
        <p:nvPicPr>
          <p:cNvPr id="2" name="图片 1">
            <a:extLst>
              <a:ext uri="{FF2B5EF4-FFF2-40B4-BE49-F238E27FC236}">
                <a16:creationId xmlns:a16="http://schemas.microsoft.com/office/drawing/2014/main" id="{3363DE2F-4C42-4AF9-ABD4-FF2E89341428}"/>
              </a:ext>
            </a:extLst>
          </p:cNvPr>
          <p:cNvPicPr>
            <a:picLocks noChangeAspect="1"/>
          </p:cNvPicPr>
          <p:nvPr/>
        </p:nvPicPr>
        <p:blipFill>
          <a:blip r:embed="rId4"/>
          <a:stretch>
            <a:fillRect/>
          </a:stretch>
        </p:blipFill>
        <p:spPr>
          <a:xfrm>
            <a:off x="468313" y="2590800"/>
            <a:ext cx="8229600" cy="4070111"/>
          </a:xfrm>
          <a:prstGeom prst="rect">
            <a:avLst/>
          </a:prstGeom>
        </p:spPr>
      </p:pic>
    </p:spTree>
    <p:extLst>
      <p:ext uri="{BB962C8B-B14F-4D97-AF65-F5344CB8AC3E}">
        <p14:creationId xmlns:p14="http://schemas.microsoft.com/office/powerpoint/2010/main" val="2650059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468313" y="990600"/>
            <a:ext cx="8229600" cy="2294384"/>
          </a:xfrm>
        </p:spPr>
        <p:txBody>
          <a:bodyPr/>
          <a:lstStyle/>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rPr>
              <a:t>用更少的指令完成更快的位操作</a:t>
            </a:r>
            <a:endParaRPr kumimoji="1" lang="en-US" altLang="zh-CN" kern="1200" dirty="0">
              <a:solidFill>
                <a:schemeClr val="tx1"/>
              </a:solidFill>
            </a:endParaRPr>
          </a:p>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rPr>
              <a:t>互斥的读</a:t>
            </a:r>
            <a:r>
              <a:rPr kumimoji="1" lang="en-US" altLang="zh-CN" kern="1200" dirty="0">
                <a:solidFill>
                  <a:schemeClr val="tx1"/>
                </a:solidFill>
              </a:rPr>
              <a:t>/</a:t>
            </a:r>
            <a:r>
              <a:rPr kumimoji="1" lang="zh-CN" altLang="en-US" kern="1200" dirty="0">
                <a:solidFill>
                  <a:schemeClr val="tx1"/>
                </a:solidFill>
              </a:rPr>
              <a:t>写操作（由</a:t>
            </a:r>
            <a:r>
              <a:rPr kumimoji="1" lang="zh-CN" altLang="en-US" kern="1200" dirty="0">
                <a:solidFill>
                  <a:srgbClr val="0000FF"/>
                </a:solidFill>
              </a:rPr>
              <a:t>硬件</a:t>
            </a:r>
            <a:r>
              <a:rPr kumimoji="1" lang="zh-CN" altLang="en-US" kern="1200" dirty="0">
                <a:solidFill>
                  <a:schemeClr val="tx1"/>
                </a:solidFill>
              </a:rPr>
              <a:t>完成）</a:t>
            </a:r>
            <a:endParaRPr kumimoji="1" lang="en-US" altLang="zh-CN" kern="1200" dirty="0">
              <a:solidFill>
                <a:schemeClr val="tx1"/>
              </a:solidFill>
            </a:endParaRPr>
          </a:p>
          <a:p>
            <a:pPr marL="750888" lvl="2" indent="-342900">
              <a:spcBef>
                <a:spcPts val="600"/>
              </a:spcBef>
              <a:buSzPct val="120000"/>
              <a:buFont typeface="Arial" panose="020B0604020202020204" pitchFamily="34" charset="0"/>
              <a:buChar char="•"/>
            </a:pPr>
            <a:r>
              <a:rPr kumimoji="1" lang="zh-CN" altLang="en-US" sz="2200" kern="1200" dirty="0"/>
              <a:t>防止不同的任务修改同一个共享内存单元引起的数据丢失</a:t>
            </a:r>
            <a:endParaRPr kumimoji="1" lang="en-US" altLang="zh-CN" sz="2200" kern="1200" dirty="0"/>
          </a:p>
        </p:txBody>
      </p:sp>
      <p:sp>
        <p:nvSpPr>
          <p:cNvPr id="8"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位带操作的优势</a:t>
            </a:r>
          </a:p>
        </p:txBody>
      </p:sp>
      <p:pic>
        <p:nvPicPr>
          <p:cNvPr id="2" name="图片 1">
            <a:extLst>
              <a:ext uri="{FF2B5EF4-FFF2-40B4-BE49-F238E27FC236}">
                <a16:creationId xmlns:a16="http://schemas.microsoft.com/office/drawing/2014/main" id="{42B0C68F-EF02-4E3F-AF76-8118EB0358D4}"/>
              </a:ext>
            </a:extLst>
          </p:cNvPr>
          <p:cNvPicPr>
            <a:picLocks noChangeAspect="1"/>
          </p:cNvPicPr>
          <p:nvPr/>
        </p:nvPicPr>
        <p:blipFill>
          <a:blip r:embed="rId4"/>
          <a:stretch>
            <a:fillRect/>
          </a:stretch>
        </p:blipFill>
        <p:spPr>
          <a:xfrm>
            <a:off x="849313" y="2514600"/>
            <a:ext cx="7848600" cy="4083050"/>
          </a:xfrm>
          <a:prstGeom prst="rect">
            <a:avLst/>
          </a:prstGeom>
        </p:spPr>
      </p:pic>
    </p:spTree>
    <p:extLst>
      <p:ext uri="{BB962C8B-B14F-4D97-AF65-F5344CB8AC3E}">
        <p14:creationId xmlns:p14="http://schemas.microsoft.com/office/powerpoint/2010/main" val="1370942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468313" y="990600"/>
            <a:ext cx="8229600" cy="2294384"/>
          </a:xfrm>
        </p:spPr>
        <p:txBody>
          <a:bodyPr/>
          <a:lstStyle/>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rPr>
              <a:t>用更少的指令完成更快的位操作</a:t>
            </a:r>
            <a:endParaRPr kumimoji="1" lang="en-US" altLang="zh-CN" kern="1200" dirty="0">
              <a:solidFill>
                <a:schemeClr val="tx1"/>
              </a:solidFill>
            </a:endParaRPr>
          </a:p>
          <a:p>
            <a:pPr marL="342900" lvl="1" indent="-342900">
              <a:spcBef>
                <a:spcPts val="600"/>
              </a:spcBef>
              <a:buClr>
                <a:srgbClr val="FF0000"/>
              </a:buClr>
              <a:buSzPct val="70000"/>
              <a:buFont typeface="Wingdings" panose="05000000000000000000" pitchFamily="2" charset="2"/>
              <a:buChar char="ü"/>
            </a:pPr>
            <a:r>
              <a:rPr kumimoji="1" lang="zh-CN" altLang="en-US" kern="1200" dirty="0">
                <a:solidFill>
                  <a:schemeClr val="tx1"/>
                </a:solidFill>
              </a:rPr>
              <a:t>互斥的读</a:t>
            </a:r>
            <a:r>
              <a:rPr kumimoji="1" lang="en-US" altLang="zh-CN" kern="1200" dirty="0">
                <a:solidFill>
                  <a:schemeClr val="tx1"/>
                </a:solidFill>
              </a:rPr>
              <a:t>/</a:t>
            </a:r>
            <a:r>
              <a:rPr kumimoji="1" lang="zh-CN" altLang="en-US" kern="1200" dirty="0">
                <a:solidFill>
                  <a:schemeClr val="tx1"/>
                </a:solidFill>
              </a:rPr>
              <a:t>写操作（由</a:t>
            </a:r>
            <a:r>
              <a:rPr kumimoji="1" lang="zh-CN" altLang="en-US" kern="1200" dirty="0">
                <a:solidFill>
                  <a:srgbClr val="0000FF"/>
                </a:solidFill>
              </a:rPr>
              <a:t>硬件</a:t>
            </a:r>
            <a:r>
              <a:rPr kumimoji="1" lang="zh-CN" altLang="en-US" kern="1200" dirty="0">
                <a:solidFill>
                  <a:schemeClr val="tx1"/>
                </a:solidFill>
              </a:rPr>
              <a:t>完成）</a:t>
            </a:r>
            <a:endParaRPr kumimoji="1" lang="en-US" altLang="zh-CN" kern="1200" dirty="0">
              <a:solidFill>
                <a:schemeClr val="tx1"/>
              </a:solidFill>
            </a:endParaRPr>
          </a:p>
          <a:p>
            <a:pPr marL="750888" lvl="2" indent="-342900">
              <a:spcBef>
                <a:spcPts val="600"/>
              </a:spcBef>
              <a:buSzPct val="120000"/>
              <a:buFont typeface="Arial" panose="020B0604020202020204" pitchFamily="34" charset="0"/>
              <a:buChar char="•"/>
            </a:pPr>
            <a:r>
              <a:rPr kumimoji="1" lang="zh-CN" altLang="en-US" sz="2200" kern="1200" dirty="0"/>
              <a:t>防止不同的任务修改同一个共享内存单元引起的数据丢失</a:t>
            </a:r>
            <a:endParaRPr kumimoji="1" lang="en-US" altLang="zh-CN" sz="2200" kern="1200" dirty="0"/>
          </a:p>
        </p:txBody>
      </p:sp>
      <p:sp>
        <p:nvSpPr>
          <p:cNvPr id="8"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kern="0" dirty="0">
                <a:ea typeface="+mj-ea"/>
              </a:rPr>
              <a:t>位带操作的优势</a:t>
            </a:r>
          </a:p>
        </p:txBody>
      </p:sp>
      <p:pic>
        <p:nvPicPr>
          <p:cNvPr id="2" name="图片 1">
            <a:extLst>
              <a:ext uri="{FF2B5EF4-FFF2-40B4-BE49-F238E27FC236}">
                <a16:creationId xmlns:a16="http://schemas.microsoft.com/office/drawing/2014/main" id="{CB0E2D48-9448-42B0-8872-5428AEB7417B}"/>
              </a:ext>
            </a:extLst>
          </p:cNvPr>
          <p:cNvPicPr>
            <a:picLocks noChangeAspect="1"/>
          </p:cNvPicPr>
          <p:nvPr/>
        </p:nvPicPr>
        <p:blipFill>
          <a:blip r:embed="rId4"/>
          <a:stretch>
            <a:fillRect/>
          </a:stretch>
        </p:blipFill>
        <p:spPr>
          <a:xfrm>
            <a:off x="562840" y="2514600"/>
            <a:ext cx="8112847" cy="3962400"/>
          </a:xfrm>
          <a:prstGeom prst="rect">
            <a:avLst/>
          </a:prstGeom>
        </p:spPr>
      </p:pic>
    </p:spTree>
    <p:extLst>
      <p:ext uri="{BB962C8B-B14F-4D97-AF65-F5344CB8AC3E}">
        <p14:creationId xmlns:p14="http://schemas.microsoft.com/office/powerpoint/2010/main" val="738088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457200" y="990600"/>
            <a:ext cx="8229600" cy="5181600"/>
          </a:xfrm>
        </p:spPr>
        <p:txBody>
          <a:bodyPr/>
          <a:lstStyle/>
          <a:p>
            <a:pPr marL="0" indent="0" eaLnBrk="1" hangingPunct="1">
              <a:lnSpc>
                <a:spcPct val="90000"/>
              </a:lnSpc>
              <a:spcBef>
                <a:spcPct val="50000"/>
              </a:spcBef>
              <a:buFontTx/>
              <a:buNone/>
            </a:pPr>
            <a:r>
              <a:rPr lang="en-US" altLang="zh-CN" sz="3200" b="1" dirty="0"/>
              <a:t>8.5.6 </a:t>
            </a:r>
            <a:r>
              <a:rPr lang="zh-CN" altLang="en-US" sz="3200" b="1" dirty="0"/>
              <a:t>存储器访问属性</a:t>
            </a:r>
            <a:endParaRPr lang="en-US" altLang="zh-CN" sz="3200" b="1" dirty="0"/>
          </a:p>
          <a:p>
            <a:pPr marL="0" indent="0" eaLnBrk="1" hangingPunct="1">
              <a:lnSpc>
                <a:spcPct val="90000"/>
              </a:lnSpc>
              <a:spcBef>
                <a:spcPct val="50000"/>
              </a:spcBef>
              <a:buFontTx/>
              <a:buNone/>
            </a:pPr>
            <a:r>
              <a:rPr lang="zh-CN" altLang="en-US" dirty="0"/>
              <a:t>存储器映射定义了内存的访问属性</a:t>
            </a:r>
            <a:r>
              <a:rPr lang="en-US" altLang="zh-CN" dirty="0"/>
              <a:t>:</a:t>
            </a:r>
          </a:p>
          <a:p>
            <a:pPr marL="0" indent="0" eaLnBrk="1" hangingPunct="1">
              <a:lnSpc>
                <a:spcPct val="90000"/>
              </a:lnSpc>
              <a:spcBef>
                <a:spcPct val="50000"/>
              </a:spcBef>
              <a:buFontTx/>
              <a:buNone/>
            </a:pPr>
            <a:endParaRPr lang="en-US" altLang="zh-CN" dirty="0"/>
          </a:p>
          <a:p>
            <a:pPr marL="0" indent="0" eaLnBrk="1" hangingPunct="1">
              <a:lnSpc>
                <a:spcPct val="90000"/>
              </a:lnSpc>
              <a:spcBef>
                <a:spcPct val="50000"/>
              </a:spcBef>
              <a:buFontTx/>
              <a:buNone/>
            </a:pPr>
            <a:endParaRPr lang="en-US" altLang="zh-CN" sz="2400" dirty="0"/>
          </a:p>
          <a:p>
            <a:pPr marL="0" indent="0" eaLnBrk="1" hangingPunct="1">
              <a:lnSpc>
                <a:spcPct val="90000"/>
              </a:lnSpc>
              <a:spcBef>
                <a:spcPct val="50000"/>
              </a:spcBef>
              <a:buFontTx/>
              <a:buNone/>
            </a:pPr>
            <a:endParaRPr lang="en-US" altLang="zh-CN" sz="2400" dirty="0"/>
          </a:p>
          <a:p>
            <a:pPr marL="0" indent="0" eaLnBrk="1" hangingPunct="1">
              <a:lnSpc>
                <a:spcPct val="90000"/>
              </a:lnSpc>
              <a:spcBef>
                <a:spcPct val="50000"/>
              </a:spcBef>
              <a:buFontTx/>
              <a:buNone/>
            </a:pPr>
            <a:endParaRPr lang="en-US" altLang="zh-CN" sz="2400" dirty="0"/>
          </a:p>
          <a:p>
            <a:pPr marL="0" indent="0" eaLnBrk="1" hangingPunct="1">
              <a:lnSpc>
                <a:spcPct val="90000"/>
              </a:lnSpc>
              <a:spcBef>
                <a:spcPct val="50000"/>
              </a:spcBef>
              <a:buFontTx/>
              <a:buNone/>
            </a:pPr>
            <a:endParaRPr lang="en-US" altLang="zh-CN" sz="2400" dirty="0"/>
          </a:p>
          <a:p>
            <a:pPr marL="0" indent="0" eaLnBrk="1" hangingPunct="1">
              <a:lnSpc>
                <a:spcPct val="90000"/>
              </a:lnSpc>
              <a:spcBef>
                <a:spcPct val="50000"/>
              </a:spcBef>
              <a:buFontTx/>
              <a:buNone/>
            </a:pPr>
            <a:endParaRPr lang="en-US" altLang="zh-CN" sz="2400" dirty="0"/>
          </a:p>
          <a:p>
            <a:pPr marL="0" indent="0" eaLnBrk="1" hangingPunct="1">
              <a:lnSpc>
                <a:spcPct val="90000"/>
              </a:lnSpc>
              <a:spcBef>
                <a:spcPct val="50000"/>
              </a:spcBef>
              <a:buFontTx/>
              <a:buNone/>
            </a:pPr>
            <a:r>
              <a:rPr lang="zh-CN" altLang="en-US" sz="2400" dirty="0"/>
              <a:t>如果</a:t>
            </a:r>
            <a:r>
              <a:rPr lang="en-US" altLang="zh-CN" sz="2400" dirty="0"/>
              <a:t>MPU </a:t>
            </a:r>
            <a:r>
              <a:rPr lang="zh-CN" altLang="en-US" sz="2400" dirty="0"/>
              <a:t>存在，则可以通过它重新配置不同的存储区，并且覆盖缺省的访问属性。</a:t>
            </a:r>
            <a:endParaRPr lang="en-US" altLang="zh-CN" sz="2400" dirty="0"/>
          </a:p>
        </p:txBody>
      </p:sp>
      <p:pic>
        <p:nvPicPr>
          <p:cNvPr id="74755" name="Picture 27" descr="puzzle-blk-4x"/>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2895600" y="2611438"/>
            <a:ext cx="3200400" cy="2265362"/>
          </a:xfrm>
          <a:prstGeom prst="rect">
            <a:avLst/>
          </a:prstGeom>
          <a:noFill/>
          <a:ln w="9525">
            <a:noFill/>
            <a:miter lim="800000"/>
            <a:headEnd/>
            <a:tailEnd/>
          </a:ln>
        </p:spPr>
      </p:pic>
      <p:sp>
        <p:nvSpPr>
          <p:cNvPr id="74756" name="Text Box 28"/>
          <p:cNvSpPr txBox="1">
            <a:spLocks noChangeArrowheads="1"/>
          </p:cNvSpPr>
          <p:nvPr/>
        </p:nvSpPr>
        <p:spPr bwMode="auto">
          <a:xfrm>
            <a:off x="3276600" y="2438400"/>
            <a:ext cx="1981200" cy="396875"/>
          </a:xfrm>
          <a:prstGeom prst="rect">
            <a:avLst/>
          </a:prstGeom>
          <a:noFill/>
          <a:ln w="28575" algn="ctr">
            <a:noFill/>
            <a:miter lim="800000"/>
            <a:headEnd/>
            <a:tailEnd/>
          </a:ln>
        </p:spPr>
        <p:txBody>
          <a:bodyPr lIns="90000" tIns="46800" rIns="90000" bIns="46800">
            <a:spAutoFit/>
          </a:bodyPr>
          <a:lstStyle/>
          <a:p>
            <a:pPr>
              <a:spcBef>
                <a:spcPct val="50000"/>
              </a:spcBef>
            </a:pPr>
            <a:r>
              <a:rPr lang="en-US" altLang="zh-CN" sz="2000">
                <a:solidFill>
                  <a:schemeClr val="tx1"/>
                </a:solidFill>
              </a:rPr>
              <a:t>Bufferable</a:t>
            </a:r>
          </a:p>
        </p:txBody>
      </p:sp>
      <p:sp>
        <p:nvSpPr>
          <p:cNvPr id="74757" name="Text Box 29"/>
          <p:cNvSpPr txBox="1">
            <a:spLocks noChangeArrowheads="1"/>
          </p:cNvSpPr>
          <p:nvPr/>
        </p:nvSpPr>
        <p:spPr bwMode="auto">
          <a:xfrm>
            <a:off x="5334000" y="3108325"/>
            <a:ext cx="1981200" cy="396875"/>
          </a:xfrm>
          <a:prstGeom prst="rect">
            <a:avLst/>
          </a:prstGeom>
          <a:noFill/>
          <a:ln w="28575" algn="ctr">
            <a:noFill/>
            <a:miter lim="800000"/>
            <a:headEnd/>
            <a:tailEnd/>
          </a:ln>
        </p:spPr>
        <p:txBody>
          <a:bodyPr lIns="90000" tIns="46800" rIns="90000" bIns="46800">
            <a:spAutoFit/>
          </a:bodyPr>
          <a:lstStyle/>
          <a:p>
            <a:pPr>
              <a:spcBef>
                <a:spcPct val="50000"/>
              </a:spcBef>
            </a:pPr>
            <a:r>
              <a:rPr lang="en-US" altLang="zh-CN" sz="2000">
                <a:solidFill>
                  <a:schemeClr val="tx1"/>
                </a:solidFill>
              </a:rPr>
              <a:t>Cacheable</a:t>
            </a:r>
          </a:p>
        </p:txBody>
      </p:sp>
      <p:sp>
        <p:nvSpPr>
          <p:cNvPr id="74758" name="Text Box 30"/>
          <p:cNvSpPr txBox="1">
            <a:spLocks noChangeArrowheads="1"/>
          </p:cNvSpPr>
          <p:nvPr/>
        </p:nvSpPr>
        <p:spPr bwMode="auto">
          <a:xfrm>
            <a:off x="4114800" y="4267200"/>
            <a:ext cx="1981200" cy="396875"/>
          </a:xfrm>
          <a:prstGeom prst="rect">
            <a:avLst/>
          </a:prstGeom>
          <a:noFill/>
          <a:ln w="28575" algn="ctr">
            <a:noFill/>
            <a:miter lim="800000"/>
            <a:headEnd/>
            <a:tailEnd/>
          </a:ln>
        </p:spPr>
        <p:txBody>
          <a:bodyPr lIns="90000" tIns="46800" rIns="90000" bIns="46800">
            <a:spAutoFit/>
          </a:bodyPr>
          <a:lstStyle/>
          <a:p>
            <a:pPr>
              <a:spcBef>
                <a:spcPct val="50000"/>
              </a:spcBef>
            </a:pPr>
            <a:r>
              <a:rPr lang="en-US" altLang="zh-CN" sz="2000">
                <a:solidFill>
                  <a:schemeClr val="tx1"/>
                </a:solidFill>
              </a:rPr>
              <a:t>Executable</a:t>
            </a:r>
          </a:p>
        </p:txBody>
      </p:sp>
      <p:sp>
        <p:nvSpPr>
          <p:cNvPr id="74759" name="Text Box 31"/>
          <p:cNvSpPr txBox="1">
            <a:spLocks noChangeArrowheads="1"/>
          </p:cNvSpPr>
          <p:nvPr/>
        </p:nvSpPr>
        <p:spPr bwMode="auto">
          <a:xfrm>
            <a:off x="1828800" y="3565525"/>
            <a:ext cx="1981200" cy="396875"/>
          </a:xfrm>
          <a:prstGeom prst="rect">
            <a:avLst/>
          </a:prstGeom>
          <a:noFill/>
          <a:ln w="28575" algn="ctr">
            <a:noFill/>
            <a:miter lim="800000"/>
            <a:headEnd/>
            <a:tailEnd/>
          </a:ln>
        </p:spPr>
        <p:txBody>
          <a:bodyPr lIns="90000" tIns="46800" rIns="90000" bIns="46800">
            <a:spAutoFit/>
          </a:bodyPr>
          <a:lstStyle/>
          <a:p>
            <a:pPr>
              <a:spcBef>
                <a:spcPct val="50000"/>
              </a:spcBef>
            </a:pPr>
            <a:r>
              <a:rPr lang="en-US" altLang="zh-CN" sz="2000">
                <a:solidFill>
                  <a:schemeClr val="tx1"/>
                </a:solidFill>
              </a:rPr>
              <a:t>Sharable</a:t>
            </a:r>
          </a:p>
        </p:txBody>
      </p:sp>
      <p:sp>
        <p:nvSpPr>
          <p:cNvPr id="8" name="标题 23"/>
          <p:cNvSpPr>
            <a:spLocks noGrp="1"/>
          </p:cNvSpPr>
          <p:nvPr>
            <p:ph type="title"/>
          </p:nvPr>
        </p:nvSpPr>
        <p:spPr>
          <a:xfrm>
            <a:off x="0" y="179388"/>
            <a:ext cx="9144000" cy="688975"/>
          </a:xfrm>
        </p:spPr>
        <p:txBody>
          <a:bodyPr/>
          <a:lstStyle/>
          <a:p>
            <a:r>
              <a:rPr lang="en-US" altLang="zh-CN" dirty="0"/>
              <a:t>Cortex-M3/M4</a:t>
            </a:r>
            <a:r>
              <a:rPr lang="zh-CN" altLang="en-US" dirty="0"/>
              <a:t>存储系统</a:t>
            </a:r>
          </a:p>
        </p:txBody>
      </p:sp>
    </p:spTree>
    <p:extLst>
      <p:ext uri="{BB962C8B-B14F-4D97-AF65-F5344CB8AC3E}">
        <p14:creationId xmlns:p14="http://schemas.microsoft.com/office/powerpoint/2010/main" val="148954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457200" y="914400"/>
            <a:ext cx="8382000" cy="5486400"/>
          </a:xfrm>
        </p:spPr>
        <p:txBody>
          <a:bodyPr>
            <a:normAutofit fontScale="70000" lnSpcReduction="20000"/>
          </a:bodyPr>
          <a:lstStyle/>
          <a:p>
            <a:pPr marL="0" indent="0" eaLnBrk="1" hangingPunct="1">
              <a:spcBef>
                <a:spcPct val="40000"/>
              </a:spcBef>
              <a:buFontTx/>
              <a:buNone/>
              <a:defRPr/>
            </a:pPr>
            <a:r>
              <a:rPr lang="en-US" altLang="zh-CN" sz="4000" b="1" dirty="0"/>
              <a:t>8.1.4 </a:t>
            </a:r>
            <a:r>
              <a:rPr lang="zh-CN" altLang="en-US" sz="4000" b="1" dirty="0"/>
              <a:t>嵌入式系统中的处理器</a:t>
            </a:r>
          </a:p>
          <a:p>
            <a:pPr marL="358775" indent="-358775">
              <a:lnSpc>
                <a:spcPct val="120000"/>
              </a:lnSpc>
              <a:spcBef>
                <a:spcPct val="30000"/>
              </a:spcBef>
            </a:pPr>
            <a:r>
              <a:rPr lang="zh-CN" altLang="en-US" sz="3400" b="1" dirty="0">
                <a:solidFill>
                  <a:srgbClr val="FF0000"/>
                </a:solidFill>
              </a:rPr>
              <a:t>微处理器</a:t>
            </a:r>
            <a:r>
              <a:rPr lang="zh-CN" altLang="en-US" sz="3400" dirty="0"/>
              <a:t>（</a:t>
            </a:r>
            <a:r>
              <a:rPr lang="en-US" altLang="zh-CN" sz="3400" dirty="0" err="1">
                <a:solidFill>
                  <a:schemeClr val="accent2"/>
                </a:solidFill>
              </a:rPr>
              <a:t>μP</a:t>
            </a:r>
            <a:r>
              <a:rPr lang="en-US" altLang="zh-CN" sz="3400" dirty="0">
                <a:solidFill>
                  <a:schemeClr val="accent2"/>
                </a:solidFill>
              </a:rPr>
              <a:t>, </a:t>
            </a:r>
            <a:r>
              <a:rPr lang="en-US" altLang="zh-CN" sz="3400" b="1" i="1" dirty="0">
                <a:solidFill>
                  <a:schemeClr val="accent2"/>
                </a:solidFill>
              </a:rPr>
              <a:t>Micro-Processors</a:t>
            </a:r>
            <a:r>
              <a:rPr lang="zh-CN" altLang="en-US" sz="3400" dirty="0"/>
              <a:t>）</a:t>
            </a:r>
            <a:endParaRPr lang="en-US" altLang="zh-CN" sz="3400" dirty="0"/>
          </a:p>
          <a:p>
            <a:pPr lvl="1">
              <a:lnSpc>
                <a:spcPct val="120000"/>
              </a:lnSpc>
              <a:spcBef>
                <a:spcPct val="30000"/>
              </a:spcBef>
            </a:pPr>
            <a:r>
              <a:rPr lang="en-US" altLang="zh-CN" dirty="0">
                <a:solidFill>
                  <a:srgbClr val="0000CC"/>
                </a:solidFill>
              </a:rPr>
              <a:t>MPU</a:t>
            </a:r>
            <a:r>
              <a:rPr lang="zh-CN" altLang="en-US" dirty="0">
                <a:solidFill>
                  <a:srgbClr val="0000CC"/>
                </a:solidFill>
              </a:rPr>
              <a:t>（</a:t>
            </a:r>
            <a:r>
              <a:rPr lang="en-US" altLang="zh-CN" dirty="0">
                <a:solidFill>
                  <a:srgbClr val="0000CC"/>
                </a:solidFill>
              </a:rPr>
              <a:t>Micro-Processor Unit</a:t>
            </a:r>
            <a:r>
              <a:rPr lang="zh-CN" altLang="en-US" dirty="0">
                <a:solidFill>
                  <a:srgbClr val="0000CC"/>
                </a:solidFill>
              </a:rPr>
              <a:t>）</a:t>
            </a:r>
            <a:endParaRPr lang="en-US" altLang="zh-CN" dirty="0">
              <a:solidFill>
                <a:srgbClr val="0000CC"/>
              </a:solidFill>
            </a:endParaRPr>
          </a:p>
          <a:p>
            <a:pPr lvl="1">
              <a:lnSpc>
                <a:spcPct val="120000"/>
              </a:lnSpc>
              <a:spcBef>
                <a:spcPct val="30000"/>
              </a:spcBef>
            </a:pPr>
            <a:r>
              <a:rPr lang="zh-CN" altLang="en-US" sz="2900" dirty="0"/>
              <a:t>由通用计算机中的</a:t>
            </a:r>
            <a:r>
              <a:rPr lang="en-US" altLang="zh-CN" sz="2900" dirty="0">
                <a:solidFill>
                  <a:srgbClr val="FF0066"/>
                </a:solidFill>
              </a:rPr>
              <a:t>CPU</a:t>
            </a:r>
            <a:r>
              <a:rPr lang="zh-CN" altLang="en-US" sz="2900" dirty="0"/>
              <a:t>演变而来，装在专门设计的电路板上，只保留和嵌入式需求有关的一些母板功能，配上必须的扩展外围电路</a:t>
            </a:r>
          </a:p>
          <a:p>
            <a:pPr lvl="1">
              <a:lnSpc>
                <a:spcPct val="120000"/>
              </a:lnSpc>
              <a:spcBef>
                <a:spcPct val="30000"/>
              </a:spcBef>
            </a:pPr>
            <a:r>
              <a:rPr lang="zh-CN" altLang="en-US" b="1" dirty="0">
                <a:solidFill>
                  <a:schemeClr val="hlink"/>
                </a:solidFill>
              </a:rPr>
              <a:t>特点：低功耗、可扩展、存储区保护功能、调试功能、实时处理能力等</a:t>
            </a:r>
          </a:p>
          <a:p>
            <a:pPr lvl="1">
              <a:lnSpc>
                <a:spcPct val="120000"/>
              </a:lnSpc>
              <a:spcBef>
                <a:spcPct val="30000"/>
              </a:spcBef>
            </a:pPr>
            <a:r>
              <a:rPr lang="zh-CN" altLang="en-US" dirty="0">
                <a:solidFill>
                  <a:schemeClr val="tx1"/>
                </a:solidFill>
              </a:rPr>
              <a:t>主流的</a:t>
            </a:r>
            <a:r>
              <a:rPr lang="en-US" altLang="zh-CN" dirty="0">
                <a:solidFill>
                  <a:schemeClr val="tx1"/>
                </a:solidFill>
              </a:rPr>
              <a:t>EMPU</a:t>
            </a:r>
            <a:r>
              <a:rPr lang="zh-CN" altLang="en-US" dirty="0">
                <a:solidFill>
                  <a:schemeClr val="tx1"/>
                </a:solidFill>
              </a:rPr>
              <a:t>：</a:t>
            </a:r>
            <a:r>
              <a:rPr lang="en-US" altLang="zh-CN" dirty="0">
                <a:solidFill>
                  <a:schemeClr val="tx1"/>
                </a:solidFill>
              </a:rPr>
              <a:t>ARM</a:t>
            </a:r>
            <a:r>
              <a:rPr lang="zh-CN" altLang="en-US" dirty="0">
                <a:solidFill>
                  <a:schemeClr val="tx1"/>
                </a:solidFill>
              </a:rPr>
              <a:t>、</a:t>
            </a:r>
            <a:r>
              <a:rPr lang="en-US" altLang="zh-CN" dirty="0">
                <a:solidFill>
                  <a:schemeClr val="tx1"/>
                </a:solidFill>
              </a:rPr>
              <a:t>MIPS</a:t>
            </a:r>
            <a:r>
              <a:rPr lang="zh-CN" altLang="en-US" dirty="0">
                <a:solidFill>
                  <a:schemeClr val="tx1"/>
                </a:solidFill>
              </a:rPr>
              <a:t>、</a:t>
            </a:r>
            <a:r>
              <a:rPr lang="en-US" altLang="zh-CN" dirty="0">
                <a:solidFill>
                  <a:schemeClr val="tx1"/>
                </a:solidFill>
              </a:rPr>
              <a:t>MC68000</a:t>
            </a:r>
            <a:r>
              <a:rPr lang="zh-CN" altLang="en-US" dirty="0">
                <a:solidFill>
                  <a:schemeClr val="tx1"/>
                </a:solidFill>
              </a:rPr>
              <a:t>、</a:t>
            </a:r>
            <a:r>
              <a:rPr lang="en-US" altLang="zh-CN" dirty="0">
                <a:solidFill>
                  <a:schemeClr val="tx1"/>
                </a:solidFill>
              </a:rPr>
              <a:t>PowerPC</a:t>
            </a:r>
            <a:r>
              <a:rPr lang="zh-CN" altLang="en-US" dirty="0">
                <a:solidFill>
                  <a:schemeClr val="tx1"/>
                </a:solidFill>
              </a:rPr>
              <a:t>、</a:t>
            </a:r>
            <a:r>
              <a:rPr lang="en-US" altLang="zh-CN" dirty="0">
                <a:solidFill>
                  <a:schemeClr val="tx1"/>
                </a:solidFill>
              </a:rPr>
              <a:t>i386EX</a:t>
            </a:r>
            <a:r>
              <a:rPr lang="zh-CN" altLang="en-US" dirty="0">
                <a:solidFill>
                  <a:schemeClr val="tx1"/>
                </a:solidFill>
              </a:rPr>
              <a:t>等</a:t>
            </a:r>
          </a:p>
          <a:p>
            <a:pPr marL="358775" indent="-358775">
              <a:lnSpc>
                <a:spcPct val="120000"/>
              </a:lnSpc>
            </a:pPr>
            <a:r>
              <a:rPr lang="zh-CN" altLang="en-US" sz="3400" b="1" dirty="0">
                <a:solidFill>
                  <a:srgbClr val="FF0000"/>
                </a:solidFill>
              </a:rPr>
              <a:t>微控制器</a:t>
            </a:r>
            <a:r>
              <a:rPr lang="zh-CN" altLang="en-US" sz="3400" dirty="0"/>
              <a:t>（</a:t>
            </a:r>
            <a:r>
              <a:rPr lang="en-US" altLang="zh-CN" sz="3400" dirty="0" err="1">
                <a:solidFill>
                  <a:schemeClr val="accent2"/>
                </a:solidFill>
              </a:rPr>
              <a:t>μC</a:t>
            </a:r>
            <a:r>
              <a:rPr lang="en-US" altLang="zh-CN" sz="3400" dirty="0">
                <a:solidFill>
                  <a:schemeClr val="accent2"/>
                </a:solidFill>
              </a:rPr>
              <a:t>, </a:t>
            </a:r>
            <a:r>
              <a:rPr lang="en-US" altLang="zh-CN" sz="3400" b="1" i="1" dirty="0">
                <a:solidFill>
                  <a:schemeClr val="accent2"/>
                </a:solidFill>
              </a:rPr>
              <a:t>microcontrollers</a:t>
            </a:r>
            <a:r>
              <a:rPr lang="zh-CN" altLang="en-US" sz="3400" dirty="0"/>
              <a:t>）</a:t>
            </a:r>
            <a:endParaRPr lang="en-US" altLang="zh-CN" sz="3400" dirty="0"/>
          </a:p>
          <a:p>
            <a:pPr lvl="1">
              <a:lnSpc>
                <a:spcPct val="120000"/>
              </a:lnSpc>
            </a:pPr>
            <a:r>
              <a:rPr lang="en-US" altLang="zh-CN" dirty="0">
                <a:solidFill>
                  <a:srgbClr val="0000CC"/>
                </a:solidFill>
              </a:rPr>
              <a:t>MCU</a:t>
            </a:r>
            <a:r>
              <a:rPr lang="zh-CN" altLang="en-US" dirty="0">
                <a:solidFill>
                  <a:srgbClr val="0000CC"/>
                </a:solidFill>
              </a:rPr>
              <a:t>（</a:t>
            </a:r>
            <a:r>
              <a:rPr lang="en-US" altLang="zh-CN" dirty="0">
                <a:solidFill>
                  <a:srgbClr val="0000CC"/>
                </a:solidFill>
              </a:rPr>
              <a:t>Micro-Controller Unit</a:t>
            </a:r>
            <a:r>
              <a:rPr lang="zh-CN" altLang="en-US" dirty="0">
                <a:solidFill>
                  <a:srgbClr val="0000CC"/>
                </a:solidFill>
              </a:rPr>
              <a:t>）</a:t>
            </a:r>
            <a:endParaRPr lang="en-US" altLang="zh-CN" dirty="0">
              <a:solidFill>
                <a:srgbClr val="0000CC"/>
              </a:solidFill>
            </a:endParaRPr>
          </a:p>
          <a:p>
            <a:pPr lvl="1">
              <a:lnSpc>
                <a:spcPct val="120000"/>
              </a:lnSpc>
            </a:pPr>
            <a:r>
              <a:rPr lang="zh-CN" altLang="en-US" sz="2900" dirty="0"/>
              <a:t>将</a:t>
            </a:r>
            <a:r>
              <a:rPr lang="en-US" altLang="zh-CN" sz="2900" dirty="0"/>
              <a:t>CPU、</a:t>
            </a:r>
            <a:r>
              <a:rPr lang="zh-CN" altLang="en-US" sz="2900" dirty="0"/>
              <a:t>存储器</a:t>
            </a:r>
            <a:r>
              <a:rPr lang="en-US" altLang="zh-CN" sz="2900" dirty="0"/>
              <a:t>(</a:t>
            </a:r>
            <a:r>
              <a:rPr lang="zh-CN" altLang="en-US" sz="2900" dirty="0"/>
              <a:t>少量的</a:t>
            </a:r>
            <a:r>
              <a:rPr lang="en-US" altLang="zh-CN" sz="2900" dirty="0"/>
              <a:t>RAM、ROM)</a:t>
            </a:r>
            <a:r>
              <a:rPr lang="zh-CN" altLang="en-US" sz="2900" dirty="0"/>
              <a:t>和其它外设封装在同一片集成电路里，俗称单片机</a:t>
            </a:r>
          </a:p>
          <a:p>
            <a:pPr lvl="1">
              <a:lnSpc>
                <a:spcPct val="120000"/>
              </a:lnSpc>
            </a:pPr>
            <a:r>
              <a:rPr lang="zh-CN" altLang="en-US" b="1" dirty="0">
                <a:solidFill>
                  <a:schemeClr val="hlink"/>
                </a:solidFill>
              </a:rPr>
              <a:t>特点：单片化、体积小、低成本、低故障率、开发周期短等</a:t>
            </a:r>
            <a:endParaRPr lang="en-US" altLang="zh-CN" b="1" dirty="0">
              <a:solidFill>
                <a:schemeClr val="hlink"/>
              </a:solidFill>
            </a:endParaRPr>
          </a:p>
          <a:p>
            <a:pPr lvl="1">
              <a:lnSpc>
                <a:spcPct val="120000"/>
              </a:lnSpc>
            </a:pPr>
            <a:r>
              <a:rPr lang="zh-CN" altLang="en-US" dirty="0">
                <a:solidFill>
                  <a:schemeClr val="tx1"/>
                </a:solidFill>
              </a:rPr>
              <a:t>代表性的</a:t>
            </a:r>
            <a:r>
              <a:rPr lang="en-US" altLang="zh-CN" dirty="0">
                <a:solidFill>
                  <a:schemeClr val="tx1"/>
                </a:solidFill>
              </a:rPr>
              <a:t>EMCU</a:t>
            </a:r>
            <a:r>
              <a:rPr lang="zh-CN" altLang="en-US" dirty="0">
                <a:solidFill>
                  <a:schemeClr val="tx1"/>
                </a:solidFill>
              </a:rPr>
              <a:t>通用系列：</a:t>
            </a:r>
            <a:r>
              <a:rPr lang="en-US" altLang="zh-CN" dirty="0">
                <a:solidFill>
                  <a:schemeClr val="tx1"/>
                </a:solidFill>
              </a:rPr>
              <a:t>8051</a:t>
            </a:r>
            <a:r>
              <a:rPr lang="zh-CN" altLang="en-US" dirty="0">
                <a:solidFill>
                  <a:schemeClr val="tx1"/>
                </a:solidFill>
              </a:rPr>
              <a:t>、</a:t>
            </a:r>
            <a:r>
              <a:rPr lang="en-US" altLang="zh-CN" dirty="0">
                <a:solidFill>
                  <a:schemeClr val="tx1"/>
                </a:solidFill>
              </a:rPr>
              <a:t>P51XA</a:t>
            </a:r>
            <a:r>
              <a:rPr lang="zh-CN" altLang="en-US" dirty="0">
                <a:solidFill>
                  <a:schemeClr val="tx1"/>
                </a:solidFill>
              </a:rPr>
              <a:t>、</a:t>
            </a:r>
            <a:r>
              <a:rPr lang="en-US" altLang="zh-CN" dirty="0">
                <a:solidFill>
                  <a:schemeClr val="tx1"/>
                </a:solidFill>
              </a:rPr>
              <a:t>MCS-96/196/296、MCS-251、C166/167、MC68HC05/11/12/16</a:t>
            </a:r>
            <a:r>
              <a:rPr lang="zh-CN" altLang="en-US" dirty="0">
                <a:solidFill>
                  <a:schemeClr val="tx1"/>
                </a:solidFill>
              </a:rPr>
              <a:t>、</a:t>
            </a:r>
            <a:r>
              <a:rPr lang="en-US" altLang="zh-CN" dirty="0">
                <a:solidFill>
                  <a:schemeClr val="tx1"/>
                </a:solidFill>
              </a:rPr>
              <a:t>68300</a:t>
            </a:r>
            <a:r>
              <a:rPr lang="zh-CN" altLang="en-US" dirty="0">
                <a:solidFill>
                  <a:schemeClr val="tx1"/>
                </a:solidFill>
              </a:rPr>
              <a:t>等</a:t>
            </a:r>
            <a:endParaRPr lang="en-US" altLang="zh-CN" dirty="0">
              <a:solidFill>
                <a:schemeClr val="tx1"/>
              </a:solidFill>
            </a:endParaRPr>
          </a:p>
          <a:p>
            <a:pPr marL="0" lvl="1" indent="0" eaLnBrk="1" hangingPunct="1">
              <a:spcBef>
                <a:spcPts val="600"/>
              </a:spcBef>
              <a:buClrTx/>
              <a:buSzPct val="120000"/>
              <a:buFontTx/>
              <a:buNone/>
              <a:defRPr/>
            </a:pPr>
            <a:endParaRPr lang="zh-CN" altLang="en-US" dirty="0"/>
          </a:p>
        </p:txBody>
      </p:sp>
      <p:sp>
        <p:nvSpPr>
          <p:cNvPr id="36867" name="Rectangle 2"/>
          <p:cNvSpPr>
            <a:spLocks noGrp="1" noChangeArrowheads="1"/>
          </p:cNvSpPr>
          <p:nvPr>
            <p:ph type="title"/>
          </p:nvPr>
        </p:nvSpPr>
        <p:spPr/>
        <p:txBody>
          <a:bodyPr/>
          <a:lstStyle/>
          <a:p>
            <a:r>
              <a:rPr lang="zh-CN" altLang="en-US" dirty="0"/>
              <a:t>嵌入式系统处理器</a:t>
            </a:r>
          </a:p>
        </p:txBody>
      </p:sp>
    </p:spTree>
    <p:extLst>
      <p:ext uri="{BB962C8B-B14F-4D97-AF65-F5344CB8AC3E}">
        <p14:creationId xmlns:p14="http://schemas.microsoft.com/office/powerpoint/2010/main" val="37332808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118" name="Group 78"/>
          <p:cNvGraphicFramePr>
            <a:graphicFrameLocks noGrp="1"/>
          </p:cNvGraphicFramePr>
          <p:nvPr>
            <p:ph/>
            <p:extLst>
              <p:ext uri="{D42A27DB-BD31-4B8C-83A1-F6EECF244321}">
                <p14:modId xmlns:p14="http://schemas.microsoft.com/office/powerpoint/2010/main" val="2534483368"/>
              </p:ext>
            </p:extLst>
          </p:nvPr>
        </p:nvGraphicFramePr>
        <p:xfrm>
          <a:off x="323850" y="1066800"/>
          <a:ext cx="8640763" cy="5193157"/>
        </p:xfrm>
        <a:graphic>
          <a:graphicData uri="http://schemas.openxmlformats.org/drawingml/2006/table">
            <a:tbl>
              <a:tblPr/>
              <a:tblGrid>
                <a:gridCol w="1733550">
                  <a:extLst>
                    <a:ext uri="{9D8B030D-6E8A-4147-A177-3AD203B41FA5}">
                      <a16:colId xmlns:a16="http://schemas.microsoft.com/office/drawing/2014/main" val="20000"/>
                    </a:ext>
                  </a:extLst>
                </a:gridCol>
                <a:gridCol w="1506538">
                  <a:extLst>
                    <a:ext uri="{9D8B030D-6E8A-4147-A177-3AD203B41FA5}">
                      <a16:colId xmlns:a16="http://schemas.microsoft.com/office/drawing/2014/main" val="20001"/>
                    </a:ext>
                  </a:extLst>
                </a:gridCol>
                <a:gridCol w="1846262">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801813">
                  <a:extLst>
                    <a:ext uri="{9D8B030D-6E8A-4147-A177-3AD203B41FA5}">
                      <a16:colId xmlns:a16="http://schemas.microsoft.com/office/drawing/2014/main" val="20004"/>
                    </a:ext>
                  </a:extLst>
                </a:gridCol>
              </a:tblGrid>
              <a:tr h="296863">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1600" b="1" i="0" u="none" strike="noStrike" cap="none" normalizeH="0" baseline="0" dirty="0">
                          <a:ln>
                            <a:noFill/>
                          </a:ln>
                          <a:solidFill>
                            <a:srgbClr val="133984"/>
                          </a:solidFill>
                          <a:effectLst/>
                          <a:latin typeface="Arial" charset="0"/>
                          <a:ea typeface="黑体" pitchFamily="2" charset="-122"/>
                        </a:rPr>
                        <a:t>区域</a:t>
                      </a:r>
                      <a:endParaRPr kumimoji="0" lang="en-US" altLang="zh-CN" sz="1600" b="1"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1600" b="1" i="0" u="none" strike="noStrike" cap="none" normalizeH="0" baseline="0">
                          <a:ln>
                            <a:noFill/>
                          </a:ln>
                          <a:solidFill>
                            <a:srgbClr val="133984"/>
                          </a:solidFill>
                          <a:effectLst/>
                          <a:latin typeface="Arial" charset="0"/>
                          <a:ea typeface="黑体" pitchFamily="2" charset="-122"/>
                        </a:rPr>
                        <a:t>地址</a:t>
                      </a:r>
                      <a:endParaRPr kumimoji="0" lang="en-US" altLang="zh-CN" sz="1600" b="1"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1600" b="1" i="0" u="none" strike="noStrike" cap="none" normalizeH="0" baseline="0">
                          <a:ln>
                            <a:noFill/>
                          </a:ln>
                          <a:solidFill>
                            <a:srgbClr val="133984"/>
                          </a:solidFill>
                          <a:effectLst/>
                          <a:latin typeface="Arial" charset="0"/>
                          <a:ea typeface="黑体" pitchFamily="2" charset="-122"/>
                        </a:rPr>
                        <a:t>用于</a:t>
                      </a:r>
                      <a:endParaRPr kumimoji="0" lang="en-US" altLang="zh-CN" sz="1600" b="1"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1600" b="1" i="0" u="none" strike="noStrike" cap="none" normalizeH="0" baseline="0" dirty="0">
                          <a:ln>
                            <a:noFill/>
                          </a:ln>
                          <a:solidFill>
                            <a:srgbClr val="133984"/>
                          </a:solidFill>
                          <a:effectLst/>
                          <a:latin typeface="Arial" charset="0"/>
                          <a:ea typeface="黑体" pitchFamily="2" charset="-122"/>
                        </a:rPr>
                        <a:t>缓存属性</a:t>
                      </a:r>
                      <a:endParaRPr kumimoji="0" lang="en-US" altLang="zh-CN" sz="1600" b="1"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ctr" defTabSz="914400" rtl="0" eaLnBrk="1" fontAlgn="base" latinLnBrk="0" hangingPunct="1">
                        <a:lnSpc>
                          <a:spcPct val="110000"/>
                        </a:lnSpc>
                        <a:spcBef>
                          <a:spcPct val="20000"/>
                        </a:spcBef>
                        <a:spcAft>
                          <a:spcPct val="0"/>
                        </a:spcAft>
                        <a:buClrTx/>
                        <a:buSzPct val="120000"/>
                        <a:buFontTx/>
                        <a:buNone/>
                        <a:tabLst/>
                      </a:pPr>
                      <a:r>
                        <a:rPr kumimoji="0" lang="zh-CN" altLang="en-US" sz="1600" b="1" i="0" u="none" strike="noStrike" cap="none" normalizeH="0" baseline="0" dirty="0">
                          <a:ln>
                            <a:noFill/>
                          </a:ln>
                          <a:solidFill>
                            <a:srgbClr val="133984"/>
                          </a:solidFill>
                          <a:effectLst/>
                          <a:latin typeface="Arial" charset="0"/>
                          <a:ea typeface="黑体" pitchFamily="2" charset="-122"/>
                        </a:rPr>
                        <a:t>执行、缓冲属性</a:t>
                      </a:r>
                      <a:endParaRPr kumimoji="0" lang="en-US" altLang="zh-CN" sz="1600" b="1"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代码存储区</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0x00000000–0x1FFFFFFF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WT (</a:t>
                      </a:r>
                      <a:r>
                        <a:rPr kumimoji="0" lang="zh-CN" altLang="en-US" sz="1600" b="0" i="0" u="none" strike="noStrike" cap="none" normalizeH="0" baseline="0" dirty="0">
                          <a:ln>
                            <a:noFill/>
                          </a:ln>
                          <a:solidFill>
                            <a:srgbClr val="133984"/>
                          </a:solidFill>
                          <a:effectLst/>
                          <a:latin typeface="Arial" charset="0"/>
                          <a:ea typeface="黑体" pitchFamily="2" charset="-122"/>
                        </a:rPr>
                        <a:t>直写</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可执行</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不可缓冲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SRAM </a:t>
                      </a:r>
                      <a:r>
                        <a:rPr kumimoji="0" lang="zh-CN" altLang="en-US" sz="1600" b="0" i="0" u="none" strike="noStrike" cap="none" normalizeH="0" baseline="0" dirty="0">
                          <a:ln>
                            <a:noFill/>
                          </a:ln>
                          <a:solidFill>
                            <a:srgbClr val="133984"/>
                          </a:solidFill>
                          <a:effectLst/>
                          <a:latin typeface="Arial" charset="0"/>
                          <a:ea typeface="黑体" pitchFamily="2" charset="-122"/>
                        </a:rPr>
                        <a:t>存储区域</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0x20000000–0x3FFFFFFF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片上</a:t>
                      </a:r>
                      <a:r>
                        <a:rPr kumimoji="0" lang="en-US" altLang="zh-CN" sz="1600" b="0" i="0" u="none" strike="noStrike" cap="none" normalizeH="0" baseline="0">
                          <a:ln>
                            <a:noFill/>
                          </a:ln>
                          <a:solidFill>
                            <a:srgbClr val="133984"/>
                          </a:solidFill>
                          <a:effectLst/>
                          <a:latin typeface="Arial" charset="0"/>
                          <a:ea typeface="黑体" pitchFamily="2" charset="-122"/>
                        </a:rPr>
                        <a:t>RAM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WB-WA </a:t>
                      </a:r>
                      <a:br>
                        <a:rPr kumimoji="0" lang="en-US" altLang="zh-CN" sz="1600" b="0" i="0" u="none" strike="noStrike" cap="none" normalizeH="0" baseline="0">
                          <a:ln>
                            <a:noFill/>
                          </a:ln>
                          <a:solidFill>
                            <a:srgbClr val="133984"/>
                          </a:solidFill>
                          <a:effectLst/>
                          <a:latin typeface="Arial" charset="0"/>
                          <a:ea typeface="黑体" pitchFamily="2" charset="-122"/>
                        </a:rPr>
                      </a:b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写回</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写分配</a:t>
                      </a: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可执行</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片上外设区域</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0x40000000–0x5FFFFFFF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片上外设</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不可缓存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不可执行</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外部</a:t>
                      </a:r>
                      <a:r>
                        <a:rPr kumimoji="0" lang="en-US" altLang="zh-CN" sz="1600" b="0" i="0" u="none" strike="noStrike" cap="none" normalizeH="0" baseline="0" dirty="0">
                          <a:ln>
                            <a:noFill/>
                          </a:ln>
                          <a:solidFill>
                            <a:srgbClr val="133984"/>
                          </a:solidFill>
                          <a:effectLst/>
                          <a:latin typeface="Arial" charset="0"/>
                          <a:ea typeface="黑体" pitchFamily="2" charset="-122"/>
                        </a:rPr>
                        <a:t> RAM </a:t>
                      </a:r>
                      <a:r>
                        <a:rPr kumimoji="0" lang="zh-CN" altLang="en-US" sz="1600" b="0" i="0" u="none" strike="noStrike" cap="none" normalizeH="0" baseline="0" dirty="0">
                          <a:ln>
                            <a:noFill/>
                          </a:ln>
                          <a:solidFill>
                            <a:srgbClr val="133984"/>
                          </a:solidFill>
                          <a:effectLst/>
                          <a:latin typeface="Arial" charset="0"/>
                          <a:ea typeface="黑体" pitchFamily="2" charset="-122"/>
                        </a:rPr>
                        <a:t>区域</a:t>
                      </a:r>
                      <a:br>
                        <a:rPr kumimoji="0" lang="en-US" altLang="zh-CN" sz="1600" b="0" i="0" u="none" strike="noStrike" cap="none" normalizeH="0" baseline="0" dirty="0">
                          <a:ln>
                            <a:noFill/>
                          </a:ln>
                          <a:solidFill>
                            <a:srgbClr val="133984"/>
                          </a:solidFill>
                          <a:effectLst/>
                          <a:latin typeface="Arial" charset="0"/>
                          <a:ea typeface="黑体" pitchFamily="2" charset="-122"/>
                        </a:rPr>
                      </a:br>
                      <a:r>
                        <a:rPr kumimoji="0" lang="zh-CN" altLang="en-US" sz="1600" b="0" i="0" u="none" strike="noStrike" cap="none" normalizeH="0" baseline="0" dirty="0">
                          <a:ln>
                            <a:noFill/>
                          </a:ln>
                          <a:solidFill>
                            <a:srgbClr val="133984"/>
                          </a:solidFill>
                          <a:effectLst/>
                          <a:latin typeface="Arial" charset="0"/>
                          <a:ea typeface="黑体" pitchFamily="2" charset="-122"/>
                        </a:rPr>
                        <a:t>（前半段）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0x60000000–0x7FFFFFFF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片上或片外存储器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WB-WA</a:t>
                      </a:r>
                      <a:br>
                        <a:rPr kumimoji="0" lang="en-US" altLang="zh-CN" sz="1600" b="0" i="0" u="none" strike="noStrike" cap="none" normalizeH="0" baseline="0" dirty="0">
                          <a:ln>
                            <a:noFill/>
                          </a:ln>
                          <a:solidFill>
                            <a:srgbClr val="133984"/>
                          </a:solidFill>
                          <a:effectLst/>
                          <a:latin typeface="Arial" charset="0"/>
                          <a:ea typeface="黑体" pitchFamily="2" charset="-122"/>
                        </a:rPr>
                      </a:b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写回</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写分配</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可执行</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4"/>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外部</a:t>
                      </a:r>
                      <a:r>
                        <a:rPr kumimoji="0" lang="en-US" altLang="zh-CN" sz="1600" b="0" i="0" u="none" strike="noStrike" cap="none" normalizeH="0" baseline="0">
                          <a:ln>
                            <a:noFill/>
                          </a:ln>
                          <a:solidFill>
                            <a:srgbClr val="133984"/>
                          </a:solidFill>
                          <a:effectLst/>
                          <a:latin typeface="Arial" charset="0"/>
                          <a:ea typeface="黑体" pitchFamily="2" charset="-122"/>
                        </a:rPr>
                        <a:t> RAM </a:t>
                      </a:r>
                      <a:r>
                        <a:rPr kumimoji="0" lang="zh-CN" altLang="en-US" sz="1600" b="0" i="0" u="none" strike="noStrike" cap="none" normalizeH="0" baseline="0">
                          <a:ln>
                            <a:noFill/>
                          </a:ln>
                          <a:solidFill>
                            <a:srgbClr val="133984"/>
                          </a:solidFill>
                          <a:effectLst/>
                          <a:latin typeface="Arial" charset="0"/>
                          <a:ea typeface="黑体" pitchFamily="2" charset="-122"/>
                        </a:rPr>
                        <a:t>区域</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（后半段）</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0x80000000–0x9FFFFFFF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片上或片外存储器</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WT (</a:t>
                      </a:r>
                      <a:r>
                        <a:rPr kumimoji="0" lang="zh-CN" altLang="en-US" sz="1600" b="0" i="0" u="none" strike="noStrike" cap="none" normalizeH="0" baseline="0" dirty="0">
                          <a:ln>
                            <a:noFill/>
                          </a:ln>
                          <a:solidFill>
                            <a:srgbClr val="133984"/>
                          </a:solidFill>
                          <a:effectLst/>
                          <a:latin typeface="Arial" charset="0"/>
                          <a:ea typeface="黑体" pitchFamily="2" charset="-122"/>
                        </a:rPr>
                        <a:t>直写</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可执行</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5"/>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外部设备（前半段）</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0xA0000000–0xBFFFFFFF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外部设备和</a:t>
                      </a: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或共享内存</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kumimoji="0" lang="zh-CN" altLang="en-US" sz="1600" b="0" i="0" u="none" strike="noStrike" cap="none" normalizeH="0" baseline="0" dirty="0">
                          <a:ln>
                            <a:noFill/>
                          </a:ln>
                          <a:solidFill>
                            <a:srgbClr val="133984"/>
                          </a:solidFill>
                          <a:effectLst/>
                          <a:latin typeface="Arial" charset="0"/>
                          <a:ea typeface="黑体" pitchFamily="2" charset="-122"/>
                        </a:rPr>
                        <a:t>不可缓存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不可执行</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6"/>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外部设备（后半段）</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0xC0000000–0xDFFFFFFF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外部设备和</a:t>
                      </a: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或共享内存</a:t>
                      </a:r>
                      <a:r>
                        <a:rPr kumimoji="0" lang="en-US" altLang="zh-CN" sz="1600" b="0" i="0" u="none" strike="noStrike" cap="none" normalizeH="0" baseline="0">
                          <a:ln>
                            <a:noFill/>
                          </a:ln>
                          <a:solidFill>
                            <a:srgbClr val="133984"/>
                          </a:solidFill>
                          <a:effectLst/>
                          <a:latin typeface="Arial" charset="0"/>
                          <a:ea typeface="黑体" pitchFamily="2" charset="-122"/>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kumimoji="0" lang="zh-CN" altLang="en-US" sz="1600" b="0" i="0" u="none" strike="noStrike" cap="none" normalizeH="0" baseline="0" dirty="0">
                          <a:ln>
                            <a:noFill/>
                          </a:ln>
                          <a:solidFill>
                            <a:srgbClr val="133984"/>
                          </a:solidFill>
                          <a:effectLst/>
                          <a:latin typeface="Arial" charset="0"/>
                          <a:ea typeface="黑体" pitchFamily="2" charset="-122"/>
                        </a:rPr>
                        <a:t>不可缓存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不可执行</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7"/>
                  </a:ext>
                </a:extLst>
              </a:tr>
              <a:tr h="441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系统区域</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0xE0000000–0xFFFFFFFF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私有外设</a:t>
                      </a:r>
                      <a:br>
                        <a:rPr kumimoji="0" lang="zh-CN" altLang="en-US" sz="1600" b="0" i="0" u="none" strike="noStrike" cap="none" normalizeH="0" baseline="0">
                          <a:ln>
                            <a:noFill/>
                          </a:ln>
                          <a:solidFill>
                            <a:srgbClr val="133984"/>
                          </a:solidFill>
                          <a:effectLst/>
                          <a:latin typeface="Arial" charset="0"/>
                          <a:ea typeface="黑体" pitchFamily="2" charset="-122"/>
                        </a:rPr>
                      </a:br>
                      <a:r>
                        <a:rPr kumimoji="0" lang="zh-CN" altLang="en-US" sz="1600" b="0" i="0" u="none" strike="noStrike" cap="none" normalizeH="0" baseline="0">
                          <a:ln>
                            <a:noFill/>
                          </a:ln>
                          <a:solidFill>
                            <a:srgbClr val="133984"/>
                          </a:solidFill>
                          <a:effectLst/>
                          <a:latin typeface="Arial" charset="0"/>
                          <a:ea typeface="黑体" pitchFamily="2" charset="-122"/>
                        </a:rPr>
                        <a:t>供应商特定设备</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不可缓存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不可执行</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不可缓冲</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8"/>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dirty="0">
                <a:ea typeface="+mj-ea"/>
              </a:rPr>
              <a:t>地址空间划分和属性</a:t>
            </a:r>
            <a:endParaRPr lang="en-US" altLang="zh-CN" b="1" dirty="0">
              <a:ea typeface="+mj-ea"/>
            </a:endParaRPr>
          </a:p>
          <a:p>
            <a:pPr marL="0" indent="0" algn="ctr">
              <a:buNone/>
            </a:pPr>
            <a:endParaRPr lang="zh-CN" altLang="en-US" kern="0" dirty="0"/>
          </a:p>
        </p:txBody>
      </p:sp>
    </p:spTree>
    <p:extLst>
      <p:ext uri="{BB962C8B-B14F-4D97-AF65-F5344CB8AC3E}">
        <p14:creationId xmlns:p14="http://schemas.microsoft.com/office/powerpoint/2010/main" val="3597266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457200" y="990600"/>
            <a:ext cx="8229600" cy="5257800"/>
          </a:xfrm>
        </p:spPr>
        <p:txBody>
          <a:bodyPr/>
          <a:lstStyle/>
          <a:p>
            <a:pPr marL="0" indent="0" eaLnBrk="1" hangingPunct="1">
              <a:spcBef>
                <a:spcPct val="50000"/>
              </a:spcBef>
              <a:buFontTx/>
              <a:buNone/>
            </a:pPr>
            <a:r>
              <a:rPr lang="en-US" altLang="zh-CN" b="1" dirty="0"/>
              <a:t>8.5.7 </a:t>
            </a:r>
            <a:r>
              <a:rPr lang="zh-CN" altLang="en-US" b="1" dirty="0"/>
              <a:t>存储器的缺省访问权限</a:t>
            </a:r>
            <a:endParaRPr lang="en-US" altLang="zh-CN" b="1" dirty="0"/>
          </a:p>
          <a:p>
            <a:pPr marL="0" indent="0" eaLnBrk="1" hangingPunct="1">
              <a:spcBef>
                <a:spcPct val="50000"/>
              </a:spcBef>
              <a:buFontTx/>
              <a:buNone/>
            </a:pPr>
            <a:r>
              <a:rPr lang="en-US" altLang="zh-CN" sz="2400" dirty="0"/>
              <a:t>Cortex-M3/M4 </a:t>
            </a:r>
            <a:r>
              <a:rPr lang="zh-CN" altLang="en-US" sz="2400" dirty="0"/>
              <a:t>的内存映射有一个存储访问权限的默认配置，限制用户代码的访问。</a:t>
            </a:r>
            <a:endParaRPr lang="en-US" altLang="zh-CN" sz="2400" dirty="0"/>
          </a:p>
          <a:p>
            <a:pPr marL="0" indent="0" eaLnBrk="1" hangingPunct="1">
              <a:spcBef>
                <a:spcPts val="1200"/>
              </a:spcBef>
              <a:buFontTx/>
              <a:buNone/>
            </a:pPr>
            <a:endParaRPr lang="en-US" altLang="zh-CN" sz="2400" dirty="0"/>
          </a:p>
          <a:p>
            <a:pPr marL="0" indent="0" eaLnBrk="1" hangingPunct="1">
              <a:spcBef>
                <a:spcPct val="50000"/>
              </a:spcBef>
              <a:buFontTx/>
              <a:buNone/>
            </a:pPr>
            <a:r>
              <a:rPr lang="zh-CN" altLang="en-US" sz="2400" dirty="0"/>
              <a:t>默认的内存访问权限在下列两种情况之一生效：</a:t>
            </a:r>
            <a:r>
              <a:rPr lang="en-US" altLang="zh-CN" sz="2400" dirty="0"/>
              <a:t> </a:t>
            </a:r>
          </a:p>
          <a:p>
            <a:pPr marL="0" indent="0" eaLnBrk="1" hangingPunct="1">
              <a:spcBef>
                <a:spcPct val="50000"/>
              </a:spcBef>
              <a:buFontTx/>
              <a:buNone/>
            </a:pPr>
            <a:r>
              <a:rPr lang="en-US" altLang="zh-CN" sz="2400" dirty="0"/>
              <a:t>1. </a:t>
            </a:r>
            <a:r>
              <a:rPr lang="zh-CN" altLang="en-US" sz="2400" dirty="0"/>
              <a:t>没有</a:t>
            </a:r>
            <a:r>
              <a:rPr lang="en-US" altLang="zh-CN" sz="2400" dirty="0"/>
              <a:t> MPU </a:t>
            </a:r>
            <a:r>
              <a:rPr lang="zh-CN" altLang="en-US" sz="2400" dirty="0"/>
              <a:t>存在</a:t>
            </a:r>
            <a:endParaRPr lang="en-US" altLang="zh-CN" sz="2400" dirty="0"/>
          </a:p>
          <a:p>
            <a:pPr marL="0" indent="0" eaLnBrk="1" hangingPunct="1">
              <a:spcBef>
                <a:spcPct val="50000"/>
              </a:spcBef>
              <a:buFontTx/>
              <a:buNone/>
            </a:pPr>
            <a:r>
              <a:rPr lang="en-US" altLang="zh-CN" sz="2400" dirty="0"/>
              <a:t>2. MPU </a:t>
            </a:r>
            <a:r>
              <a:rPr lang="zh-CN" altLang="en-US" sz="2400" dirty="0"/>
              <a:t>存在但是被禁用</a:t>
            </a:r>
            <a:endParaRPr lang="en-US" altLang="zh-CN" sz="2400" dirty="0"/>
          </a:p>
          <a:p>
            <a:pPr marL="0" indent="0" eaLnBrk="1" hangingPunct="1">
              <a:spcBef>
                <a:spcPts val="1200"/>
              </a:spcBef>
              <a:buFontTx/>
              <a:buNone/>
            </a:pPr>
            <a:endParaRPr lang="en-US" altLang="zh-CN" sz="2400" dirty="0"/>
          </a:p>
          <a:p>
            <a:pPr marL="0" indent="0" eaLnBrk="1" hangingPunct="1">
              <a:spcBef>
                <a:spcPct val="50000"/>
              </a:spcBef>
              <a:buFontTx/>
              <a:buNone/>
            </a:pPr>
            <a:r>
              <a:rPr lang="zh-CN" altLang="en-US" sz="2400" dirty="0"/>
              <a:t>当一个用户访问被阻止时，会立即产生一个总线</a:t>
            </a:r>
            <a:r>
              <a:rPr lang="en-US" altLang="zh-CN" sz="2400" dirty="0"/>
              <a:t>fault</a:t>
            </a:r>
            <a:r>
              <a:rPr lang="zh-CN" altLang="en-US" sz="2400" dirty="0"/>
              <a:t>异常。</a:t>
            </a:r>
            <a:endParaRPr lang="en-US" altLang="zh-CN" sz="2400" dirty="0"/>
          </a:p>
        </p:txBody>
      </p:sp>
      <p:sp>
        <p:nvSpPr>
          <p:cNvPr id="4" name="标题 23"/>
          <p:cNvSpPr>
            <a:spLocks noGrp="1"/>
          </p:cNvSpPr>
          <p:nvPr>
            <p:ph type="title"/>
          </p:nvPr>
        </p:nvSpPr>
        <p:spPr>
          <a:xfrm>
            <a:off x="0" y="179388"/>
            <a:ext cx="9144000" cy="688975"/>
          </a:xfrm>
        </p:spPr>
        <p:txBody>
          <a:bodyPr/>
          <a:lstStyle/>
          <a:p>
            <a:r>
              <a:rPr lang="en-US" altLang="zh-CN" dirty="0"/>
              <a:t>Cortex-M3/M4</a:t>
            </a:r>
            <a:r>
              <a:rPr lang="zh-CN" altLang="en-US" dirty="0"/>
              <a:t>存储系统</a:t>
            </a:r>
          </a:p>
        </p:txBody>
      </p:sp>
    </p:spTree>
    <p:extLst>
      <p:ext uri="{BB962C8B-B14F-4D97-AF65-F5344CB8AC3E}">
        <p14:creationId xmlns:p14="http://schemas.microsoft.com/office/powerpoint/2010/main" val="4093580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165" name="Group 77"/>
          <p:cNvGraphicFramePr>
            <a:graphicFrameLocks noGrp="1"/>
          </p:cNvGraphicFramePr>
          <p:nvPr/>
        </p:nvGraphicFramePr>
        <p:xfrm>
          <a:off x="381000" y="990600"/>
          <a:ext cx="8305800" cy="5117471"/>
        </p:xfrm>
        <a:graphic>
          <a:graphicData uri="http://schemas.openxmlformats.org/drawingml/2006/table">
            <a:tbl>
              <a:tblPr/>
              <a:tblGrid>
                <a:gridCol w="1828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81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内存区域</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地址</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用户程序中的访问</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195"/>
                      </a:srgbClr>
                    </a:solidFill>
                  </a:tcPr>
                </a:tc>
                <a:extLst>
                  <a:ext uri="{0D108BD9-81ED-4DB2-BD59-A6C34878D82A}">
                    <a16:rowId xmlns:a16="http://schemas.microsoft.com/office/drawing/2014/main" val="10000"/>
                  </a:ext>
                </a:extLst>
              </a:tr>
              <a:tr h="3190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Vendor specific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0xE0100000–0xFFFFFFFF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完全访问</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1"/>
                  </a:ext>
                </a:extLst>
              </a:tr>
              <a:tr h="317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ETM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0xE0041000–0xE0041FFF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阻止访问</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2"/>
                  </a:ext>
                </a:extLst>
              </a:tr>
              <a:tr h="317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TPIU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0xE0040000–0xE0040FFF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阻止访问</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3"/>
                  </a:ext>
                </a:extLst>
              </a:tr>
              <a:tr h="3190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Internal PPB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0xE000F000–0xE003FFFF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阻止访问</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4"/>
                  </a:ext>
                </a:extLst>
              </a:tr>
              <a:tr h="3619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NVIC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0xE000E000–0xE000EFFF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阻止访问</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5"/>
                  </a:ext>
                </a:extLst>
              </a:tr>
              <a:tr h="3190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FPB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0xE0002000–0xE0003FFF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阻止访问</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6"/>
                  </a:ext>
                </a:extLst>
              </a:tr>
              <a:tr h="317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DWT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0xE0001000–0xE0001FFF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阻止访问</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访问会引发总线错误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7"/>
                  </a:ext>
                </a:extLst>
              </a:tr>
              <a:tr h="5413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ITM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0xE0000000–0xE0000FFF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允许读取</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写忽略（除了用户访问允许时的</a:t>
                      </a:r>
                      <a:r>
                        <a:rPr kumimoji="0" lang="en-US" altLang="zh-CN" sz="1800" b="0" i="0" u="none" strike="noStrike" cap="none" normalizeH="0" baseline="0" dirty="0">
                          <a:ln>
                            <a:noFill/>
                          </a:ln>
                          <a:solidFill>
                            <a:srgbClr val="133984"/>
                          </a:solidFill>
                          <a:effectLst/>
                          <a:latin typeface="Arial" charset="0"/>
                          <a:ea typeface="黑体" pitchFamily="2" charset="-122"/>
                        </a:rPr>
                        <a:t>stimulus</a:t>
                      </a:r>
                      <a:r>
                        <a:rPr kumimoji="0" lang="zh-CN" altLang="en-US" sz="1800" b="0" i="0" u="none" strike="noStrike" cap="none" normalizeH="0" baseline="0" dirty="0">
                          <a:ln>
                            <a:noFill/>
                          </a:ln>
                          <a:solidFill>
                            <a:srgbClr val="133984"/>
                          </a:solidFill>
                          <a:effectLst/>
                          <a:latin typeface="Arial" charset="0"/>
                          <a:ea typeface="黑体" pitchFamily="2" charset="-122"/>
                        </a:rPr>
                        <a:t>端口）</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8"/>
                  </a:ext>
                </a:extLst>
              </a:tr>
              <a:tr h="3190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External 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0x60000000–0x9FFFFFFF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完全访问</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9"/>
                  </a:ext>
                </a:extLst>
              </a:tr>
              <a:tr h="317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Peripheral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0x40000000–0x5FFFFFFF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完全访问</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10"/>
                  </a:ext>
                </a:extLst>
              </a:tr>
              <a:tr h="3190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0x20000000–0x3FFFFFFF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完全访问</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11"/>
                  </a:ext>
                </a:extLst>
              </a:tr>
              <a:tr h="317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0x00000000–0x1FFFFFFF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完全访问</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12"/>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zh-CN" altLang="en-US" b="1" dirty="0">
                <a:ea typeface="+mj-ea"/>
              </a:rPr>
              <a:t>默认的存储器访问权限</a:t>
            </a:r>
            <a:endParaRPr lang="en-US" altLang="zh-CN" b="1" dirty="0">
              <a:ea typeface="+mj-ea"/>
            </a:endParaRPr>
          </a:p>
          <a:p>
            <a:pPr marL="0" indent="0" algn="ctr">
              <a:buNone/>
            </a:pPr>
            <a:endParaRPr lang="zh-CN" altLang="en-US" kern="0" dirty="0"/>
          </a:p>
        </p:txBody>
      </p:sp>
    </p:spTree>
    <p:extLst>
      <p:ext uri="{BB962C8B-B14F-4D97-AF65-F5344CB8AC3E}">
        <p14:creationId xmlns:p14="http://schemas.microsoft.com/office/powerpoint/2010/main" val="570622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4294967295"/>
          </p:nvPr>
        </p:nvSpPr>
        <p:spPr>
          <a:xfrm>
            <a:off x="468313" y="990600"/>
            <a:ext cx="8229600" cy="5391150"/>
          </a:xfrm>
          <a:prstGeom prst="rect">
            <a:avLst/>
          </a:prstGeom>
        </p:spPr>
        <p:txBody>
          <a:bodyPr/>
          <a:lstStyle/>
          <a:p>
            <a:pPr marL="0" indent="0" eaLnBrk="1" hangingPunct="1">
              <a:lnSpc>
                <a:spcPct val="100000"/>
              </a:lnSpc>
              <a:spcBef>
                <a:spcPct val="50000"/>
              </a:spcBef>
              <a:buFontTx/>
              <a:buNone/>
            </a:pPr>
            <a:r>
              <a:rPr lang="en-US" altLang="zh-CN" b="1" dirty="0"/>
              <a:t>8.6 </a:t>
            </a:r>
            <a:r>
              <a:rPr lang="zh-CN" altLang="en-US" b="1" dirty="0"/>
              <a:t>存储器保护单元</a:t>
            </a:r>
            <a:endParaRPr lang="en-US" altLang="zh-CN" b="1" dirty="0"/>
          </a:p>
          <a:p>
            <a:pPr marL="0" indent="0" eaLnBrk="1" hangingPunct="1">
              <a:spcBef>
                <a:spcPts val="2400"/>
              </a:spcBef>
              <a:buFontTx/>
              <a:buNone/>
            </a:pPr>
            <a:r>
              <a:rPr lang="en-US" altLang="zh-CN" sz="2400" dirty="0"/>
              <a:t>Cortex-M3/M4 </a:t>
            </a:r>
            <a:r>
              <a:rPr lang="zh-CN" altLang="en-US" sz="2400" dirty="0"/>
              <a:t>内核包括了一个可选的存储器保护单元</a:t>
            </a:r>
            <a:r>
              <a:rPr lang="en-US" altLang="zh-CN" sz="2400" dirty="0"/>
              <a:t>(MPU)</a:t>
            </a:r>
            <a:r>
              <a:rPr lang="zh-CN" altLang="en-US" sz="2400" dirty="0"/>
              <a:t>，可以把存储器分成若干区域，分别予以保护</a:t>
            </a:r>
          </a:p>
          <a:p>
            <a:pPr marL="0" indent="0" eaLnBrk="1" hangingPunct="1">
              <a:spcBef>
                <a:spcPts val="1200"/>
              </a:spcBef>
              <a:buFontTx/>
              <a:buNone/>
            </a:pPr>
            <a:r>
              <a:rPr lang="en-US" altLang="zh-CN" sz="2400" dirty="0"/>
              <a:t>MPU </a:t>
            </a:r>
            <a:r>
              <a:rPr lang="zh-CN" altLang="en-US" sz="2400" dirty="0"/>
              <a:t>提高了系统的可靠性：</a:t>
            </a:r>
            <a:endParaRPr lang="en-US" altLang="zh-CN" sz="2400" dirty="0"/>
          </a:p>
          <a:p>
            <a:pPr marL="0" indent="0" eaLnBrk="1" hangingPunct="1">
              <a:spcBef>
                <a:spcPts val="1200"/>
              </a:spcBef>
              <a:buFontTx/>
              <a:buNone/>
            </a:pPr>
            <a:r>
              <a:rPr lang="en-US" altLang="zh-CN" sz="2400" dirty="0"/>
              <a:t>1. </a:t>
            </a:r>
            <a:r>
              <a:rPr lang="zh-CN" altLang="en-US" sz="2400" dirty="0"/>
              <a:t>阻止用户程序修改操作系统使用的数据；</a:t>
            </a:r>
            <a:endParaRPr lang="en-US" altLang="zh-CN" sz="2400" dirty="0"/>
          </a:p>
          <a:p>
            <a:pPr marL="0" indent="0" eaLnBrk="1" hangingPunct="1">
              <a:spcBef>
                <a:spcPts val="1200"/>
              </a:spcBef>
              <a:buFontTx/>
              <a:buNone/>
            </a:pPr>
            <a:r>
              <a:rPr lang="en-US" altLang="zh-CN" sz="2400" dirty="0"/>
              <a:t>2. </a:t>
            </a:r>
            <a:r>
              <a:rPr lang="zh-CN" altLang="en-US" sz="2400" dirty="0"/>
              <a:t>阻止一个任务访问其它任务的数据区，从而把任务隔开；</a:t>
            </a:r>
            <a:endParaRPr lang="en-US" altLang="zh-CN" sz="2400" dirty="0"/>
          </a:p>
          <a:p>
            <a:pPr marL="0" indent="0" eaLnBrk="1" hangingPunct="1">
              <a:spcBef>
                <a:spcPts val="1200"/>
              </a:spcBef>
              <a:buFontTx/>
              <a:buNone/>
            </a:pPr>
            <a:r>
              <a:rPr lang="en-US" altLang="zh-CN" sz="2400" dirty="0"/>
              <a:t>3. </a:t>
            </a:r>
            <a:r>
              <a:rPr lang="zh-CN" altLang="en-US" sz="2400" dirty="0"/>
              <a:t>允许将内存区域（如关键数据区）设置为只读；</a:t>
            </a:r>
            <a:endParaRPr lang="en-US" altLang="zh-CN" sz="2400" dirty="0"/>
          </a:p>
          <a:p>
            <a:pPr marL="0" indent="0" eaLnBrk="1" hangingPunct="1">
              <a:spcBef>
                <a:spcPts val="1200"/>
              </a:spcBef>
              <a:buFontTx/>
              <a:buNone/>
            </a:pPr>
            <a:r>
              <a:rPr lang="en-US" altLang="zh-CN" sz="2400" dirty="0"/>
              <a:t>4. </a:t>
            </a:r>
            <a:r>
              <a:rPr lang="zh-CN" altLang="en-US" sz="2400" dirty="0"/>
              <a:t>检测异常的内存访问；</a:t>
            </a:r>
            <a:endParaRPr lang="en-US" altLang="zh-CN" sz="2400" dirty="0"/>
          </a:p>
          <a:p>
            <a:pPr marL="0" indent="0" eaLnBrk="1" hangingPunct="1">
              <a:spcBef>
                <a:spcPts val="1200"/>
              </a:spcBef>
              <a:buFontTx/>
              <a:buNone/>
            </a:pPr>
            <a:r>
              <a:rPr lang="en-US" altLang="zh-CN" sz="2400" dirty="0"/>
              <a:t>5. </a:t>
            </a:r>
            <a:r>
              <a:rPr lang="zh-CN" altLang="en-US" sz="2400" dirty="0"/>
              <a:t>设置存储器区域的访问属性。</a:t>
            </a:r>
            <a:endParaRPr lang="en-US" altLang="zh-CN" sz="2400" dirty="0"/>
          </a:p>
          <a:p>
            <a:pPr eaLnBrk="1" hangingPunct="1">
              <a:spcBef>
                <a:spcPts val="1200"/>
              </a:spcBef>
              <a:buClr>
                <a:srgbClr val="0000FF"/>
              </a:buClr>
              <a:buSzPct val="80000"/>
              <a:buFont typeface="宋体" panose="02010600030101010101" pitchFamily="2" charset="-122"/>
              <a:buChar char="※"/>
            </a:pPr>
            <a:r>
              <a:rPr lang="zh-CN" altLang="en-US" sz="2200" dirty="0">
                <a:solidFill>
                  <a:srgbClr val="0000FF"/>
                </a:solidFill>
              </a:rPr>
              <a:t>详见参考教材</a:t>
            </a:r>
            <a:r>
              <a:rPr lang="en-US" altLang="zh-CN" sz="2200" dirty="0">
                <a:solidFill>
                  <a:srgbClr val="0000FF"/>
                </a:solidFill>
              </a:rPr>
              <a:t>chapter 11</a:t>
            </a: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基础</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468313" y="990600"/>
            <a:ext cx="8523287" cy="5410200"/>
          </a:xfrm>
        </p:spPr>
        <p:txBody>
          <a:bodyPr/>
          <a:lstStyle/>
          <a:p>
            <a:pPr marL="0" indent="0" eaLnBrk="1" hangingPunct="1">
              <a:lnSpc>
                <a:spcPct val="90000"/>
              </a:lnSpc>
              <a:spcBef>
                <a:spcPct val="50000"/>
              </a:spcBef>
              <a:buFontTx/>
              <a:buNone/>
            </a:pPr>
            <a:r>
              <a:rPr lang="en-US" altLang="zh-CN" b="1" dirty="0"/>
              <a:t>8.7 Cortex-M3/M4</a:t>
            </a:r>
            <a:r>
              <a:rPr lang="zh-CN" altLang="en-US" b="1" dirty="0"/>
              <a:t>指令集</a:t>
            </a:r>
            <a:endParaRPr lang="en-US" altLang="zh-CN" b="1" dirty="0"/>
          </a:p>
          <a:p>
            <a:pPr marL="0" indent="0" eaLnBrk="1" hangingPunct="1">
              <a:lnSpc>
                <a:spcPct val="90000"/>
              </a:lnSpc>
              <a:spcBef>
                <a:spcPct val="50000"/>
              </a:spcBef>
              <a:buFontTx/>
              <a:buNone/>
            </a:pPr>
            <a:r>
              <a:rPr lang="en-US" altLang="zh-CN" sz="2600" b="1" dirty="0"/>
              <a:t>8.7.1 </a:t>
            </a:r>
            <a:r>
              <a:rPr lang="zh-CN" altLang="en-US" sz="2600" b="1" dirty="0"/>
              <a:t>汇编基础</a:t>
            </a:r>
            <a:endParaRPr lang="en-US" altLang="zh-CN" sz="2600" b="1" dirty="0"/>
          </a:p>
          <a:p>
            <a:pPr marL="0" indent="0" eaLnBrk="1" hangingPunct="1">
              <a:lnSpc>
                <a:spcPct val="90000"/>
              </a:lnSpc>
              <a:spcBef>
                <a:spcPct val="50000"/>
              </a:spcBef>
              <a:buFontTx/>
              <a:buNone/>
            </a:pPr>
            <a:r>
              <a:rPr lang="en-US" altLang="zh-CN" sz="2400" b="1" dirty="0"/>
              <a:t>8.7.1.1 </a:t>
            </a:r>
            <a:r>
              <a:rPr lang="zh-CN" altLang="en-US" sz="2400" b="1" dirty="0"/>
              <a:t>汇编语言</a:t>
            </a:r>
            <a:r>
              <a:rPr lang="en-US" altLang="zh-CN" sz="2400" b="1" dirty="0"/>
              <a:t>: </a:t>
            </a:r>
            <a:r>
              <a:rPr lang="zh-CN" altLang="en-US" sz="2400" b="1" dirty="0"/>
              <a:t>基本语法</a:t>
            </a:r>
            <a:endParaRPr lang="en-US" altLang="zh-CN" sz="2400" b="1" dirty="0"/>
          </a:p>
          <a:p>
            <a:pPr marL="0" indent="0" eaLnBrk="1" hangingPunct="1">
              <a:lnSpc>
                <a:spcPct val="100000"/>
              </a:lnSpc>
              <a:spcBef>
                <a:spcPts val="1800"/>
              </a:spcBef>
              <a:buFontTx/>
              <a:buNone/>
            </a:pPr>
            <a:r>
              <a:rPr lang="zh-CN" altLang="en-US" sz="2400" dirty="0"/>
              <a:t>汇编代码格式：</a:t>
            </a:r>
            <a:r>
              <a:rPr lang="en-US" altLang="zh-CN" sz="2400" dirty="0"/>
              <a:t> </a:t>
            </a:r>
          </a:p>
          <a:p>
            <a:pPr marL="0" indent="0" eaLnBrk="1" hangingPunct="1">
              <a:lnSpc>
                <a:spcPct val="100000"/>
              </a:lnSpc>
              <a:spcBef>
                <a:spcPct val="50000"/>
              </a:spcBef>
              <a:buFontTx/>
              <a:buNone/>
            </a:pPr>
            <a:r>
              <a:rPr lang="en-US" altLang="zh-CN" sz="2400" b="1" dirty="0">
                <a:solidFill>
                  <a:srgbClr val="FF0066"/>
                </a:solidFill>
              </a:rPr>
              <a:t>label   </a:t>
            </a:r>
            <a:r>
              <a:rPr lang="en-US" altLang="zh-CN" sz="2400" b="1" dirty="0" err="1">
                <a:solidFill>
                  <a:srgbClr val="FF0066"/>
                </a:solidFill>
              </a:rPr>
              <a:t>opcode</a:t>
            </a:r>
            <a:r>
              <a:rPr lang="en-US" altLang="zh-CN" sz="2400" b="1" dirty="0">
                <a:solidFill>
                  <a:srgbClr val="FF0066"/>
                </a:solidFill>
              </a:rPr>
              <a:t> operand1, operand2,... ; Comments</a:t>
            </a:r>
          </a:p>
          <a:p>
            <a:pPr marL="0" indent="0" eaLnBrk="1" hangingPunct="1">
              <a:lnSpc>
                <a:spcPct val="100000"/>
              </a:lnSpc>
              <a:spcBef>
                <a:spcPct val="50000"/>
              </a:spcBef>
              <a:buFontTx/>
              <a:buNone/>
            </a:pPr>
            <a:r>
              <a:rPr lang="en-US" altLang="zh-CN" sz="2400" dirty="0"/>
              <a:t>Label(</a:t>
            </a:r>
            <a:r>
              <a:rPr lang="zh-CN" altLang="en-US" sz="2400" dirty="0"/>
              <a:t>标号</a:t>
            </a:r>
            <a:r>
              <a:rPr lang="en-US" altLang="zh-CN" sz="2400" dirty="0"/>
              <a:t>)</a:t>
            </a:r>
            <a:r>
              <a:rPr lang="zh-CN" altLang="en-US" sz="2400" dirty="0"/>
              <a:t>：</a:t>
            </a:r>
            <a:r>
              <a:rPr lang="en-US" altLang="zh-CN" sz="2400" dirty="0"/>
              <a:t> </a:t>
            </a:r>
            <a:r>
              <a:rPr lang="zh-CN" altLang="en-US" sz="2400" dirty="0"/>
              <a:t>用来确定指令的地址（可选，</a:t>
            </a:r>
            <a:r>
              <a:rPr lang="en-US" altLang="zh-CN" sz="2400" dirty="0"/>
              <a:t>label</a:t>
            </a:r>
            <a:r>
              <a:rPr lang="zh-CN" altLang="en-US" sz="2400" dirty="0"/>
              <a:t>必须顶格写）</a:t>
            </a:r>
            <a:endParaRPr lang="en-US" altLang="zh-CN" sz="2400" dirty="0"/>
          </a:p>
          <a:p>
            <a:pPr marL="0" indent="0" eaLnBrk="1" hangingPunct="1">
              <a:lnSpc>
                <a:spcPct val="100000"/>
              </a:lnSpc>
              <a:spcBef>
                <a:spcPts val="600"/>
              </a:spcBef>
              <a:buFontTx/>
              <a:buNone/>
            </a:pPr>
            <a:r>
              <a:rPr lang="en-US" altLang="zh-CN" sz="2400" dirty="0"/>
              <a:t>Mnemonic(</a:t>
            </a:r>
            <a:r>
              <a:rPr lang="zh-CN" altLang="en-US" sz="2400" dirty="0"/>
              <a:t>助记符</a:t>
            </a:r>
            <a:r>
              <a:rPr lang="en-US" altLang="zh-CN" sz="2400" dirty="0"/>
              <a:t>)</a:t>
            </a:r>
            <a:r>
              <a:rPr lang="zh-CN" altLang="en-US" sz="2400" dirty="0"/>
              <a:t>：指令名（如果没有</a:t>
            </a:r>
            <a:r>
              <a:rPr lang="en-US" altLang="zh-CN" sz="2400" dirty="0"/>
              <a:t>label</a:t>
            </a:r>
            <a:r>
              <a:rPr lang="zh-CN" altLang="en-US" sz="2400" dirty="0"/>
              <a:t>，指令前要有前导空格）</a:t>
            </a:r>
          </a:p>
          <a:p>
            <a:pPr marL="0" indent="0" eaLnBrk="1" hangingPunct="1">
              <a:lnSpc>
                <a:spcPct val="100000"/>
              </a:lnSpc>
              <a:spcBef>
                <a:spcPts val="600"/>
              </a:spcBef>
              <a:buFontTx/>
              <a:buNone/>
            </a:pPr>
            <a:r>
              <a:rPr lang="en-US" altLang="zh-CN" sz="2400" dirty="0"/>
              <a:t>operand </a:t>
            </a:r>
            <a:r>
              <a:rPr lang="zh-CN" altLang="en-US" sz="2400" dirty="0"/>
              <a:t>：操作数，第一个为目的操作数，一条指令中操作</a:t>
            </a:r>
            <a:r>
              <a:rPr lang="en-US" altLang="zh-CN" sz="2400" dirty="0"/>
              <a:t>	       </a:t>
            </a:r>
            <a:r>
              <a:rPr lang="zh-CN" altLang="en-US" sz="2400" dirty="0"/>
              <a:t>数的数目取决于指令的类型</a:t>
            </a:r>
            <a:endParaRPr lang="en-US" altLang="zh-CN" sz="2400" dirty="0"/>
          </a:p>
          <a:p>
            <a:pPr marL="0" indent="0" eaLnBrk="1" hangingPunct="1">
              <a:lnSpc>
                <a:spcPct val="100000"/>
              </a:lnSpc>
              <a:spcBef>
                <a:spcPts val="600"/>
              </a:spcBef>
              <a:buFontTx/>
              <a:buNone/>
            </a:pPr>
            <a:r>
              <a:rPr lang="en-US" altLang="zh-CN" sz="2400" dirty="0"/>
              <a:t>Comments</a:t>
            </a:r>
            <a:r>
              <a:rPr lang="zh-CN" altLang="en-US" sz="2400" dirty="0"/>
              <a:t>：分号</a:t>
            </a:r>
            <a:r>
              <a:rPr lang="en-US" altLang="zh-CN" sz="2400" dirty="0"/>
              <a:t> (;) </a:t>
            </a:r>
            <a:r>
              <a:rPr lang="zh-CN" altLang="en-US" sz="2400" dirty="0"/>
              <a:t>后面的文字是注释</a:t>
            </a:r>
            <a:endParaRPr lang="en-US" altLang="zh-CN" sz="2400" dirty="0"/>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
        <p:nvSpPr>
          <p:cNvPr id="2" name="矩形 1"/>
          <p:cNvSpPr/>
          <p:nvPr/>
        </p:nvSpPr>
        <p:spPr bwMode="auto">
          <a:xfrm>
            <a:off x="533400" y="3231854"/>
            <a:ext cx="7905026" cy="463846"/>
          </a:xfrm>
          <a:prstGeom prst="rect">
            <a:avLst/>
          </a:prstGeom>
          <a:solidFill>
            <a:srgbClr val="DDDDDD"/>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r>
              <a:rPr lang="en-US" altLang="zh-CN" sz="2400" b="1" dirty="0">
                <a:solidFill>
                  <a:srgbClr val="FF0066"/>
                </a:solidFill>
              </a:rPr>
              <a:t>label   mnemonic operand1, operand2,... ; Comments</a:t>
            </a:r>
          </a:p>
        </p:txBody>
      </p:sp>
    </p:spTree>
    <p:extLst>
      <p:ext uri="{BB962C8B-B14F-4D97-AF65-F5344CB8AC3E}">
        <p14:creationId xmlns:p14="http://schemas.microsoft.com/office/powerpoint/2010/main" val="2137293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468313" y="1066800"/>
            <a:ext cx="8229600" cy="5715000"/>
          </a:xfrm>
        </p:spPr>
        <p:txBody>
          <a:bodyPr/>
          <a:lstStyle/>
          <a:p>
            <a:pPr eaLnBrk="1" hangingPunct="1">
              <a:lnSpc>
                <a:spcPct val="100000"/>
              </a:lnSpc>
              <a:spcBef>
                <a:spcPct val="50000"/>
              </a:spcBef>
              <a:buClr>
                <a:srgbClr val="C00000"/>
              </a:buClr>
              <a:buSzPct val="70000"/>
              <a:buFont typeface="Wingdings" panose="05000000000000000000" pitchFamily="2" charset="2"/>
              <a:buChar char="n"/>
            </a:pPr>
            <a:r>
              <a:rPr lang="zh-CN" altLang="en-US" sz="2000" dirty="0"/>
              <a:t>立即数必须以</a:t>
            </a:r>
            <a:r>
              <a:rPr lang="en-US" altLang="zh-CN" sz="2000" dirty="0"/>
              <a:t>”</a:t>
            </a:r>
            <a:r>
              <a:rPr lang="en-US" altLang="zh-CN" sz="2000" dirty="0">
                <a:solidFill>
                  <a:srgbClr val="3333FF"/>
                </a:solidFill>
              </a:rPr>
              <a:t>#”</a:t>
            </a:r>
            <a:r>
              <a:rPr lang="zh-CN" altLang="en-US" sz="2000" dirty="0"/>
              <a:t>开头</a:t>
            </a:r>
            <a:endParaRPr lang="en-US" altLang="zh-CN" sz="2000" dirty="0"/>
          </a:p>
          <a:p>
            <a:pPr marL="0" indent="0" eaLnBrk="1" hangingPunct="1">
              <a:lnSpc>
                <a:spcPct val="100000"/>
              </a:lnSpc>
              <a:spcBef>
                <a:spcPct val="50000"/>
              </a:spcBef>
              <a:buFontTx/>
              <a:buNone/>
            </a:pPr>
            <a:r>
              <a:rPr lang="en-US" altLang="zh-CN" sz="2000" b="1" dirty="0">
                <a:solidFill>
                  <a:srgbClr val="7F4D78"/>
                </a:solidFill>
              </a:rPr>
              <a:t>          </a:t>
            </a:r>
            <a:r>
              <a:rPr lang="zh-CN" altLang="en-US" sz="2000" b="1" dirty="0">
                <a:solidFill>
                  <a:srgbClr val="7F4D78"/>
                </a:solidFill>
              </a:rPr>
              <a:t>例子</a:t>
            </a:r>
            <a:r>
              <a:rPr lang="en-US" altLang="zh-CN" sz="2000" b="1" dirty="0">
                <a:solidFill>
                  <a:srgbClr val="7F4D78"/>
                </a:solidFill>
              </a:rPr>
              <a:t>:</a:t>
            </a:r>
          </a:p>
          <a:p>
            <a:pPr marL="0" indent="0" eaLnBrk="1" hangingPunct="1">
              <a:lnSpc>
                <a:spcPct val="100000"/>
              </a:lnSpc>
              <a:spcBef>
                <a:spcPct val="50000"/>
              </a:spcBef>
              <a:buFontTx/>
              <a:buNone/>
            </a:pPr>
            <a:r>
              <a:rPr lang="en-US" altLang="zh-CN" sz="1800" dirty="0"/>
              <a:t>  </a:t>
            </a:r>
            <a:r>
              <a:rPr lang="en-US" altLang="zh-CN" sz="1800" dirty="0">
                <a:solidFill>
                  <a:schemeClr val="tx1"/>
                </a:solidFill>
              </a:rPr>
              <a:t>MOV   R0,    #0x12      ; Set R0 = 0x12 (</a:t>
            </a:r>
            <a:r>
              <a:rPr lang="zh-CN" altLang="en-US" sz="1800" dirty="0"/>
              <a:t>十六进制立即数用</a:t>
            </a:r>
            <a:r>
              <a:rPr lang="en-US" altLang="zh-CN" sz="1800" dirty="0"/>
              <a:t>“</a:t>
            </a:r>
            <a:r>
              <a:rPr lang="en-US" altLang="zh-CN" sz="1800" dirty="0">
                <a:solidFill>
                  <a:schemeClr val="hlink"/>
                </a:solidFill>
              </a:rPr>
              <a:t>0x</a:t>
            </a:r>
            <a:r>
              <a:rPr lang="en-US" altLang="zh-CN" sz="1800" dirty="0"/>
              <a:t>” </a:t>
            </a:r>
            <a:r>
              <a:rPr lang="zh-CN" altLang="en-US" sz="1800" dirty="0"/>
              <a:t>或 </a:t>
            </a:r>
            <a:r>
              <a:rPr lang="en-US" altLang="zh-CN" sz="1800" dirty="0"/>
              <a:t>“</a:t>
            </a:r>
            <a:r>
              <a:rPr lang="en-US" altLang="zh-CN" sz="1800" dirty="0">
                <a:solidFill>
                  <a:schemeClr val="hlink"/>
                </a:solidFill>
              </a:rPr>
              <a:t>&amp;</a:t>
            </a:r>
            <a:r>
              <a:rPr lang="en-US" altLang="zh-CN" sz="1800" dirty="0"/>
              <a:t>” </a:t>
            </a:r>
            <a:r>
              <a:rPr lang="zh-CN" altLang="en-US" sz="1800" dirty="0"/>
              <a:t>开头</a:t>
            </a:r>
            <a:r>
              <a:rPr lang="en-US" altLang="zh-CN" sz="1800" dirty="0">
                <a:solidFill>
                  <a:schemeClr val="tx1"/>
                </a:solidFill>
              </a:rPr>
              <a:t>)</a:t>
            </a:r>
          </a:p>
          <a:p>
            <a:pPr marL="0" indent="0" eaLnBrk="1" hangingPunct="1">
              <a:lnSpc>
                <a:spcPct val="100000"/>
              </a:lnSpc>
              <a:buFontTx/>
              <a:buNone/>
            </a:pPr>
            <a:r>
              <a:rPr lang="en-US" altLang="zh-CN" sz="1800" dirty="0">
                <a:solidFill>
                  <a:schemeClr val="tx1"/>
                </a:solidFill>
              </a:rPr>
              <a:t>  MOV   R1,    #‘A’          ; Set R1 = ASCII character A</a:t>
            </a:r>
          </a:p>
          <a:p>
            <a:pPr marL="0" indent="0" eaLnBrk="1" hangingPunct="1">
              <a:lnSpc>
                <a:spcPct val="100000"/>
              </a:lnSpc>
              <a:buFontTx/>
              <a:buNone/>
            </a:pPr>
            <a:r>
              <a:rPr lang="en-US" altLang="zh-CN" sz="1800" dirty="0">
                <a:solidFill>
                  <a:schemeClr val="tx1"/>
                </a:solidFill>
              </a:rPr>
              <a:t>  MOV   R2,    #%10010101  ; </a:t>
            </a:r>
            <a:r>
              <a:rPr lang="zh-CN" altLang="en-US" sz="1800" dirty="0"/>
              <a:t>二进制立即数用 </a:t>
            </a:r>
            <a:r>
              <a:rPr lang="en-US" altLang="zh-CN" sz="1800" dirty="0"/>
              <a:t>“</a:t>
            </a:r>
            <a:r>
              <a:rPr lang="en-US" altLang="zh-CN" sz="1800" dirty="0">
                <a:solidFill>
                  <a:schemeClr val="hlink"/>
                </a:solidFill>
              </a:rPr>
              <a:t>%</a:t>
            </a:r>
            <a:r>
              <a:rPr lang="en-US" altLang="zh-CN" sz="1800" dirty="0"/>
              <a:t>” </a:t>
            </a:r>
            <a:r>
              <a:rPr lang="zh-CN" altLang="en-US" sz="1800" dirty="0"/>
              <a:t>或</a:t>
            </a:r>
            <a:r>
              <a:rPr lang="en-US" altLang="zh-CN" sz="1800" dirty="0"/>
              <a:t>“</a:t>
            </a:r>
            <a:r>
              <a:rPr lang="en-US" altLang="zh-CN" sz="1800" dirty="0">
                <a:solidFill>
                  <a:schemeClr val="hlink"/>
                </a:solidFill>
              </a:rPr>
              <a:t>0b</a:t>
            </a:r>
            <a:r>
              <a:rPr lang="en-US" altLang="zh-CN" sz="1800" dirty="0"/>
              <a:t>”</a:t>
            </a:r>
            <a:r>
              <a:rPr lang="zh-CN" altLang="en-US" sz="1800" dirty="0"/>
              <a:t>开头</a:t>
            </a:r>
            <a:endParaRPr lang="en-US" altLang="zh-CN" sz="1800" dirty="0">
              <a:solidFill>
                <a:schemeClr val="tx1"/>
              </a:solidFill>
            </a:endParaRPr>
          </a:p>
          <a:p>
            <a:pPr eaLnBrk="1" hangingPunct="1">
              <a:lnSpc>
                <a:spcPct val="100000"/>
              </a:lnSpc>
              <a:spcBef>
                <a:spcPct val="50000"/>
              </a:spcBef>
              <a:buClr>
                <a:srgbClr val="C00000"/>
              </a:buClr>
              <a:buSzPct val="70000"/>
              <a:buFont typeface="Wingdings" panose="05000000000000000000" pitchFamily="2" charset="2"/>
              <a:buChar char="n"/>
            </a:pPr>
            <a:r>
              <a:rPr lang="zh-CN" altLang="en-US" sz="2000" dirty="0"/>
              <a:t>使用</a:t>
            </a:r>
            <a:r>
              <a:rPr lang="en-US" altLang="zh-CN" sz="2000" dirty="0"/>
              <a:t> </a:t>
            </a:r>
            <a:r>
              <a:rPr lang="en-US" altLang="zh-CN" sz="2000" dirty="0">
                <a:solidFill>
                  <a:srgbClr val="FF3300"/>
                </a:solidFill>
              </a:rPr>
              <a:t>EQU </a:t>
            </a:r>
            <a:r>
              <a:rPr lang="zh-CN" altLang="en-US" sz="2000" dirty="0"/>
              <a:t>来定义常量（</a:t>
            </a:r>
            <a:r>
              <a:rPr lang="zh-CN" altLang="en-US" sz="1800" dirty="0"/>
              <a:t>必须顶格写）</a:t>
            </a:r>
            <a:endParaRPr lang="en-US" altLang="zh-CN" sz="2000" dirty="0">
              <a:solidFill>
                <a:srgbClr val="FF3300"/>
              </a:solidFill>
            </a:endParaRPr>
          </a:p>
          <a:p>
            <a:pPr marL="0" indent="0" eaLnBrk="1" hangingPunct="1">
              <a:lnSpc>
                <a:spcPct val="100000"/>
              </a:lnSpc>
              <a:spcBef>
                <a:spcPct val="50000"/>
              </a:spcBef>
              <a:buFontTx/>
              <a:buNone/>
            </a:pPr>
            <a:r>
              <a:rPr lang="en-US" altLang="zh-CN" sz="1800" dirty="0"/>
              <a:t>  </a:t>
            </a:r>
            <a:r>
              <a:rPr lang="en-US" altLang="zh-CN" sz="1800" dirty="0">
                <a:solidFill>
                  <a:schemeClr val="tx1"/>
                </a:solidFill>
              </a:rPr>
              <a:t>NVIC_IRQ_SETEN 	EQU  0xE000E100</a:t>
            </a:r>
          </a:p>
          <a:p>
            <a:pPr marL="0" indent="0" eaLnBrk="1" hangingPunct="1">
              <a:lnSpc>
                <a:spcPct val="100000"/>
              </a:lnSpc>
              <a:buFontTx/>
              <a:buNone/>
            </a:pPr>
            <a:r>
              <a:rPr lang="en-US" altLang="zh-CN" sz="1800" dirty="0">
                <a:solidFill>
                  <a:schemeClr val="tx1"/>
                </a:solidFill>
              </a:rPr>
              <a:t>  NVIC_IRQ0_ENABLE 	EQU  0x1</a:t>
            </a:r>
          </a:p>
          <a:p>
            <a:pPr marL="0" indent="0" eaLnBrk="1" hangingPunct="1">
              <a:lnSpc>
                <a:spcPct val="100000"/>
              </a:lnSpc>
              <a:buFontTx/>
              <a:buNone/>
            </a:pPr>
            <a:r>
              <a:rPr lang="en-US" altLang="zh-CN" sz="1800" dirty="0">
                <a:solidFill>
                  <a:schemeClr val="tx1"/>
                </a:solidFill>
              </a:rPr>
              <a:t>  ...</a:t>
            </a:r>
          </a:p>
          <a:p>
            <a:pPr marL="0" indent="0" eaLnBrk="1" hangingPunct="1">
              <a:lnSpc>
                <a:spcPct val="100000"/>
              </a:lnSpc>
              <a:buFontTx/>
              <a:buNone/>
            </a:pPr>
            <a:r>
              <a:rPr lang="en-US" altLang="zh-CN" sz="1800" dirty="0">
                <a:solidFill>
                  <a:schemeClr val="tx1"/>
                </a:solidFill>
              </a:rPr>
              <a:t>  LDR     R0,  = NVIC_IRQ_SETEN</a:t>
            </a:r>
            <a:r>
              <a:rPr lang="zh-CN" altLang="en-US" sz="1800" dirty="0">
                <a:solidFill>
                  <a:schemeClr val="tx1"/>
                </a:solidFill>
              </a:rPr>
              <a:t> </a:t>
            </a:r>
            <a:r>
              <a:rPr lang="en-US" altLang="zh-CN" sz="1800" dirty="0">
                <a:solidFill>
                  <a:schemeClr val="tx1"/>
                </a:solidFill>
              </a:rPr>
              <a:t>      ; </a:t>
            </a:r>
            <a:r>
              <a:rPr lang="zh-CN" altLang="en-US" sz="1800" dirty="0">
                <a:solidFill>
                  <a:schemeClr val="tx1"/>
                </a:solidFill>
              </a:rPr>
              <a:t>这个</a:t>
            </a:r>
            <a:r>
              <a:rPr lang="en-US" altLang="zh-CN" sz="1800" dirty="0">
                <a:solidFill>
                  <a:schemeClr val="tx1"/>
                </a:solidFill>
              </a:rPr>
              <a:t>LDR</a:t>
            </a:r>
            <a:r>
              <a:rPr lang="zh-CN" altLang="en-US" sz="1800">
                <a:solidFill>
                  <a:schemeClr val="tx1"/>
                </a:solidFill>
              </a:rPr>
              <a:t>是伪指令</a:t>
            </a:r>
            <a:r>
              <a:rPr lang="en-US" altLang="zh-CN" sz="1800">
                <a:solidFill>
                  <a:schemeClr val="tx1"/>
                </a:solidFill>
              </a:rPr>
              <a:t> </a:t>
            </a:r>
            <a:r>
              <a:rPr lang="en-US" altLang="zh-CN" sz="1800" dirty="0">
                <a:solidFill>
                  <a:schemeClr val="tx1"/>
                </a:solidFill>
              </a:rPr>
              <a:t>here is a pseudo </a:t>
            </a:r>
            <a:r>
              <a:rPr lang="zh-CN" altLang="en-US" sz="1800" dirty="0">
                <a:solidFill>
                  <a:schemeClr val="tx1"/>
                </a:solidFill>
              </a:rPr>
              <a:t> </a:t>
            </a:r>
            <a:r>
              <a:rPr lang="en-US" altLang="zh-CN" sz="1800" dirty="0">
                <a:solidFill>
                  <a:schemeClr val="tx1"/>
                </a:solidFill>
              </a:rPr>
              <a:t>	</a:t>
            </a:r>
            <a:r>
              <a:rPr lang="zh-CN" altLang="en-US" sz="1800" dirty="0">
                <a:solidFill>
                  <a:schemeClr val="tx1"/>
                </a:solidFill>
              </a:rPr>
              <a:t>                                                 </a:t>
            </a:r>
            <a:r>
              <a:rPr lang="en-US" altLang="zh-CN" sz="1800" dirty="0">
                <a:solidFill>
                  <a:schemeClr val="tx1"/>
                </a:solidFill>
              </a:rPr>
              <a:t>;</a:t>
            </a:r>
            <a:r>
              <a:rPr lang="zh-CN" altLang="en-US" sz="1800" dirty="0">
                <a:solidFill>
                  <a:schemeClr val="tx1"/>
                </a:solidFill>
              </a:rPr>
              <a:t> </a:t>
            </a:r>
            <a:r>
              <a:rPr lang="en-US" altLang="zh-CN" sz="1800" dirty="0">
                <a:solidFill>
                  <a:schemeClr val="tx1"/>
                </a:solidFill>
              </a:rPr>
              <a:t>instruction that </a:t>
            </a:r>
          </a:p>
          <a:p>
            <a:pPr marL="0" indent="0" eaLnBrk="1" hangingPunct="1">
              <a:lnSpc>
                <a:spcPct val="100000"/>
              </a:lnSpc>
              <a:buFontTx/>
              <a:buNone/>
            </a:pPr>
            <a:r>
              <a:rPr lang="en-US" altLang="zh-CN" sz="1800" dirty="0">
                <a:solidFill>
                  <a:schemeClr val="tx1"/>
                </a:solidFill>
              </a:rPr>
              <a:t>                                                                ; convert to a PC relative load by</a:t>
            </a:r>
          </a:p>
          <a:p>
            <a:pPr marL="0" indent="0" eaLnBrk="1" hangingPunct="1">
              <a:lnSpc>
                <a:spcPct val="100000"/>
              </a:lnSpc>
              <a:buFontTx/>
              <a:buNone/>
            </a:pPr>
            <a:r>
              <a:rPr lang="en-US" altLang="zh-CN" sz="1800" dirty="0">
                <a:solidFill>
                  <a:schemeClr val="tx1"/>
                </a:solidFill>
              </a:rPr>
              <a:t>                                                                ; assembler.</a:t>
            </a:r>
          </a:p>
          <a:p>
            <a:pPr marL="0" indent="0" eaLnBrk="1" hangingPunct="1">
              <a:lnSpc>
                <a:spcPct val="100000"/>
              </a:lnSpc>
              <a:buFontTx/>
              <a:buNone/>
            </a:pPr>
            <a:r>
              <a:rPr lang="en-US" altLang="zh-CN" sz="1800" dirty="0">
                <a:solidFill>
                  <a:schemeClr val="tx1"/>
                </a:solidFill>
              </a:rPr>
              <a:t>  MOVS   R1,  #NVIC_IRQ0_ENABLE     ; Move immediate data to register </a:t>
            </a:r>
          </a:p>
          <a:p>
            <a:pPr marL="0" indent="0" eaLnBrk="1" hangingPunct="1">
              <a:lnSpc>
                <a:spcPct val="100000"/>
              </a:lnSpc>
              <a:buFontTx/>
              <a:buNone/>
            </a:pPr>
            <a:r>
              <a:rPr lang="en-US" altLang="zh-CN" sz="1800" dirty="0">
                <a:solidFill>
                  <a:schemeClr val="tx1"/>
                </a:solidFill>
              </a:rPr>
              <a:t>  STR     R1,  [R0]                                   ; Enable IRQ 0 by writing R1 to address</a:t>
            </a:r>
          </a:p>
          <a:p>
            <a:pPr marL="0" indent="0" eaLnBrk="1" hangingPunct="1">
              <a:lnSpc>
                <a:spcPct val="100000"/>
              </a:lnSpc>
              <a:buFontTx/>
              <a:buNone/>
            </a:pPr>
            <a:r>
              <a:rPr lang="en-US" altLang="zh-CN" sz="1800" dirty="0">
                <a:solidFill>
                  <a:schemeClr val="tx1"/>
                </a:solidFill>
              </a:rPr>
              <a:t>                                                                ; in R0</a:t>
            </a:r>
          </a:p>
          <a:p>
            <a:pPr marL="0" indent="0" eaLnBrk="1" hangingPunct="1">
              <a:lnSpc>
                <a:spcPct val="80000"/>
              </a:lnSpc>
              <a:buFontTx/>
              <a:buNone/>
            </a:pPr>
            <a:endParaRPr lang="zh-CN" altLang="en-US" sz="1800" dirty="0">
              <a:solidFill>
                <a:schemeClr val="tx1"/>
              </a:solidFill>
            </a:endParaRPr>
          </a:p>
        </p:txBody>
      </p:sp>
      <p:pic>
        <p:nvPicPr>
          <p:cNvPr id="109571" name="Picture 3" descr="dglxasset[2]"/>
          <p:cNvPicPr>
            <a:picLocks noChangeAspect="1" noChangeArrowheads="1"/>
          </p:cNvPicPr>
          <p:nvPr/>
        </p:nvPicPr>
        <p:blipFill>
          <a:blip r:embed="rId3" cstate="print"/>
          <a:srcRect/>
          <a:stretch>
            <a:fillRect/>
          </a:stretch>
        </p:blipFill>
        <p:spPr bwMode="auto">
          <a:xfrm>
            <a:off x="695662" y="1524000"/>
            <a:ext cx="523538" cy="463549"/>
          </a:xfrm>
          <a:prstGeom prst="rect">
            <a:avLst/>
          </a:prstGeom>
          <a:noFill/>
          <a:ln w="9525">
            <a:noFill/>
            <a:miter lim="800000"/>
            <a:headEnd/>
            <a:tailEnd/>
          </a:ln>
        </p:spPr>
      </p:pic>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6406749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xfrm>
            <a:off x="468313" y="1066800"/>
            <a:ext cx="8229600" cy="5241925"/>
          </a:xfrm>
        </p:spPr>
        <p:txBody>
          <a:bodyPr/>
          <a:lstStyle/>
          <a:p>
            <a:pPr eaLnBrk="1" hangingPunct="1">
              <a:lnSpc>
                <a:spcPct val="100000"/>
              </a:lnSpc>
              <a:spcBef>
                <a:spcPct val="50000"/>
              </a:spcBef>
              <a:buClr>
                <a:srgbClr val="C00000"/>
              </a:buClr>
              <a:buSzPct val="70000"/>
              <a:buFont typeface="Wingdings" panose="05000000000000000000" pitchFamily="2" charset="2"/>
              <a:buChar char="n"/>
            </a:pPr>
            <a:r>
              <a:rPr lang="zh-CN" altLang="en-US" sz="2000" dirty="0"/>
              <a:t>使用</a:t>
            </a:r>
            <a:r>
              <a:rPr lang="en-US" altLang="zh-CN" sz="2000" dirty="0"/>
              <a:t> DCB</a:t>
            </a:r>
            <a:r>
              <a:rPr lang="zh-CN" altLang="en-US" sz="2000" dirty="0"/>
              <a:t>定义字符串常数，用</a:t>
            </a:r>
            <a:r>
              <a:rPr lang="en-US" altLang="zh-CN" sz="2000" dirty="0"/>
              <a:t>DCD </a:t>
            </a:r>
            <a:r>
              <a:rPr lang="zh-CN" altLang="en-US" sz="2000" dirty="0"/>
              <a:t>定义字常数</a:t>
            </a:r>
            <a:r>
              <a:rPr lang="en-US" altLang="zh-CN" sz="2000" dirty="0"/>
              <a:t>:</a:t>
            </a:r>
          </a:p>
          <a:p>
            <a:pPr marL="0" indent="0" eaLnBrk="1" hangingPunct="1">
              <a:lnSpc>
                <a:spcPct val="100000"/>
              </a:lnSpc>
              <a:spcBef>
                <a:spcPct val="50000"/>
              </a:spcBef>
              <a:buFontTx/>
              <a:buNone/>
            </a:pPr>
            <a:r>
              <a:rPr lang="en-US" altLang="zh-CN" sz="2000" dirty="0">
                <a:solidFill>
                  <a:schemeClr val="tx1"/>
                </a:solidFill>
              </a:rPr>
              <a:t>  </a:t>
            </a:r>
            <a:r>
              <a:rPr lang="en-US" altLang="zh-CN" sz="1800" dirty="0">
                <a:solidFill>
                  <a:schemeClr val="tx1"/>
                </a:solidFill>
              </a:rPr>
              <a:t>LDR  R3,   =MY_NUMBER  ; Get the memory address value of MY_NUMBER         </a:t>
            </a:r>
          </a:p>
          <a:p>
            <a:pPr marL="0" indent="0" eaLnBrk="1" hangingPunct="1">
              <a:lnSpc>
                <a:spcPct val="100000"/>
              </a:lnSpc>
              <a:buFontTx/>
              <a:buNone/>
            </a:pPr>
            <a:r>
              <a:rPr lang="en-US" altLang="zh-CN" sz="1800" dirty="0">
                <a:solidFill>
                  <a:schemeClr val="tx1"/>
                </a:solidFill>
              </a:rPr>
              <a:t>  LDR  R4,   [R3]                    ; Get the value code 0x12345678 in R4</a:t>
            </a:r>
          </a:p>
          <a:p>
            <a:pPr marL="0" indent="0" eaLnBrk="1" hangingPunct="1">
              <a:lnSpc>
                <a:spcPct val="100000"/>
              </a:lnSpc>
              <a:buFontTx/>
              <a:buNone/>
            </a:pPr>
            <a:r>
              <a:rPr lang="en-US" altLang="zh-CN" sz="1800" dirty="0">
                <a:solidFill>
                  <a:schemeClr val="tx1"/>
                </a:solidFill>
              </a:rPr>
              <a:t>  ...</a:t>
            </a:r>
          </a:p>
          <a:p>
            <a:pPr marL="0" indent="0" eaLnBrk="1" hangingPunct="1">
              <a:lnSpc>
                <a:spcPct val="100000"/>
              </a:lnSpc>
              <a:buFontTx/>
              <a:buNone/>
            </a:pPr>
            <a:r>
              <a:rPr lang="en-US" altLang="zh-CN" sz="1800" dirty="0">
                <a:solidFill>
                  <a:schemeClr val="tx1"/>
                </a:solidFill>
              </a:rPr>
              <a:t>  LDR  R0,   =HELLO_TXT    ; Get the starting memory address of</a:t>
            </a:r>
          </a:p>
          <a:p>
            <a:pPr marL="0" indent="0" eaLnBrk="1" hangingPunct="1">
              <a:lnSpc>
                <a:spcPct val="100000"/>
              </a:lnSpc>
              <a:buFontTx/>
              <a:buNone/>
            </a:pPr>
            <a:r>
              <a:rPr lang="en-US" altLang="zh-CN" sz="1800" dirty="0">
                <a:solidFill>
                  <a:schemeClr val="tx1"/>
                </a:solidFill>
              </a:rPr>
              <a:t>                                              ; HELLO_TXT</a:t>
            </a:r>
          </a:p>
          <a:p>
            <a:pPr marL="0" indent="0" eaLnBrk="1" hangingPunct="1">
              <a:lnSpc>
                <a:spcPct val="100000"/>
              </a:lnSpc>
              <a:buFontTx/>
              <a:buNone/>
            </a:pPr>
            <a:r>
              <a:rPr lang="en-US" altLang="zh-CN" sz="1800" dirty="0">
                <a:solidFill>
                  <a:schemeClr val="tx1"/>
                </a:solidFill>
              </a:rPr>
              <a:t>  BL       </a:t>
            </a:r>
            <a:r>
              <a:rPr lang="en-US" altLang="zh-CN" sz="1800" dirty="0" err="1">
                <a:solidFill>
                  <a:schemeClr val="tx1"/>
                </a:solidFill>
              </a:rPr>
              <a:t>PrintText</a:t>
            </a:r>
            <a:r>
              <a:rPr lang="en-US" altLang="zh-CN" sz="1800" dirty="0">
                <a:solidFill>
                  <a:schemeClr val="tx1"/>
                </a:solidFill>
              </a:rPr>
              <a:t>                  ; Call a function called </a:t>
            </a:r>
            <a:r>
              <a:rPr lang="en-US" altLang="zh-CN" sz="1800" dirty="0" err="1">
                <a:solidFill>
                  <a:schemeClr val="tx1"/>
                </a:solidFill>
              </a:rPr>
              <a:t>PrintText</a:t>
            </a:r>
            <a:r>
              <a:rPr lang="en-US" altLang="zh-CN" sz="1800" dirty="0">
                <a:solidFill>
                  <a:schemeClr val="tx1"/>
                </a:solidFill>
              </a:rPr>
              <a:t> to; display string</a:t>
            </a:r>
          </a:p>
          <a:p>
            <a:pPr marL="0" indent="0" eaLnBrk="1" hangingPunct="1">
              <a:lnSpc>
                <a:spcPct val="100000"/>
              </a:lnSpc>
              <a:buFontTx/>
              <a:buNone/>
            </a:pPr>
            <a:r>
              <a:rPr lang="en-US" altLang="zh-CN" sz="1800" dirty="0">
                <a:solidFill>
                  <a:schemeClr val="tx1"/>
                </a:solidFill>
              </a:rPr>
              <a:t>  …</a:t>
            </a:r>
          </a:p>
          <a:p>
            <a:pPr marL="0" indent="0" eaLnBrk="1" hangingPunct="1">
              <a:lnSpc>
                <a:spcPct val="100000"/>
              </a:lnSpc>
              <a:buFontTx/>
              <a:buNone/>
            </a:pPr>
            <a:r>
              <a:rPr lang="en-US" altLang="zh-CN" sz="1800" dirty="0">
                <a:solidFill>
                  <a:schemeClr val="tx1"/>
                </a:solidFill>
              </a:rPr>
              <a:t>  MY_NUMBER	DCD	0x12345678	;</a:t>
            </a:r>
            <a:r>
              <a:rPr lang="zh-CN" altLang="en-US" sz="1800" dirty="0">
                <a:solidFill>
                  <a:schemeClr val="tx1"/>
                </a:solidFill>
              </a:rPr>
              <a:t>定义一个字常数</a:t>
            </a:r>
          </a:p>
          <a:p>
            <a:pPr marL="0" indent="0" eaLnBrk="1" hangingPunct="1">
              <a:lnSpc>
                <a:spcPct val="100000"/>
              </a:lnSpc>
              <a:buFontTx/>
              <a:buNone/>
            </a:pPr>
            <a:r>
              <a:rPr lang="en-US" altLang="zh-CN" sz="1800" dirty="0">
                <a:solidFill>
                  <a:schemeClr val="tx1"/>
                </a:solidFill>
              </a:rPr>
              <a:t>  HELLO_TXT	DCB	“Hello\n”, 0	;</a:t>
            </a:r>
            <a:r>
              <a:rPr lang="zh-CN" altLang="en-US" sz="1800" dirty="0">
                <a:solidFill>
                  <a:schemeClr val="tx1"/>
                </a:solidFill>
              </a:rPr>
              <a:t>定义一个字符串常数</a:t>
            </a:r>
            <a:endParaRPr lang="en-US" altLang="zh-CN" sz="1800" dirty="0">
              <a:solidFill>
                <a:schemeClr val="tx1"/>
              </a:solidFill>
            </a:endParaRPr>
          </a:p>
          <a:p>
            <a:pPr marL="0" indent="0" eaLnBrk="1" hangingPunct="1">
              <a:lnSpc>
                <a:spcPct val="100000"/>
              </a:lnSpc>
              <a:buFontTx/>
              <a:buNone/>
            </a:pPr>
            <a:endParaRPr lang="en-US" altLang="zh-CN" sz="1800" dirty="0">
              <a:solidFill>
                <a:schemeClr val="tx1"/>
              </a:solidFill>
            </a:endParaRP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406100705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body" idx="1"/>
          </p:nvPr>
        </p:nvSpPr>
        <p:spPr>
          <a:xfrm>
            <a:off x="533400" y="990600"/>
            <a:ext cx="8229600" cy="1219200"/>
          </a:xfrm>
        </p:spPr>
        <p:txBody>
          <a:bodyPr/>
          <a:lstStyle/>
          <a:p>
            <a:pPr marL="0" indent="0" eaLnBrk="1" hangingPunct="1">
              <a:buFontTx/>
              <a:buNone/>
            </a:pPr>
            <a:r>
              <a:rPr lang="en-US" altLang="zh-CN" sz="2400" b="1" dirty="0"/>
              <a:t>8.7.1.2 </a:t>
            </a:r>
            <a:r>
              <a:rPr lang="zh-CN" altLang="en-US" sz="2400" b="1" dirty="0"/>
              <a:t>汇编语言</a:t>
            </a:r>
            <a:r>
              <a:rPr lang="en-US" altLang="zh-CN" sz="2400" b="1" dirty="0"/>
              <a:t>: </a:t>
            </a:r>
            <a:r>
              <a:rPr lang="zh-CN" altLang="en-US" sz="2400" b="1" dirty="0"/>
              <a:t>使用后缀</a:t>
            </a:r>
          </a:p>
          <a:p>
            <a:pPr marL="0" indent="0" eaLnBrk="1" hangingPunct="1">
              <a:spcBef>
                <a:spcPct val="100000"/>
              </a:spcBef>
              <a:buFontTx/>
              <a:buNone/>
            </a:pPr>
            <a:r>
              <a:rPr lang="zh-CN" altLang="en-US" sz="2400" b="1" dirty="0"/>
              <a:t>指令可以带后缀</a:t>
            </a:r>
          </a:p>
        </p:txBody>
      </p:sp>
      <p:graphicFrame>
        <p:nvGraphicFramePr>
          <p:cNvPr id="109588" name="Group 20"/>
          <p:cNvGraphicFramePr>
            <a:graphicFrameLocks noGrp="1"/>
          </p:cNvGraphicFramePr>
          <p:nvPr/>
        </p:nvGraphicFramePr>
        <p:xfrm>
          <a:off x="539750" y="2259456"/>
          <a:ext cx="8208963" cy="3150743"/>
        </p:xfrm>
        <a:graphic>
          <a:graphicData uri="http://schemas.openxmlformats.org/drawingml/2006/table">
            <a:tbl>
              <a:tblPr/>
              <a:tblGrid>
                <a:gridCol w="3422650">
                  <a:extLst>
                    <a:ext uri="{9D8B030D-6E8A-4147-A177-3AD203B41FA5}">
                      <a16:colId xmlns:a16="http://schemas.microsoft.com/office/drawing/2014/main" val="20000"/>
                    </a:ext>
                  </a:extLst>
                </a:gridCol>
                <a:gridCol w="4786313">
                  <a:extLst>
                    <a:ext uri="{9D8B030D-6E8A-4147-A177-3AD203B41FA5}">
                      <a16:colId xmlns:a16="http://schemas.microsoft.com/office/drawing/2014/main" val="20001"/>
                    </a:ext>
                  </a:extLst>
                </a:gridCol>
              </a:tblGrid>
              <a:tr h="406691">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后缀</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描述</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4241">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更新</a:t>
                      </a:r>
                      <a:r>
                        <a:rPr kumimoji="0" lang="en-US" altLang="zh-CN" sz="1800" b="0" i="0" u="none" strike="noStrike" cap="none" normalizeH="0" baseline="0" dirty="0">
                          <a:ln>
                            <a:noFill/>
                          </a:ln>
                          <a:solidFill>
                            <a:srgbClr val="133984"/>
                          </a:solidFill>
                          <a:effectLst/>
                          <a:latin typeface="Arial" charset="0"/>
                          <a:ea typeface="黑体" pitchFamily="2" charset="-122"/>
                        </a:rPr>
                        <a:t> APSR (flags); </a:t>
                      </a:r>
                      <a:r>
                        <a:rPr kumimoji="0" lang="zh-CN" altLang="en-US" sz="1800" b="0" i="0" u="none" strike="noStrike" cap="none" normalizeH="0" baseline="0" dirty="0">
                          <a:ln>
                            <a:noFill/>
                          </a:ln>
                          <a:solidFill>
                            <a:srgbClr val="133984"/>
                          </a:solidFill>
                          <a:effectLst/>
                          <a:latin typeface="Arial" charset="0"/>
                          <a:ea typeface="黑体" pitchFamily="2" charset="-122"/>
                        </a:rPr>
                        <a:t>比如</a:t>
                      </a:r>
                      <a:r>
                        <a:rPr kumimoji="0" lang="en-US" altLang="zh-CN" sz="1800" b="0" i="0" u="none" strike="noStrike" cap="none" normalizeH="0" baseline="0" dirty="0">
                          <a:ln>
                            <a:noFill/>
                          </a:ln>
                          <a:solidFill>
                            <a:srgbClr val="133984"/>
                          </a:solidFill>
                          <a:effectLst/>
                          <a:latin typeface="Arial" charset="0"/>
                          <a:ea typeface="黑体" pitchFamily="2" charset="-122"/>
                        </a:rPr>
                        <a: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ADD</a:t>
                      </a:r>
                      <a:r>
                        <a:rPr kumimoji="0" lang="en-US" altLang="zh-CN" sz="1800" b="0" i="0" u="none" strike="noStrike" cap="none" normalizeH="0" baseline="0" dirty="0">
                          <a:ln>
                            <a:noFill/>
                          </a:ln>
                          <a:solidFill>
                            <a:srgbClr val="FF0000"/>
                          </a:solidFill>
                          <a:effectLst/>
                          <a:latin typeface="Arial" charset="0"/>
                          <a:ea typeface="黑体" pitchFamily="2" charset="-122"/>
                        </a:rPr>
                        <a:t>S </a:t>
                      </a:r>
                      <a:r>
                        <a:rPr kumimoji="0" lang="en-US" altLang="zh-CN" sz="1800" b="0" i="0" u="none" strike="noStrike" cap="none" normalizeH="0" baseline="0" dirty="0">
                          <a:ln>
                            <a:noFill/>
                          </a:ln>
                          <a:solidFill>
                            <a:srgbClr val="133984"/>
                          </a:solidFill>
                          <a:effectLst/>
                          <a:latin typeface="Arial" charset="0"/>
                          <a:ea typeface="黑体" pitchFamily="2" charset="-122"/>
                        </a:rPr>
                        <a:t>R0, R1 ; this will update APSR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8311">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EQ , NE, LT, GT, GE,</a:t>
                      </a:r>
                      <a:r>
                        <a:rPr kumimoji="0" lang="zh-CN" altLang="en-US" sz="1800" b="0" i="0" u="none" strike="noStrike" cap="none" normalizeH="0" baseline="0" dirty="0">
                          <a:ln>
                            <a:noFill/>
                          </a:ln>
                          <a:solidFill>
                            <a:srgbClr val="133984"/>
                          </a:solidFill>
                          <a:effectLst/>
                          <a:latin typeface="Arial" charset="0"/>
                          <a:ea typeface="黑体" pitchFamily="2" charset="-122"/>
                        </a:rPr>
                        <a:t> </a:t>
                      </a:r>
                      <a:r>
                        <a:rPr kumimoji="0" lang="en-US" altLang="zh-CN" sz="1800" b="0" i="0" u="none" strike="noStrike" cap="none" normalizeH="0" baseline="0" dirty="0">
                          <a:ln>
                            <a:noFill/>
                          </a:ln>
                          <a:solidFill>
                            <a:srgbClr val="133984"/>
                          </a:solidFill>
                          <a:effectLst/>
                          <a:latin typeface="Arial" charset="0"/>
                          <a:ea typeface="黑体" pitchFamily="2" charset="-122"/>
                        </a:rPr>
                        <a:t>and so 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条件执行</a:t>
                      </a:r>
                      <a:r>
                        <a:rPr kumimoji="0" lang="en-US" altLang="zh-CN" sz="1800" b="0" i="0" u="none" strike="noStrike" cap="none" normalizeH="0" baseline="0" dirty="0">
                          <a:ln>
                            <a:noFill/>
                          </a:ln>
                          <a:solidFill>
                            <a:srgbClr val="133984"/>
                          </a:solidFill>
                          <a:effectLst/>
                          <a:latin typeface="Arial" charset="0"/>
                          <a:ea typeface="黑体" pitchFamily="2" charset="-122"/>
                        </a:rPr>
                        <a:t>; EQ = Equal, NE = Not Equal, LT = Less Than, GT = Greater Than, etc. </a:t>
                      </a:r>
                      <a:r>
                        <a:rPr kumimoji="0" lang="zh-CN" altLang="en-US" sz="1800" b="0" i="0" u="none" strike="noStrike" cap="none" normalizeH="0" baseline="0" dirty="0">
                          <a:ln>
                            <a:noFill/>
                          </a:ln>
                          <a:solidFill>
                            <a:srgbClr val="133984"/>
                          </a:solidFill>
                          <a:effectLst/>
                          <a:latin typeface="Arial" charset="0"/>
                          <a:ea typeface="黑体" pitchFamily="2" charset="-122"/>
                        </a:rPr>
                        <a:t>比如</a:t>
                      </a:r>
                      <a:r>
                        <a:rPr kumimoji="0" lang="en-US" altLang="zh-CN" sz="1800" b="0" i="0" u="none" strike="noStrike" cap="none" normalizeH="0" baseline="0" dirty="0">
                          <a:ln>
                            <a:noFill/>
                          </a:ln>
                          <a:solidFill>
                            <a:srgbClr val="133984"/>
                          </a:solidFill>
                          <a:effectLst/>
                          <a:latin typeface="Arial" charset="0"/>
                          <a:ea typeface="黑体" pitchFamily="2" charset="-122"/>
                        </a:rPr>
                        <a: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B</a:t>
                      </a:r>
                      <a:r>
                        <a:rPr kumimoji="0" lang="en-US" altLang="zh-CN" sz="1800" b="0" i="0" u="none" strike="noStrike" cap="none" normalizeH="0" baseline="0" dirty="0">
                          <a:ln>
                            <a:noFill/>
                          </a:ln>
                          <a:solidFill>
                            <a:srgbClr val="FF0000"/>
                          </a:solidFill>
                          <a:effectLst/>
                          <a:latin typeface="Arial" charset="0"/>
                          <a:ea typeface="黑体" pitchFamily="2" charset="-122"/>
                        </a:rPr>
                        <a:t>EQ</a:t>
                      </a:r>
                      <a:r>
                        <a:rPr kumimoji="0" lang="en-US" altLang="zh-CN" sz="1800" b="0" i="0" u="none" strike="noStrike" cap="none" normalizeH="0" baseline="0" dirty="0">
                          <a:ln>
                            <a:noFill/>
                          </a:ln>
                          <a:solidFill>
                            <a:srgbClr val="133984"/>
                          </a:solidFill>
                          <a:effectLst/>
                          <a:latin typeface="Arial" charset="0"/>
                          <a:ea typeface="黑体" pitchFamily="2" charset="-122"/>
                        </a:rPr>
                        <a:t> &lt;Label&gt; ; Branch if equal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15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.N, .W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指定使用</a:t>
                      </a:r>
                      <a:r>
                        <a:rPr kumimoji="0" lang="en-US" altLang="zh-CN" sz="1800" b="0" i="0" u="none" strike="noStrike" cap="none" normalizeH="0" baseline="0" dirty="0">
                          <a:ln>
                            <a:noFill/>
                          </a:ln>
                          <a:solidFill>
                            <a:srgbClr val="133984"/>
                          </a:solidFill>
                          <a:effectLst/>
                          <a:latin typeface="Arial" charset="0"/>
                          <a:ea typeface="黑体" pitchFamily="2" charset="-122"/>
                        </a:rPr>
                        <a:t>16-bit</a:t>
                      </a:r>
                      <a:r>
                        <a:rPr kumimoji="0" lang="zh-CN" altLang="en-US" sz="1800" b="0" i="0" u="none" strike="noStrike" cap="none" normalizeH="0" baseline="0" dirty="0">
                          <a:ln>
                            <a:noFill/>
                          </a:ln>
                          <a:solidFill>
                            <a:srgbClr val="133984"/>
                          </a:solidFill>
                          <a:effectLst/>
                          <a:latin typeface="Arial" charset="0"/>
                          <a:ea typeface="黑体" pitchFamily="2" charset="-122"/>
                        </a:rPr>
                        <a:t>（</a:t>
                      </a:r>
                      <a:r>
                        <a:rPr kumimoji="0" lang="en-US" altLang="zh-CN" sz="1800" b="0" i="0" u="none" strike="noStrike" cap="none" normalizeH="0" baseline="0" dirty="0">
                          <a:ln>
                            <a:noFill/>
                          </a:ln>
                          <a:solidFill>
                            <a:srgbClr val="133984"/>
                          </a:solidFill>
                          <a:effectLst/>
                          <a:latin typeface="Arial" charset="0"/>
                          <a:ea typeface="黑体" pitchFamily="2" charset="-122"/>
                        </a:rPr>
                        <a:t>narrow</a:t>
                      </a:r>
                      <a:r>
                        <a:rPr kumimoji="0" lang="zh-CN" altLang="en-US" sz="1800" b="0" i="0" u="none" strike="noStrike" cap="none" normalizeH="0" baseline="0" dirty="0">
                          <a:ln>
                            <a:noFill/>
                          </a:ln>
                          <a:solidFill>
                            <a:srgbClr val="133984"/>
                          </a:solidFill>
                          <a:effectLst/>
                          <a:latin typeface="Arial" charset="0"/>
                          <a:ea typeface="黑体" pitchFamily="2" charset="-122"/>
                        </a:rPr>
                        <a:t>）指令</a:t>
                      </a:r>
                      <a:endParaRPr kumimoji="0" lang="en-US" altLang="zh-CN" sz="1800" b="0" i="0" u="none" strike="noStrike" cap="none" normalizeH="0" baseline="0" dirty="0">
                        <a:ln>
                          <a:noFill/>
                        </a:ln>
                        <a:solidFill>
                          <a:srgbClr val="133984"/>
                        </a:solidFill>
                        <a:effectLst/>
                        <a:latin typeface="Arial" charset="0"/>
                        <a:ea typeface="黑体" pitchFamily="2" charset="-122"/>
                      </a:endParaRP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或</a:t>
                      </a:r>
                      <a:r>
                        <a:rPr kumimoji="0" lang="en-US" altLang="zh-CN" sz="1800" b="0" i="0" u="none" strike="noStrike" cap="none" normalizeH="0" baseline="0" dirty="0">
                          <a:ln>
                            <a:noFill/>
                          </a:ln>
                          <a:solidFill>
                            <a:srgbClr val="133984"/>
                          </a:solidFill>
                          <a:effectLst/>
                          <a:latin typeface="Arial" charset="0"/>
                          <a:ea typeface="黑体" pitchFamily="2" charset="-122"/>
                        </a:rPr>
                        <a:t>32-bit</a:t>
                      </a:r>
                      <a:r>
                        <a:rPr kumimoji="0" lang="zh-CN" altLang="en-US" sz="1800" b="0" i="0" u="none" strike="noStrike" cap="none" normalizeH="0" baseline="0" dirty="0">
                          <a:ln>
                            <a:noFill/>
                          </a:ln>
                          <a:solidFill>
                            <a:srgbClr val="133984"/>
                          </a:solidFill>
                          <a:effectLst/>
                          <a:latin typeface="Arial" charset="0"/>
                          <a:ea typeface="黑体" pitchFamily="2" charset="-122"/>
                        </a:rPr>
                        <a:t>（</a:t>
                      </a:r>
                      <a:r>
                        <a:rPr kumimoji="0" lang="en-US" altLang="zh-CN" sz="1800" b="0" i="0" u="none" strike="noStrike" cap="none" normalizeH="0" baseline="0" dirty="0">
                          <a:ln>
                            <a:noFill/>
                          </a:ln>
                          <a:solidFill>
                            <a:srgbClr val="133984"/>
                          </a:solidFill>
                          <a:effectLst/>
                          <a:latin typeface="Arial" charset="0"/>
                          <a:ea typeface="黑体" pitchFamily="2" charset="-122"/>
                        </a:rPr>
                        <a:t>wide</a:t>
                      </a:r>
                      <a:r>
                        <a:rPr kumimoji="0" lang="zh-CN" altLang="en-US" sz="1800" b="0" i="0" u="none" strike="noStrike" cap="none" normalizeH="0" baseline="0" dirty="0">
                          <a:ln>
                            <a:noFill/>
                          </a:ln>
                          <a:solidFill>
                            <a:srgbClr val="133984"/>
                          </a:solidFill>
                          <a:effectLst/>
                          <a:latin typeface="Arial" charset="0"/>
                          <a:ea typeface="黑体" pitchFamily="2" charset="-122"/>
                        </a:rPr>
                        <a:t>）指令</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9816794"/>
                  </a:ext>
                </a:extLst>
              </a:tr>
            </a:tbl>
          </a:graphicData>
        </a:graphic>
      </p:graphicFrame>
      <p:sp>
        <p:nvSpPr>
          <p:cNvPr id="111634" name="Rectangle 18"/>
          <p:cNvSpPr>
            <a:spLocks noChangeArrowheads="1"/>
          </p:cNvSpPr>
          <p:nvPr/>
        </p:nvSpPr>
        <p:spPr bwMode="auto">
          <a:xfrm>
            <a:off x="533400" y="5622925"/>
            <a:ext cx="8207375" cy="396875"/>
          </a:xfrm>
          <a:prstGeom prst="rect">
            <a:avLst/>
          </a:prstGeom>
          <a:noFill/>
          <a:ln w="9525">
            <a:noFill/>
            <a:miter lim="800000"/>
            <a:headEnd/>
            <a:tailEnd/>
          </a:ln>
        </p:spPr>
        <p:txBody>
          <a:bodyPr>
            <a:spAutoFit/>
          </a:bodyPr>
          <a:lstStyle/>
          <a:p>
            <a:pPr algn="l">
              <a:spcBef>
                <a:spcPct val="50000"/>
              </a:spcBef>
            </a:pPr>
            <a:r>
              <a:rPr lang="zh-CN" altLang="en-US" sz="2000"/>
              <a:t>条件执行的后缀常用于分支指令。</a:t>
            </a:r>
            <a:endParaRPr lang="en-US" altLang="zh-CN" sz="2000">
              <a:solidFill>
                <a:schemeClr val="tx1"/>
              </a:solidFill>
              <a:ea typeface="宋体" pitchFamily="2" charset="-122"/>
            </a:endParaRPr>
          </a:p>
        </p:txBody>
      </p:sp>
      <p:sp>
        <p:nvSpPr>
          <p:cNvPr id="6"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42242960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xfrm>
            <a:off x="381000" y="1065213"/>
            <a:ext cx="8763000" cy="5487987"/>
          </a:xfrm>
        </p:spPr>
        <p:txBody>
          <a:bodyPr/>
          <a:lstStyle/>
          <a:p>
            <a:pPr marL="0" indent="0" eaLnBrk="1" hangingPunct="1">
              <a:spcBef>
                <a:spcPct val="50000"/>
              </a:spcBef>
              <a:buFontTx/>
              <a:buNone/>
            </a:pPr>
            <a:r>
              <a:rPr lang="en-US" altLang="zh-CN" sz="2400" b="1" dirty="0"/>
              <a:t>8.7.1.3 </a:t>
            </a:r>
            <a:r>
              <a:rPr lang="zh-CN" altLang="en-US" sz="2400" b="1" dirty="0"/>
              <a:t>汇编语言</a:t>
            </a:r>
            <a:r>
              <a:rPr lang="en-US" altLang="zh-CN" sz="2400" b="1" dirty="0"/>
              <a:t>: </a:t>
            </a:r>
            <a:r>
              <a:rPr lang="zh-CN" altLang="en-US" sz="2400" b="1" dirty="0"/>
              <a:t>统一的汇编语言</a:t>
            </a:r>
            <a:endParaRPr lang="en-US" altLang="zh-CN" sz="2400" b="1" dirty="0"/>
          </a:p>
          <a:p>
            <a:pPr marL="0" indent="0" eaLnBrk="1" hangingPunct="1">
              <a:spcBef>
                <a:spcPct val="50000"/>
              </a:spcBef>
              <a:buFontTx/>
              <a:buNone/>
            </a:pPr>
            <a:r>
              <a:rPr lang="zh-CN" altLang="en-US" sz="2000" dirty="0"/>
              <a:t>统一的汇编语言</a:t>
            </a:r>
            <a:r>
              <a:rPr lang="en-US" altLang="zh-CN" sz="2000" dirty="0"/>
              <a:t> (UAL) </a:t>
            </a:r>
            <a:r>
              <a:rPr lang="zh-CN" altLang="en-US" sz="2000" dirty="0"/>
              <a:t>允许以相同的语法格式书写</a:t>
            </a:r>
            <a:r>
              <a:rPr lang="en-US" altLang="zh-CN" sz="2000" dirty="0"/>
              <a:t>16</a:t>
            </a:r>
            <a:r>
              <a:rPr lang="zh-CN" altLang="en-US" sz="2000" dirty="0"/>
              <a:t>位指令和</a:t>
            </a:r>
            <a:r>
              <a:rPr lang="en-US" altLang="zh-CN" sz="2000" dirty="0"/>
              <a:t>32</a:t>
            </a:r>
            <a:r>
              <a:rPr lang="zh-CN" altLang="en-US" sz="2000" dirty="0"/>
              <a:t>位指令，并且由汇编器来决定是使用</a:t>
            </a:r>
            <a:r>
              <a:rPr lang="en-US" altLang="zh-CN" sz="2000" dirty="0"/>
              <a:t>16</a:t>
            </a:r>
            <a:r>
              <a:rPr lang="zh-CN" altLang="en-US" sz="2000" dirty="0"/>
              <a:t>位指令，还是使用</a:t>
            </a:r>
            <a:r>
              <a:rPr lang="en-US" altLang="zh-CN" sz="2000" dirty="0"/>
              <a:t>32</a:t>
            </a:r>
            <a:r>
              <a:rPr lang="zh-CN" altLang="en-US" sz="2000" dirty="0"/>
              <a:t>位指令</a:t>
            </a:r>
            <a:endParaRPr lang="en-US" altLang="zh-CN" sz="2000" dirty="0"/>
          </a:p>
          <a:p>
            <a:pPr marL="0" indent="0" eaLnBrk="1" hangingPunct="1">
              <a:spcBef>
                <a:spcPct val="50000"/>
              </a:spcBef>
              <a:buFontTx/>
              <a:buNone/>
            </a:pPr>
            <a:r>
              <a:rPr lang="en-US" altLang="zh-CN" sz="1800" dirty="0">
                <a:solidFill>
                  <a:schemeClr val="tx1"/>
                </a:solidFill>
              </a:rPr>
              <a:t>  ADD  R0,  R1                ; R0 = R0 + R1, using Traditional Thumb syntax</a:t>
            </a:r>
          </a:p>
          <a:p>
            <a:pPr marL="0" indent="0" eaLnBrk="1" hangingPunct="1">
              <a:buFontTx/>
              <a:buNone/>
            </a:pPr>
            <a:r>
              <a:rPr lang="en-US" altLang="zh-CN" sz="1800" dirty="0">
                <a:solidFill>
                  <a:schemeClr val="tx1"/>
                </a:solidFill>
              </a:rPr>
              <a:t>  ADD  R0,  R0,  R1         ; Equivalent instruction using UAL syntax</a:t>
            </a:r>
          </a:p>
          <a:p>
            <a:pPr marL="0" indent="0" eaLnBrk="1" hangingPunct="1">
              <a:spcBef>
                <a:spcPts val="2400"/>
              </a:spcBef>
              <a:buFontTx/>
              <a:buNone/>
            </a:pPr>
            <a:r>
              <a:rPr lang="zh-CN" altLang="en-US" sz="2000" dirty="0"/>
              <a:t>当统一的汇编语言的语法被使用时</a:t>
            </a:r>
            <a:r>
              <a:rPr lang="en-US" altLang="zh-CN" sz="2000" dirty="0"/>
              <a:t>, </a:t>
            </a:r>
            <a:r>
              <a:rPr lang="zh-CN" altLang="en-US" sz="2000" dirty="0"/>
              <a:t>指令是否改变标志取决于</a:t>
            </a:r>
            <a:r>
              <a:rPr lang="en-US" altLang="zh-CN" sz="2000" dirty="0"/>
              <a:t>S</a:t>
            </a:r>
            <a:r>
              <a:rPr lang="zh-CN" altLang="en-US" sz="2000" dirty="0"/>
              <a:t>后缀。</a:t>
            </a:r>
            <a:endParaRPr lang="en-US" altLang="zh-CN" sz="2000" dirty="0"/>
          </a:p>
          <a:p>
            <a:pPr marL="0" indent="0" eaLnBrk="1" hangingPunct="1">
              <a:spcBef>
                <a:spcPct val="50000"/>
              </a:spcBef>
              <a:buFontTx/>
              <a:buNone/>
            </a:pPr>
            <a:r>
              <a:rPr lang="en-US" altLang="zh-CN" sz="1800" dirty="0">
                <a:solidFill>
                  <a:schemeClr val="tx1"/>
                </a:solidFill>
              </a:rPr>
              <a:t>  AND     R0,    R1           ; Traditional Thumb syntax</a:t>
            </a:r>
            <a:r>
              <a:rPr lang="zh-CN" altLang="en-US" sz="1800" dirty="0">
                <a:solidFill>
                  <a:schemeClr val="tx1"/>
                </a:solidFill>
              </a:rPr>
              <a:t>，默认更新</a:t>
            </a:r>
            <a:r>
              <a:rPr lang="en-US" altLang="zh-CN" sz="1800" dirty="0">
                <a:solidFill>
                  <a:schemeClr val="tx1"/>
                </a:solidFill>
              </a:rPr>
              <a:t>APSR</a:t>
            </a:r>
          </a:p>
          <a:p>
            <a:pPr marL="0" indent="0" eaLnBrk="1" hangingPunct="1">
              <a:buFontTx/>
              <a:buNone/>
            </a:pPr>
            <a:r>
              <a:rPr lang="en-US" altLang="zh-CN" sz="1800" dirty="0">
                <a:solidFill>
                  <a:schemeClr val="tx1"/>
                </a:solidFill>
              </a:rPr>
              <a:t>  ANDS   R0,    R0, R1    ; Equivalent UAL syntax (</a:t>
            </a:r>
            <a:r>
              <a:rPr lang="zh-CN" altLang="en-US" sz="1800" dirty="0">
                <a:solidFill>
                  <a:schemeClr val="tx1"/>
                </a:solidFill>
              </a:rPr>
              <a:t>必须加</a:t>
            </a:r>
            <a:r>
              <a:rPr lang="en-US" altLang="zh-CN" sz="1800" dirty="0">
                <a:solidFill>
                  <a:schemeClr val="tx1"/>
                </a:solidFill>
              </a:rPr>
              <a:t>S</a:t>
            </a:r>
            <a:r>
              <a:rPr lang="zh-CN" altLang="en-US" sz="1800" dirty="0">
                <a:solidFill>
                  <a:schemeClr val="tx1"/>
                </a:solidFill>
              </a:rPr>
              <a:t>后缀才更新</a:t>
            </a:r>
            <a:r>
              <a:rPr lang="en-US" altLang="zh-CN" sz="1800" dirty="0">
                <a:solidFill>
                  <a:schemeClr val="tx1"/>
                </a:solidFill>
              </a:rPr>
              <a:t>APSR)</a:t>
            </a:r>
          </a:p>
          <a:p>
            <a:pPr marL="0" indent="0" eaLnBrk="1" hangingPunct="1">
              <a:spcBef>
                <a:spcPts val="2400"/>
              </a:spcBef>
              <a:buFontTx/>
              <a:buNone/>
            </a:pPr>
            <a:r>
              <a:rPr lang="zh-CN" altLang="en-US" sz="2000" dirty="0"/>
              <a:t>使用</a:t>
            </a:r>
            <a:r>
              <a:rPr lang="en-US" altLang="zh-CN" sz="2000" dirty="0"/>
              <a:t> UAL, </a:t>
            </a:r>
            <a:r>
              <a:rPr lang="zh-CN" altLang="en-US" sz="2000" dirty="0"/>
              <a:t>你可以通过加后缀来指定你想要的</a:t>
            </a:r>
            <a:r>
              <a:rPr lang="en-US" altLang="zh-CN" sz="2000" dirty="0"/>
              <a:t>16</a:t>
            </a:r>
            <a:r>
              <a:rPr lang="zh-CN" altLang="en-US" sz="2000" dirty="0"/>
              <a:t>位还是</a:t>
            </a:r>
            <a:r>
              <a:rPr lang="en-US" altLang="zh-CN" sz="2000" dirty="0"/>
              <a:t>32</a:t>
            </a:r>
            <a:r>
              <a:rPr lang="zh-CN" altLang="en-US" sz="2000" dirty="0"/>
              <a:t>位指令</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ADDS        R0,     #1       ; Use 16-bit Thumb instruction by default </a:t>
            </a:r>
          </a:p>
          <a:p>
            <a:pPr marL="0" indent="0" eaLnBrk="1" hangingPunct="1">
              <a:buFontTx/>
              <a:buNone/>
            </a:pPr>
            <a:r>
              <a:rPr lang="en-US" altLang="zh-CN" sz="1800" dirty="0">
                <a:solidFill>
                  <a:schemeClr val="tx1"/>
                </a:solidFill>
              </a:rPr>
              <a:t>  ADDS.N     R0,    #1        ; Use 16-bit Thumb instruction (N=Narrow</a:t>
            </a:r>
            <a:r>
              <a:rPr lang="zh-CN" altLang="en-US" sz="1800" dirty="0">
                <a:solidFill>
                  <a:schemeClr val="tx1"/>
                </a:solidFill>
              </a:rPr>
              <a:t>，可省略</a:t>
            </a:r>
            <a:r>
              <a:rPr lang="en-US" altLang="zh-CN" sz="1800" dirty="0">
                <a:solidFill>
                  <a:schemeClr val="tx1"/>
                </a:solidFill>
              </a:rPr>
              <a:t>)</a:t>
            </a:r>
          </a:p>
          <a:p>
            <a:pPr marL="0" indent="0" eaLnBrk="1" hangingPunct="1">
              <a:buFontTx/>
              <a:buNone/>
            </a:pPr>
            <a:r>
              <a:rPr lang="en-US" altLang="zh-CN" sz="1800" dirty="0">
                <a:solidFill>
                  <a:schemeClr val="tx1"/>
                </a:solidFill>
              </a:rPr>
              <a:t>  ADDS.W    R0,     #1       ; Use 32-bit Thumb-2 instruction (W=wide)</a:t>
            </a:r>
          </a:p>
          <a:p>
            <a:pPr marL="0" indent="0" eaLnBrk="1" hangingPunct="1">
              <a:buFontTx/>
              <a:buNone/>
            </a:pPr>
            <a:endParaRPr lang="en-US" altLang="zh-CN" sz="1800" dirty="0">
              <a:solidFill>
                <a:schemeClr val="tx1"/>
              </a:solidFill>
            </a:endParaRPr>
          </a:p>
          <a:p>
            <a:pPr marL="0" indent="0" eaLnBrk="1" hangingPunct="1">
              <a:buFontTx/>
              <a:buNone/>
            </a:pPr>
            <a:endParaRPr lang="en-US" altLang="zh-CN" sz="1800" dirty="0">
              <a:solidFill>
                <a:schemeClr val="tx1"/>
              </a:solidFill>
            </a:endParaRPr>
          </a:p>
        </p:txBody>
      </p:sp>
      <p:sp>
        <p:nvSpPr>
          <p:cNvPr id="3"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23822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xfrm>
            <a:off x="457200" y="1065213"/>
            <a:ext cx="8229600" cy="5335587"/>
          </a:xfrm>
        </p:spPr>
        <p:txBody>
          <a:bodyPr/>
          <a:lstStyle/>
          <a:p>
            <a:pPr marL="0" indent="0" eaLnBrk="1" hangingPunct="1">
              <a:spcBef>
                <a:spcPct val="50000"/>
              </a:spcBef>
              <a:buFontTx/>
              <a:buNone/>
            </a:pPr>
            <a:r>
              <a:rPr lang="zh-CN" altLang="en-US" sz="2000" dirty="0"/>
              <a:t>使用</a:t>
            </a:r>
            <a:r>
              <a:rPr lang="en-US" altLang="zh-CN" sz="2000" dirty="0"/>
              <a:t> UAL, </a:t>
            </a:r>
            <a:r>
              <a:rPr lang="zh-CN" altLang="en-US" sz="2000" dirty="0"/>
              <a:t>你可以通过加后缀来指定你想要的</a:t>
            </a:r>
            <a:r>
              <a:rPr lang="en-US" altLang="zh-CN" sz="2000" dirty="0"/>
              <a:t>16</a:t>
            </a:r>
            <a:r>
              <a:rPr lang="zh-CN" altLang="en-US" sz="2000" dirty="0"/>
              <a:t>位还是</a:t>
            </a:r>
            <a:r>
              <a:rPr lang="en-US" altLang="zh-CN" sz="2000" dirty="0"/>
              <a:t>32</a:t>
            </a:r>
            <a:r>
              <a:rPr lang="zh-CN" altLang="en-US" sz="2000" dirty="0"/>
              <a:t>位指令</a:t>
            </a:r>
            <a:r>
              <a:rPr lang="en-US" altLang="zh-CN" sz="2000" dirty="0"/>
              <a:t>:</a:t>
            </a:r>
          </a:p>
          <a:p>
            <a:pPr marL="0" indent="0" eaLnBrk="1" hangingPunct="1">
              <a:spcBef>
                <a:spcPct val="50000"/>
              </a:spcBef>
              <a:buFontTx/>
              <a:buNone/>
            </a:pPr>
            <a:r>
              <a:rPr lang="en-US" altLang="zh-CN" sz="2000" dirty="0"/>
              <a:t>  </a:t>
            </a:r>
            <a:r>
              <a:rPr lang="en-US" altLang="zh-CN" sz="1800" dirty="0">
                <a:solidFill>
                  <a:schemeClr val="tx1"/>
                </a:solidFill>
              </a:rPr>
              <a:t>ADDS        R0,     #1       ; Use 16-bit Thumb instruction by default </a:t>
            </a:r>
          </a:p>
          <a:p>
            <a:pPr marL="0" indent="0" eaLnBrk="1" hangingPunct="1">
              <a:buFontTx/>
              <a:buNone/>
            </a:pPr>
            <a:r>
              <a:rPr lang="en-US" altLang="zh-CN" sz="1800" dirty="0">
                <a:solidFill>
                  <a:schemeClr val="tx1"/>
                </a:solidFill>
              </a:rPr>
              <a:t>                                          ; for smaller size</a:t>
            </a:r>
          </a:p>
          <a:p>
            <a:pPr marL="0" indent="0" eaLnBrk="1" hangingPunct="1">
              <a:buFontTx/>
              <a:buNone/>
            </a:pPr>
            <a:r>
              <a:rPr lang="en-US" altLang="zh-CN" sz="1800" dirty="0">
                <a:solidFill>
                  <a:schemeClr val="tx1"/>
                </a:solidFill>
              </a:rPr>
              <a:t>  ADDS.N     R0,    #1        ; Use 16-bit Thumb instruction (N=Narrow</a:t>
            </a:r>
            <a:r>
              <a:rPr lang="zh-CN" altLang="en-US" sz="1800" dirty="0">
                <a:solidFill>
                  <a:schemeClr val="tx1"/>
                </a:solidFill>
              </a:rPr>
              <a:t>，可省略</a:t>
            </a:r>
            <a:r>
              <a:rPr lang="en-US" altLang="zh-CN" sz="1800" dirty="0">
                <a:solidFill>
                  <a:schemeClr val="tx1"/>
                </a:solidFill>
              </a:rPr>
              <a:t>)</a:t>
            </a:r>
          </a:p>
          <a:p>
            <a:pPr marL="0" indent="0" eaLnBrk="1" hangingPunct="1">
              <a:buFontTx/>
              <a:buNone/>
            </a:pPr>
            <a:r>
              <a:rPr lang="en-US" altLang="zh-CN" sz="1800" dirty="0">
                <a:solidFill>
                  <a:schemeClr val="tx1"/>
                </a:solidFill>
              </a:rPr>
              <a:t>  ADDS.W    R0,     #1       ; Use 32-bit Thumb-2 instruction (W=wide)</a:t>
            </a:r>
          </a:p>
          <a:p>
            <a:pPr marL="0" indent="0" eaLnBrk="1" hangingPunct="1">
              <a:buFontTx/>
              <a:buNone/>
            </a:pPr>
            <a:endParaRPr lang="en-US" altLang="zh-CN" sz="1800" dirty="0">
              <a:solidFill>
                <a:schemeClr val="tx1"/>
              </a:solidFill>
            </a:endParaRPr>
          </a:p>
          <a:p>
            <a:pPr marL="0" indent="0" eaLnBrk="1" hangingPunct="1">
              <a:spcBef>
                <a:spcPct val="50000"/>
              </a:spcBef>
              <a:buFontTx/>
              <a:buNone/>
            </a:pPr>
            <a:r>
              <a:rPr lang="en-US" altLang="zh-CN" sz="2000" dirty="0"/>
              <a:t>32-bit Thumb-2 </a:t>
            </a:r>
            <a:r>
              <a:rPr lang="zh-CN" altLang="en-US" sz="2000" dirty="0"/>
              <a:t>指令可以半字对齐。</a:t>
            </a:r>
            <a:endParaRPr lang="en-US" altLang="zh-CN" sz="2000" dirty="0"/>
          </a:p>
          <a:p>
            <a:pPr marL="0" indent="0" eaLnBrk="1" hangingPunct="1">
              <a:spcBef>
                <a:spcPct val="50000"/>
              </a:spcBef>
              <a:buFontTx/>
              <a:buNone/>
            </a:pPr>
            <a:r>
              <a:rPr lang="en-US" altLang="zh-CN" sz="2000" dirty="0"/>
              <a:t>  </a:t>
            </a:r>
            <a:r>
              <a:rPr lang="en-US" altLang="zh-CN" sz="1800" dirty="0">
                <a:solidFill>
                  <a:schemeClr val="tx1"/>
                </a:solidFill>
              </a:rPr>
              <a:t>0x1000 : LDR r0,   [r1]  ; a 16-bit instructions (occupy 0x1000-0x1001) </a:t>
            </a:r>
          </a:p>
          <a:p>
            <a:pPr marL="0" indent="0" eaLnBrk="1" hangingPunct="1">
              <a:buFontTx/>
              <a:buNone/>
            </a:pPr>
            <a:r>
              <a:rPr lang="en-US" altLang="zh-CN" sz="1800" dirty="0">
                <a:solidFill>
                  <a:schemeClr val="tx1"/>
                </a:solidFill>
              </a:rPr>
              <a:t>  0x1002 : RBIT.W   r0    ; a 32-bit Thumb-2 instruction (occupy 0x1002-0x1005)</a:t>
            </a:r>
          </a:p>
          <a:p>
            <a:pPr marL="0" indent="0" eaLnBrk="1" hangingPunct="1">
              <a:buFontTx/>
              <a:buNone/>
            </a:pPr>
            <a:endParaRPr lang="en-US" altLang="zh-CN" sz="2000" dirty="0"/>
          </a:p>
        </p:txBody>
      </p:sp>
    </p:spTree>
    <p:extLst>
      <p:ext uri="{BB962C8B-B14F-4D97-AF65-F5344CB8AC3E}">
        <p14:creationId xmlns:p14="http://schemas.microsoft.com/office/powerpoint/2010/main" val="14310583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31800" y="914400"/>
            <a:ext cx="8229600" cy="5562600"/>
          </a:xfrm>
        </p:spPr>
        <p:txBody>
          <a:bodyPr/>
          <a:lstStyle/>
          <a:p>
            <a:pPr>
              <a:lnSpc>
                <a:spcPct val="105000"/>
              </a:lnSpc>
              <a:spcBef>
                <a:spcPct val="50000"/>
              </a:spcBef>
              <a:buFontTx/>
              <a:buNone/>
            </a:pPr>
            <a:r>
              <a:rPr lang="en-US" altLang="zh-CN" b="1" dirty="0"/>
              <a:t>8.1.5 ARM</a:t>
            </a:r>
          </a:p>
          <a:p>
            <a:pPr>
              <a:lnSpc>
                <a:spcPct val="105000"/>
              </a:lnSpc>
              <a:spcBef>
                <a:spcPct val="60000"/>
              </a:spcBef>
            </a:pPr>
            <a:r>
              <a:rPr lang="en-US" altLang="zh-CN" sz="2400" dirty="0"/>
              <a:t>ARM</a:t>
            </a:r>
            <a:r>
              <a:rPr lang="zh-CN" altLang="en-US" sz="2400" dirty="0"/>
              <a:t>处理器最初诞生于英国剑桥的</a:t>
            </a:r>
            <a:r>
              <a:rPr lang="en-US" altLang="zh-CN" sz="2400" dirty="0"/>
              <a:t>Acorn Computer</a:t>
            </a:r>
            <a:r>
              <a:rPr lang="zh-CN" altLang="en-US" sz="2400" dirty="0"/>
              <a:t>公司</a:t>
            </a:r>
          </a:p>
          <a:p>
            <a:pPr lvl="1">
              <a:lnSpc>
                <a:spcPct val="105000"/>
              </a:lnSpc>
              <a:spcBef>
                <a:spcPct val="50000"/>
              </a:spcBef>
            </a:pPr>
            <a:r>
              <a:rPr lang="en-US" altLang="zh-CN" sz="2000" dirty="0"/>
              <a:t>ARM</a:t>
            </a:r>
            <a:r>
              <a:rPr lang="zh-CN" altLang="en-US" sz="2000" dirty="0"/>
              <a:t>代表“</a:t>
            </a:r>
            <a:r>
              <a:rPr lang="en-US" altLang="zh-CN" sz="2000" dirty="0"/>
              <a:t>Acorn </a:t>
            </a:r>
            <a:r>
              <a:rPr lang="en-US" altLang="zh-CN" sz="2000" dirty="0">
                <a:solidFill>
                  <a:schemeClr val="tx2"/>
                </a:solidFill>
              </a:rPr>
              <a:t>RISC</a:t>
            </a:r>
            <a:r>
              <a:rPr lang="en-US" altLang="zh-CN" sz="2000" dirty="0"/>
              <a:t> Computer” </a:t>
            </a:r>
          </a:p>
          <a:p>
            <a:pPr>
              <a:lnSpc>
                <a:spcPct val="105000"/>
              </a:lnSpc>
              <a:spcBef>
                <a:spcPct val="50000"/>
              </a:spcBef>
            </a:pPr>
            <a:r>
              <a:rPr lang="zh-CN" altLang="en-US" sz="2400" dirty="0"/>
              <a:t>1990年</a:t>
            </a:r>
            <a:r>
              <a:rPr lang="en-US" altLang="zh-CN" sz="2400" dirty="0"/>
              <a:t>11</a:t>
            </a:r>
            <a:r>
              <a:rPr lang="zh-CN" altLang="en-US" sz="2400" dirty="0"/>
              <a:t>月</a:t>
            </a:r>
            <a:r>
              <a:rPr lang="en-US" altLang="zh-CN" sz="2400" dirty="0"/>
              <a:t>27</a:t>
            </a:r>
            <a:r>
              <a:rPr lang="zh-CN" altLang="en-US" sz="2400" dirty="0"/>
              <a:t>日， 由</a:t>
            </a:r>
            <a:r>
              <a:rPr lang="en-US" altLang="zh-CN" sz="2400" dirty="0"/>
              <a:t>Acorn</a:t>
            </a:r>
            <a:r>
              <a:rPr lang="zh-CN" altLang="en-US" sz="2400" dirty="0"/>
              <a:t>、</a:t>
            </a:r>
            <a:r>
              <a:rPr lang="en-US" altLang="zh-CN" sz="2400" dirty="0"/>
              <a:t>Apple</a:t>
            </a:r>
            <a:r>
              <a:rPr lang="zh-CN" altLang="en-US" sz="2400" dirty="0"/>
              <a:t>和</a:t>
            </a:r>
            <a:r>
              <a:rPr lang="en-US" altLang="zh-CN" sz="2400" dirty="0"/>
              <a:t>VLSI</a:t>
            </a:r>
            <a:r>
              <a:rPr lang="zh-CN" altLang="en-US" sz="2400" dirty="0"/>
              <a:t>公司联合建立独立的</a:t>
            </a:r>
            <a:r>
              <a:rPr lang="en-US" altLang="zh-CN" sz="2400" dirty="0"/>
              <a:t>ARM</a:t>
            </a:r>
            <a:r>
              <a:rPr lang="zh-CN" altLang="en-US" sz="2400" dirty="0"/>
              <a:t>公司</a:t>
            </a:r>
          </a:p>
          <a:p>
            <a:pPr lvl="1">
              <a:lnSpc>
                <a:spcPct val="105000"/>
              </a:lnSpc>
              <a:spcBef>
                <a:spcPct val="50000"/>
              </a:spcBef>
            </a:pPr>
            <a:r>
              <a:rPr lang="en-US" altLang="zh-CN" sz="2000" dirty="0"/>
              <a:t>ARM</a:t>
            </a:r>
            <a:r>
              <a:rPr lang="zh-CN" altLang="en-US" sz="2000" dirty="0"/>
              <a:t>代表“</a:t>
            </a:r>
            <a:r>
              <a:rPr lang="en-US" altLang="zh-CN" sz="2000" b="1" dirty="0">
                <a:solidFill>
                  <a:srgbClr val="FF0000"/>
                </a:solidFill>
              </a:rPr>
              <a:t>Advanced RISC Machine</a:t>
            </a:r>
            <a:r>
              <a:rPr lang="en-US" altLang="zh-CN" sz="2000" dirty="0"/>
              <a:t> Limited” </a:t>
            </a:r>
          </a:p>
          <a:p>
            <a:pPr>
              <a:lnSpc>
                <a:spcPct val="105000"/>
              </a:lnSpc>
              <a:spcBef>
                <a:spcPct val="50000"/>
              </a:spcBef>
            </a:pPr>
            <a:r>
              <a:rPr lang="zh-CN" altLang="en-US" sz="2400" dirty="0"/>
              <a:t>20世纪90年代， </a:t>
            </a:r>
            <a:r>
              <a:rPr lang="en-US" altLang="zh-CN" sz="2400" dirty="0"/>
              <a:t>ARM</a:t>
            </a:r>
            <a:r>
              <a:rPr lang="zh-CN" altLang="en-US" sz="2400" dirty="0"/>
              <a:t>快速进入世界市场，并占据领先地位。</a:t>
            </a:r>
            <a:r>
              <a:rPr lang="en-US" altLang="zh-CN" sz="2400" dirty="0"/>
              <a:t>ARM</a:t>
            </a:r>
            <a:r>
              <a:rPr lang="zh-CN" altLang="en-US" sz="2400" dirty="0"/>
              <a:t>处理器大约占所有嵌入式</a:t>
            </a:r>
            <a:r>
              <a:rPr lang="en-US" altLang="zh-CN" sz="2400" dirty="0"/>
              <a:t>32</a:t>
            </a:r>
            <a:r>
              <a:rPr lang="zh-CN" altLang="en-US" sz="2400" dirty="0"/>
              <a:t>位</a:t>
            </a:r>
            <a:r>
              <a:rPr lang="en-US" altLang="zh-CN" sz="2400" dirty="0"/>
              <a:t>RISC</a:t>
            </a:r>
            <a:r>
              <a:rPr lang="zh-CN" altLang="en-US" sz="2400" dirty="0"/>
              <a:t>处理器的大约</a:t>
            </a:r>
            <a:r>
              <a:rPr lang="en-US" altLang="zh-CN" sz="2400" dirty="0"/>
              <a:t>75%</a:t>
            </a:r>
            <a:r>
              <a:rPr lang="zh-CN" altLang="en-US" sz="2400" dirty="0"/>
              <a:t>，移动处理器的</a:t>
            </a:r>
            <a:r>
              <a:rPr lang="en-US" altLang="zh-CN" sz="2400" dirty="0"/>
              <a:t>90%</a:t>
            </a:r>
            <a:r>
              <a:rPr lang="zh-CN" altLang="en-US" sz="2400" dirty="0"/>
              <a:t>，平板电脑处理器的</a:t>
            </a:r>
            <a:r>
              <a:rPr lang="en-US" altLang="zh-CN" sz="2400" dirty="0"/>
              <a:t>80%</a:t>
            </a:r>
            <a:endParaRPr lang="zh-CN" altLang="en-US" sz="2400" dirty="0"/>
          </a:p>
          <a:p>
            <a:pPr eaLnBrk="1" hangingPunct="1">
              <a:lnSpc>
                <a:spcPct val="105000"/>
              </a:lnSpc>
              <a:spcBef>
                <a:spcPct val="50000"/>
              </a:spcBef>
            </a:pPr>
            <a:r>
              <a:rPr lang="en-US" altLang="zh-CN" sz="2400" dirty="0"/>
              <a:t>ARM</a:t>
            </a:r>
            <a:r>
              <a:rPr lang="zh-CN" altLang="en-US" sz="2400" dirty="0"/>
              <a:t>处理器广泛用于消费类电子产品，包括掌上电脑，移动电话，数字媒体和音乐播放器</a:t>
            </a:r>
          </a:p>
        </p:txBody>
      </p:sp>
      <p:pic>
        <p:nvPicPr>
          <p:cNvPr id="37891" name="Picture 4" descr="ARM"/>
          <p:cNvPicPr>
            <a:picLocks noChangeAspect="1" noChangeArrowheads="1"/>
          </p:cNvPicPr>
          <p:nvPr/>
        </p:nvPicPr>
        <p:blipFill>
          <a:blip r:embed="rId2" cstate="print"/>
          <a:srcRect/>
          <a:stretch>
            <a:fillRect/>
          </a:stretch>
        </p:blipFill>
        <p:spPr bwMode="auto">
          <a:xfrm rot="-1768455">
            <a:off x="6400800" y="228600"/>
            <a:ext cx="1198563" cy="1219200"/>
          </a:xfrm>
          <a:prstGeom prst="rect">
            <a:avLst/>
          </a:prstGeom>
          <a:noFill/>
          <a:ln w="9525">
            <a:noFill/>
            <a:miter lim="800000"/>
            <a:headEnd/>
            <a:tailEnd/>
          </a:ln>
        </p:spPr>
      </p:pic>
      <p:sp>
        <p:nvSpPr>
          <p:cNvPr id="4" name="Rectangle 2"/>
          <p:cNvSpPr>
            <a:spLocks noGrp="1" noChangeArrowheads="1"/>
          </p:cNvSpPr>
          <p:nvPr>
            <p:ph type="title"/>
          </p:nvPr>
        </p:nvSpPr>
        <p:spPr>
          <a:xfrm>
            <a:off x="0" y="179388"/>
            <a:ext cx="9144000" cy="688975"/>
          </a:xfrm>
        </p:spPr>
        <p:txBody>
          <a:bodyPr/>
          <a:lstStyle/>
          <a:p>
            <a:r>
              <a:rPr lang="en-US" altLang="zh-CN" dirty="0">
                <a:hlinkClick r:id="rId3"/>
              </a:rPr>
              <a:t>ARM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Cortex-M3/M4</a:t>
            </a:r>
            <a:r>
              <a:rPr lang="zh-CN" altLang="en-US" dirty="0"/>
              <a:t>指令集</a:t>
            </a:r>
          </a:p>
        </p:txBody>
      </p:sp>
      <p:sp>
        <p:nvSpPr>
          <p:cNvPr id="4" name="Rectangle 2"/>
          <p:cNvSpPr txBox="1">
            <a:spLocks noChangeArrowheads="1"/>
          </p:cNvSpPr>
          <p:nvPr/>
        </p:nvSpPr>
        <p:spPr>
          <a:xfrm>
            <a:off x="228600" y="990600"/>
            <a:ext cx="4038600" cy="576263"/>
          </a:xfrm>
          <a:prstGeom prst="rect">
            <a:avLst/>
          </a:prstGeom>
        </p:spPr>
        <p:txBody>
          <a:bodyPr/>
          <a:lstStyle>
            <a:lvl1pPr marL="449263" indent="-449263" algn="l" rtl="0" eaLnBrk="0" fontAlgn="base" hangingPunct="0">
              <a:lnSpc>
                <a:spcPct val="110000"/>
              </a:lnSpc>
              <a:spcBef>
                <a:spcPct val="20000"/>
              </a:spcBef>
              <a:spcAft>
                <a:spcPct val="0"/>
              </a:spcAft>
              <a:buSzPct val="120000"/>
              <a:buBlip>
                <a:blip r:embed="rId2"/>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eaLnBrk="1" hangingPunct="1">
              <a:buFontTx/>
              <a:buNone/>
            </a:pPr>
            <a:r>
              <a:rPr lang="en-US" altLang="zh-CN" sz="2200" b="1" kern="0" dirty="0"/>
              <a:t>8.7.2 </a:t>
            </a:r>
            <a:r>
              <a:rPr lang="zh-CN" altLang="en-US" sz="2200" b="1" kern="0" dirty="0"/>
              <a:t>指令表</a:t>
            </a:r>
            <a:endParaRPr lang="en-US" altLang="zh-CN" sz="2200" b="1" kern="0" dirty="0"/>
          </a:p>
        </p:txBody>
      </p:sp>
      <p:pic>
        <p:nvPicPr>
          <p:cNvPr id="5" name="图片 4"/>
          <p:cNvPicPr>
            <a:picLocks noChangeAspect="1"/>
          </p:cNvPicPr>
          <p:nvPr/>
        </p:nvPicPr>
        <p:blipFill>
          <a:blip r:embed="rId3"/>
          <a:stretch>
            <a:fillRect/>
          </a:stretch>
        </p:blipFill>
        <p:spPr>
          <a:xfrm>
            <a:off x="1600200" y="1371600"/>
            <a:ext cx="5572422" cy="5105400"/>
          </a:xfrm>
          <a:prstGeom prst="rect">
            <a:avLst/>
          </a:prstGeom>
        </p:spPr>
      </p:pic>
    </p:spTree>
    <p:extLst>
      <p:ext uri="{BB962C8B-B14F-4D97-AF65-F5344CB8AC3E}">
        <p14:creationId xmlns:p14="http://schemas.microsoft.com/office/powerpoint/2010/main" val="127415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ChangeArrowheads="1"/>
          </p:cNvSpPr>
          <p:nvPr/>
        </p:nvSpPr>
        <p:spPr bwMode="auto">
          <a:xfrm>
            <a:off x="3276600" y="1219200"/>
            <a:ext cx="2284413" cy="369888"/>
          </a:xfrm>
          <a:prstGeom prst="rect">
            <a:avLst/>
          </a:prstGeom>
          <a:noFill/>
          <a:ln w="9525">
            <a:noFill/>
            <a:miter lim="800000"/>
            <a:headEnd/>
            <a:tailEnd/>
          </a:ln>
        </p:spPr>
        <p:txBody>
          <a:bodyPr wrap="none">
            <a:spAutoFit/>
          </a:bodyPr>
          <a:lstStyle/>
          <a:p>
            <a:pPr algn="l"/>
            <a:r>
              <a:rPr lang="en-US" altLang="zh-CN" b="1" dirty="0">
                <a:solidFill>
                  <a:schemeClr val="tx1"/>
                </a:solidFill>
                <a:ea typeface="宋体" pitchFamily="2" charset="-122"/>
              </a:rPr>
              <a:t>16-Bit </a:t>
            </a:r>
            <a:r>
              <a:rPr lang="zh-CN" altLang="en-US" b="1" dirty="0">
                <a:solidFill>
                  <a:schemeClr val="tx1"/>
                </a:solidFill>
                <a:ea typeface="宋体" pitchFamily="2" charset="-122"/>
              </a:rPr>
              <a:t>数据处理指令</a:t>
            </a:r>
            <a:endParaRPr lang="en-US" altLang="zh-CN" b="1" dirty="0">
              <a:solidFill>
                <a:schemeClr val="tx1"/>
              </a:solidFill>
              <a:ea typeface="宋体" pitchFamily="2" charset="-122"/>
            </a:endParaRPr>
          </a:p>
        </p:txBody>
      </p:sp>
      <p:graphicFrame>
        <p:nvGraphicFramePr>
          <p:cNvPr id="831534" name="Group 46"/>
          <p:cNvGraphicFramePr>
            <a:graphicFrameLocks noGrp="1"/>
          </p:cNvGraphicFramePr>
          <p:nvPr>
            <p:ph sz="half" idx="2"/>
            <p:extLst>
              <p:ext uri="{D42A27DB-BD31-4B8C-83A1-F6EECF244321}">
                <p14:modId xmlns:p14="http://schemas.microsoft.com/office/powerpoint/2010/main" val="1550235759"/>
              </p:ext>
            </p:extLst>
          </p:nvPr>
        </p:nvGraphicFramePr>
        <p:xfrm>
          <a:off x="381000" y="1905000"/>
          <a:ext cx="8424863" cy="4276726"/>
        </p:xfrm>
        <a:graphic>
          <a:graphicData uri="http://schemas.openxmlformats.org/drawingml/2006/table">
            <a:tbl>
              <a:tblPr/>
              <a:tblGrid>
                <a:gridCol w="1357313">
                  <a:extLst>
                    <a:ext uri="{9D8B030D-6E8A-4147-A177-3AD203B41FA5}">
                      <a16:colId xmlns:a16="http://schemas.microsoft.com/office/drawing/2014/main" val="20000"/>
                    </a:ext>
                  </a:extLst>
                </a:gridCol>
                <a:gridCol w="7067550">
                  <a:extLst>
                    <a:ext uri="{9D8B030D-6E8A-4147-A177-3AD203B41FA5}">
                      <a16:colId xmlns:a16="http://schemas.microsoft.com/office/drawing/2014/main" val="20001"/>
                    </a:ext>
                  </a:extLst>
                </a:gridCol>
              </a:tblGrid>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指令</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功能</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solidFill>
                  </a:tcPr>
                </a:tc>
                <a:extLst>
                  <a:ext uri="{0D108BD9-81ED-4DB2-BD59-A6C34878D82A}">
                    <a16:rowId xmlns:a16="http://schemas.microsoft.com/office/drawing/2014/main" val="10000"/>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带进位加</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1"/>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ADD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加</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2"/>
                  </a:ext>
                </a:extLst>
              </a:tr>
              <a:tr h="3540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逻辑与</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BIC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位清零</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一个值与另一个值的逻辑反转进行逻辑与</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4"/>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CMN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负比较</a:t>
                      </a:r>
                      <a:r>
                        <a:rPr kumimoji="0" lang="en-US" altLang="zh-CN" sz="1400" b="0" i="0" u="none" strike="noStrike" cap="none" normalizeH="0" baseline="0" dirty="0">
                          <a:ln>
                            <a:noFill/>
                          </a:ln>
                          <a:solidFill>
                            <a:srgbClr val="133984"/>
                          </a:solidFill>
                          <a:effectLst/>
                          <a:latin typeface="Arial" charset="0"/>
                          <a:ea typeface="黑体" pitchFamily="2" charset="-122"/>
                        </a:rPr>
                        <a:t>(</a:t>
                      </a:r>
                      <a:r>
                        <a:rPr kumimoji="0" lang="zh-CN" altLang="en-US" sz="1400" b="0" i="0" u="none" strike="noStrike" cap="none" normalizeH="0" baseline="0" dirty="0">
                          <a:ln>
                            <a:noFill/>
                          </a:ln>
                          <a:solidFill>
                            <a:srgbClr val="133984"/>
                          </a:solidFill>
                          <a:effectLst/>
                          <a:latin typeface="Arial" charset="0"/>
                          <a:ea typeface="黑体" pitchFamily="2" charset="-122"/>
                        </a:rPr>
                        <a:t>将一个数据和另一个数据的二进制补码进行比较同时更新标志</a:t>
                      </a:r>
                      <a:r>
                        <a:rPr kumimoji="0" lang="en-US" altLang="zh-CN" sz="1400" b="0" i="0" u="none" strike="noStrike" cap="none" normalizeH="0" baseline="0" dirty="0">
                          <a:ln>
                            <a:noFill/>
                          </a:ln>
                          <a:solidFill>
                            <a:srgbClr val="133984"/>
                          </a:solidFill>
                          <a:effectLst/>
                          <a:latin typeface="Arial" charset="0"/>
                          <a:ea typeface="黑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CMP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比较</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比较两个数据并且更新标志</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CPY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拷贝</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把一个高或低寄存器中的值移植到另一个高或低寄存器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7"/>
                  </a:ext>
                </a:extLst>
              </a:tr>
              <a:tr h="3540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LSL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逻辑左移</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8"/>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LSR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逻辑右移</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9"/>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FF0000"/>
                          </a:solidFill>
                          <a:effectLst/>
                          <a:latin typeface="Arial" charset="0"/>
                          <a:ea typeface="黑体" pitchFamily="2" charset="-122"/>
                        </a:rPr>
                        <a:t>MOV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移动</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FF0000"/>
                          </a:solidFill>
                          <a:effectLst/>
                          <a:latin typeface="Arial" charset="0"/>
                          <a:ea typeface="黑体" pitchFamily="2" charset="-122"/>
                        </a:rPr>
                        <a:t>可用于寄存器至寄存器的传输或加载即时数据</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10"/>
                  </a:ext>
                </a:extLst>
              </a:tr>
              <a:tr h="3524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MUL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乘</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11"/>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822176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2556" name="Group 44"/>
          <p:cNvGraphicFramePr>
            <a:graphicFrameLocks noGrp="1"/>
          </p:cNvGraphicFramePr>
          <p:nvPr>
            <p:ph/>
            <p:extLst>
              <p:ext uri="{D42A27DB-BD31-4B8C-83A1-F6EECF244321}">
                <p14:modId xmlns:p14="http://schemas.microsoft.com/office/powerpoint/2010/main" val="1512972352"/>
              </p:ext>
            </p:extLst>
          </p:nvPr>
        </p:nvGraphicFramePr>
        <p:xfrm>
          <a:off x="533400" y="1524000"/>
          <a:ext cx="8280400" cy="4740280"/>
        </p:xfrm>
        <a:graphic>
          <a:graphicData uri="http://schemas.openxmlformats.org/drawingml/2006/table">
            <a:tbl>
              <a:tblPr/>
              <a:tblGrid>
                <a:gridCol w="1066800">
                  <a:extLst>
                    <a:ext uri="{9D8B030D-6E8A-4147-A177-3AD203B41FA5}">
                      <a16:colId xmlns:a16="http://schemas.microsoft.com/office/drawing/2014/main" val="20000"/>
                    </a:ext>
                  </a:extLst>
                </a:gridCol>
                <a:gridCol w="7213600">
                  <a:extLst>
                    <a:ext uri="{9D8B030D-6E8A-4147-A177-3AD203B41FA5}">
                      <a16:colId xmlns:a16="http://schemas.microsoft.com/office/drawing/2014/main" val="20001"/>
                    </a:ext>
                  </a:extLst>
                </a:gridCol>
              </a:tblGrid>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dirty="0">
                          <a:ln>
                            <a:noFill/>
                          </a:ln>
                          <a:solidFill>
                            <a:srgbClr val="133984"/>
                          </a:solidFill>
                          <a:effectLst/>
                          <a:latin typeface="Arial" charset="0"/>
                          <a:ea typeface="黑体" pitchFamily="2" charset="-122"/>
                        </a:rPr>
                        <a:t>MVN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dirty="0">
                          <a:ln>
                            <a:noFill/>
                          </a:ln>
                          <a:solidFill>
                            <a:srgbClr val="133984"/>
                          </a:solidFill>
                          <a:effectLst/>
                          <a:latin typeface="Arial" charset="0"/>
                          <a:ea typeface="黑体" pitchFamily="2" charset="-122"/>
                        </a:rPr>
                        <a:t>Move NOT (</a:t>
                      </a:r>
                      <a:r>
                        <a:rPr kumimoji="0" lang="zh-CN" altLang="en-US" sz="1400" b="0" i="0" u="none" strike="noStrike" cap="none" normalizeH="0" baseline="0" dirty="0">
                          <a:ln>
                            <a:noFill/>
                          </a:ln>
                          <a:solidFill>
                            <a:srgbClr val="133984"/>
                          </a:solidFill>
                          <a:effectLst/>
                          <a:latin typeface="Arial" charset="0"/>
                          <a:ea typeface="黑体" pitchFamily="2" charset="-122"/>
                        </a:rPr>
                        <a:t>获得逻辑反转值</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0"/>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NEG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取反</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获得二进制补码</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1"/>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ORR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逻辑或</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2"/>
                  </a:ext>
                </a:extLst>
              </a:tr>
              <a:tr h="3937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向右旋转</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3"/>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减去进位</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4"/>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SUB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减</a:t>
                      </a:r>
                      <a:endParaRPr kumimoji="0" lang="en-US" altLang="zh-CN" sz="14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5"/>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TST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测试</a:t>
                      </a:r>
                      <a:r>
                        <a:rPr kumimoji="0" lang="en-US" altLang="zh-CN" sz="1400" b="0" i="0" u="none" strike="noStrike" cap="none" normalizeH="0" baseline="0" dirty="0">
                          <a:ln>
                            <a:noFill/>
                          </a:ln>
                          <a:solidFill>
                            <a:srgbClr val="133984"/>
                          </a:solidFill>
                          <a:effectLst/>
                          <a:latin typeface="Arial" charset="0"/>
                          <a:ea typeface="黑体" pitchFamily="2" charset="-122"/>
                        </a:rPr>
                        <a:t>(</a:t>
                      </a:r>
                      <a:r>
                        <a:rPr kumimoji="0" lang="zh-CN" altLang="en-US" sz="1400" b="0" i="0" u="none" strike="noStrike" cap="none" normalizeH="0" baseline="0" dirty="0">
                          <a:ln>
                            <a:noFill/>
                          </a:ln>
                          <a:solidFill>
                            <a:srgbClr val="133984"/>
                          </a:solidFill>
                          <a:effectLst/>
                          <a:latin typeface="Arial" charset="0"/>
                          <a:ea typeface="黑体" pitchFamily="2" charset="-122"/>
                        </a:rPr>
                        <a:t>被用作逻辑</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与</a:t>
                      </a:r>
                      <a:r>
                        <a:rPr kumimoji="0" lang="en-US" altLang="zh-CN" sz="1400" b="0" i="0" u="none" strike="noStrike" cap="none" normalizeH="0" baseline="0" dirty="0">
                          <a:ln>
                            <a:noFill/>
                          </a:ln>
                          <a:solidFill>
                            <a:srgbClr val="133984"/>
                          </a:solidFill>
                          <a:effectLst/>
                          <a:latin typeface="Arial" charset="0"/>
                          <a:ea typeface="黑体" pitchFamily="2" charset="-122"/>
                        </a:rPr>
                        <a:t>; Z </a:t>
                      </a:r>
                      <a:r>
                        <a:rPr kumimoji="0" lang="zh-CN" altLang="en-US" sz="1400" b="0" i="0" u="none" strike="noStrike" cap="none" normalizeH="0" baseline="0" dirty="0">
                          <a:ln>
                            <a:noFill/>
                          </a:ln>
                          <a:solidFill>
                            <a:srgbClr val="133984"/>
                          </a:solidFill>
                          <a:effectLst/>
                          <a:latin typeface="Arial" charset="0"/>
                          <a:ea typeface="黑体" pitchFamily="2" charset="-122"/>
                        </a:rPr>
                        <a:t>标志会更新但是与的结果不会被储存</a:t>
                      </a:r>
                      <a:r>
                        <a:rPr kumimoji="0" lang="en-US" altLang="zh-CN" sz="1400" b="0" i="0" u="none" strike="noStrike" cap="none" normalizeH="0" baseline="0" dirty="0">
                          <a:ln>
                            <a:noFill/>
                          </a:ln>
                          <a:solidFill>
                            <a:srgbClr val="133984"/>
                          </a:solidFill>
                          <a:effectLst/>
                          <a:latin typeface="Arial" charset="0"/>
                          <a:ea typeface="黑体" pitchFamily="2"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6"/>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REV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反转在一个</a:t>
                      </a:r>
                      <a:r>
                        <a:rPr kumimoji="0" lang="en-US" altLang="zh-CN" sz="1400" b="0" i="0" u="none" strike="noStrike" cap="none" normalizeH="0" baseline="0" dirty="0">
                          <a:ln>
                            <a:noFill/>
                          </a:ln>
                          <a:solidFill>
                            <a:srgbClr val="133984"/>
                          </a:solidFill>
                          <a:effectLst/>
                          <a:latin typeface="Arial" charset="0"/>
                          <a:ea typeface="黑体" pitchFamily="2" charset="-122"/>
                        </a:rPr>
                        <a:t>32-</a:t>
                      </a:r>
                      <a:r>
                        <a:rPr kumimoji="0" lang="zh-CN" altLang="en-US" sz="1400" b="0" i="0" u="none" strike="noStrike" cap="none" normalizeH="0" baseline="0" dirty="0">
                          <a:ln>
                            <a:noFill/>
                          </a:ln>
                          <a:solidFill>
                            <a:srgbClr val="133984"/>
                          </a:solidFill>
                          <a:effectLst/>
                          <a:latin typeface="Arial" charset="0"/>
                          <a:ea typeface="黑体" pitchFamily="2" charset="-122"/>
                        </a:rPr>
                        <a:t>位寄存器中的字节顺序</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7"/>
                  </a:ext>
                </a:extLst>
              </a:tr>
              <a:tr h="3937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SXTB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带符号延长字节</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8"/>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SXTH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带符号延长半字</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9"/>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UXTB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不带符号延长字节</a:t>
                      </a:r>
                      <a:r>
                        <a:rPr kumimoji="0" lang="en-US" altLang="zh-CN" sz="1400" b="0" i="0" u="none" strike="noStrike" cap="none" normalizeH="0" baseline="0" dirty="0">
                          <a:ln>
                            <a:noFill/>
                          </a:ln>
                          <a:solidFill>
                            <a:srgbClr val="133984"/>
                          </a:solidFill>
                          <a:effectLst/>
                          <a:latin typeface="Arial" charset="0"/>
                          <a:ea typeface="黑体" pitchFamily="2" charset="-122"/>
                        </a:rPr>
                        <a:t>(a</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10"/>
                  </a:ext>
                </a:extLst>
              </a:tr>
              <a:tr h="3952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400" b="0" i="0" u="none" strike="noStrike" cap="none" normalizeH="0" baseline="0">
                          <a:ln>
                            <a:noFill/>
                          </a:ln>
                          <a:solidFill>
                            <a:srgbClr val="133984"/>
                          </a:solidFill>
                          <a:effectLst/>
                          <a:latin typeface="Arial" charset="0"/>
                          <a:ea typeface="黑体" pitchFamily="2" charset="-122"/>
                        </a:rPr>
                        <a:t>UXTH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400" b="0" i="0" u="none" strike="noStrike" cap="none" normalizeH="0" baseline="0" dirty="0">
                          <a:ln>
                            <a:noFill/>
                          </a:ln>
                          <a:solidFill>
                            <a:srgbClr val="133984"/>
                          </a:solidFill>
                          <a:effectLst/>
                          <a:latin typeface="Arial" charset="0"/>
                          <a:ea typeface="黑体" pitchFamily="2" charset="-122"/>
                        </a:rPr>
                        <a:t>不带符号延长半字</a:t>
                      </a:r>
                      <a:r>
                        <a:rPr kumimoji="0" lang="en-US" altLang="zh-CN" sz="1400" b="0" i="0" u="none" strike="noStrike" cap="none" normalizeH="0" baseline="0" dirty="0">
                          <a:ln>
                            <a:noFill/>
                          </a:ln>
                          <a:solidFill>
                            <a:srgbClr val="133984"/>
                          </a:solidFill>
                          <a:effectLst/>
                          <a:latin typeface="Arial" charset="0"/>
                          <a:ea typeface="黑体" pitchFamily="2" charset="-122"/>
                        </a:rPr>
                        <a:t> (</a:t>
                      </a:r>
                      <a:r>
                        <a:rPr kumimoji="0" lang="zh-CN" altLang="en-US" sz="1400" b="0" i="0" u="none" strike="noStrike" cap="none" normalizeH="0" baseline="0" dirty="0">
                          <a:ln>
                            <a:noFill/>
                          </a:ln>
                          <a:solidFill>
                            <a:srgbClr val="133984"/>
                          </a:solidFill>
                          <a:effectLst/>
                          <a:latin typeface="Arial" charset="0"/>
                          <a:ea typeface="黑体" pitchFamily="2" charset="-122"/>
                        </a:rPr>
                        <a:t>从架构</a:t>
                      </a:r>
                      <a:r>
                        <a:rPr kumimoji="0" lang="en-US" altLang="zh-CN" sz="1400" b="0" i="0" u="none" strike="noStrike" cap="none" normalizeH="0" baseline="0" dirty="0">
                          <a:ln>
                            <a:noFill/>
                          </a:ln>
                          <a:solidFill>
                            <a:srgbClr val="133984"/>
                          </a:solidFill>
                          <a:effectLst/>
                          <a:latin typeface="Arial" charset="0"/>
                          <a:ea typeface="黑体" pitchFamily="2" charset="-122"/>
                        </a:rPr>
                        <a:t>v6</a:t>
                      </a:r>
                      <a:r>
                        <a:rPr kumimoji="0" lang="zh-CN" altLang="en-US" sz="1400" b="0" i="0" u="none" strike="noStrike" cap="none" normalizeH="0" baseline="0" dirty="0">
                          <a:ln>
                            <a:noFill/>
                          </a:ln>
                          <a:solidFill>
                            <a:srgbClr val="133984"/>
                          </a:solidFill>
                          <a:effectLst/>
                          <a:latin typeface="Arial" charset="0"/>
                          <a:ea typeface="黑体" pitchFamily="2" charset="-122"/>
                        </a:rPr>
                        <a:t>开始可用</a:t>
                      </a:r>
                      <a:r>
                        <a:rPr kumimoji="0" lang="en-US" altLang="zh-CN" sz="14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11"/>
                  </a:ext>
                </a:extLst>
              </a:tr>
            </a:tbl>
          </a:graphicData>
        </a:graphic>
      </p:graphicFrame>
      <p:sp>
        <p:nvSpPr>
          <p:cNvPr id="115755" name="Rectangle 43"/>
          <p:cNvSpPr>
            <a:spLocks noChangeArrowheads="1"/>
          </p:cNvSpPr>
          <p:nvPr/>
        </p:nvSpPr>
        <p:spPr bwMode="auto">
          <a:xfrm>
            <a:off x="304800" y="990600"/>
            <a:ext cx="1511300" cy="396875"/>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(Continued)</a:t>
            </a:r>
          </a:p>
        </p:txBody>
      </p:sp>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018813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xfrm>
            <a:off x="3074987" y="1295400"/>
            <a:ext cx="2411413" cy="388938"/>
          </a:xfrm>
        </p:spPr>
        <p:txBody>
          <a:bodyPr/>
          <a:lstStyle/>
          <a:p>
            <a:pPr eaLnBrk="1" hangingPunct="1">
              <a:lnSpc>
                <a:spcPct val="90000"/>
              </a:lnSpc>
              <a:buFontTx/>
              <a:buNone/>
            </a:pPr>
            <a:r>
              <a:rPr lang="en-US" altLang="zh-CN" sz="1800" b="1" dirty="0">
                <a:solidFill>
                  <a:schemeClr val="tx1"/>
                </a:solidFill>
              </a:rPr>
              <a:t>16-Bit </a:t>
            </a:r>
            <a:r>
              <a:rPr lang="zh-CN" altLang="en-US" sz="1800" b="1" dirty="0">
                <a:solidFill>
                  <a:schemeClr val="tx1"/>
                </a:solidFill>
              </a:rPr>
              <a:t>分支指令</a:t>
            </a:r>
            <a:endParaRPr lang="en-US" altLang="zh-CN" sz="1800" b="1" dirty="0">
              <a:solidFill>
                <a:schemeClr val="tx1"/>
              </a:solidFill>
            </a:endParaRPr>
          </a:p>
        </p:txBody>
      </p:sp>
      <p:graphicFrame>
        <p:nvGraphicFramePr>
          <p:cNvPr id="833569" name="Group 33"/>
          <p:cNvGraphicFramePr>
            <a:graphicFrameLocks noGrp="1"/>
          </p:cNvGraphicFramePr>
          <p:nvPr>
            <p:extLst>
              <p:ext uri="{D42A27DB-BD31-4B8C-83A1-F6EECF244321}">
                <p14:modId xmlns:p14="http://schemas.microsoft.com/office/powerpoint/2010/main" val="1907664703"/>
              </p:ext>
            </p:extLst>
          </p:nvPr>
        </p:nvGraphicFramePr>
        <p:xfrm>
          <a:off x="457200" y="1905000"/>
          <a:ext cx="8207375" cy="4064000"/>
        </p:xfrm>
        <a:graphic>
          <a:graphicData uri="http://schemas.openxmlformats.org/drawingml/2006/table">
            <a:tbl>
              <a:tblPr/>
              <a:tblGrid>
                <a:gridCol w="1752600">
                  <a:extLst>
                    <a:ext uri="{9D8B030D-6E8A-4147-A177-3AD203B41FA5}">
                      <a16:colId xmlns:a16="http://schemas.microsoft.com/office/drawing/2014/main" val="20000"/>
                    </a:ext>
                  </a:extLst>
                </a:gridCol>
                <a:gridCol w="6454775">
                  <a:extLst>
                    <a:ext uri="{9D8B030D-6E8A-4147-A177-3AD203B41FA5}">
                      <a16:colId xmlns:a16="http://schemas.microsoft.com/office/drawing/2014/main" val="20001"/>
                    </a:ext>
                  </a:extLst>
                </a:gridCol>
              </a:tblGrid>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指令</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功能</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FF0000"/>
                          </a:solidFill>
                          <a:effectLst/>
                          <a:latin typeface="Arial" charset="0"/>
                          <a:ea typeface="黑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FF0000"/>
                          </a:solidFill>
                          <a:effectLst/>
                          <a:latin typeface="Arial" charset="0"/>
                          <a:ea typeface="黑体" pitchFamily="2" charset="-122"/>
                        </a:rPr>
                        <a:t>分支</a:t>
                      </a:r>
                      <a:endParaRPr kumimoji="0" lang="en-US" altLang="zh-CN" sz="1800" b="0" i="0" u="none" strike="noStrike" cap="none" normalizeH="0" baseline="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B&lt;cond&gt;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条件分支</a:t>
                      </a:r>
                      <a:endParaRPr kumimoji="0" lang="en-US" altLang="zh-CN" sz="18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FF0000"/>
                          </a:solidFill>
                          <a:effectLst/>
                          <a:latin typeface="Arial" charset="0"/>
                          <a:ea typeface="黑体" pitchFamily="2" charset="-122"/>
                        </a:rPr>
                        <a:t>BL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FF0000"/>
                          </a:solidFill>
                          <a:effectLst/>
                          <a:latin typeface="Arial" charset="0"/>
                          <a:ea typeface="黑体" pitchFamily="2" charset="-122"/>
                        </a:rPr>
                        <a:t>带链接的分支</a:t>
                      </a:r>
                      <a:r>
                        <a:rPr kumimoji="0" lang="en-US" altLang="zh-CN" sz="1800" b="0" i="0" u="none" strike="noStrike" cap="none" normalizeH="0" baseline="0">
                          <a:ln>
                            <a:noFill/>
                          </a:ln>
                          <a:solidFill>
                            <a:srgbClr val="FF0000"/>
                          </a:solidFill>
                          <a:effectLst/>
                          <a:latin typeface="Arial" charset="0"/>
                          <a:ea typeface="黑体" pitchFamily="2" charset="-122"/>
                        </a:rPr>
                        <a:t>; </a:t>
                      </a:r>
                      <a:r>
                        <a:rPr kumimoji="0" lang="zh-CN" altLang="en-US" sz="1800" b="0" i="0" u="none" strike="noStrike" cap="none" normalizeH="0" baseline="0">
                          <a:ln>
                            <a:noFill/>
                          </a:ln>
                          <a:solidFill>
                            <a:srgbClr val="FF0000"/>
                          </a:solidFill>
                          <a:effectLst/>
                          <a:latin typeface="Arial" charset="0"/>
                          <a:ea typeface="黑体" pitchFamily="2" charset="-122"/>
                        </a:rPr>
                        <a:t>调用一个子程序，并在</a:t>
                      </a:r>
                      <a:r>
                        <a:rPr kumimoji="0" lang="en-US" altLang="zh-CN" sz="1800" b="0" i="0" u="none" strike="noStrike" cap="none" normalizeH="0" baseline="0">
                          <a:ln>
                            <a:noFill/>
                          </a:ln>
                          <a:solidFill>
                            <a:srgbClr val="FF0000"/>
                          </a:solidFill>
                          <a:effectLst/>
                          <a:latin typeface="Arial" charset="0"/>
                          <a:ea typeface="黑体" pitchFamily="2" charset="-122"/>
                        </a:rPr>
                        <a:t>LR</a:t>
                      </a:r>
                      <a:r>
                        <a:rPr kumimoji="0" lang="zh-CN" altLang="en-US" sz="1800" b="0" i="0" u="none" strike="noStrike" cap="none" normalizeH="0" baseline="0">
                          <a:ln>
                            <a:noFill/>
                          </a:ln>
                          <a:solidFill>
                            <a:srgbClr val="FF0000"/>
                          </a:solidFill>
                          <a:effectLst/>
                          <a:latin typeface="Arial" charset="0"/>
                          <a:ea typeface="黑体" pitchFamily="2" charset="-122"/>
                        </a:rPr>
                        <a:t>中存储返回地址</a:t>
                      </a:r>
                      <a:endParaRPr kumimoji="0" lang="en-US" altLang="zh-CN" sz="1800" b="0" i="0" u="none" strike="noStrike" cap="none" normalizeH="0" baseline="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BLX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带链接的分支和改变状态</a:t>
                      </a:r>
                      <a:r>
                        <a:rPr kumimoji="0" lang="en-US" altLang="zh-CN" sz="1800" b="0" i="0" u="none" strike="noStrike" cap="none" normalizeH="0" baseline="0">
                          <a:ln>
                            <a:noFill/>
                          </a:ln>
                          <a:solidFill>
                            <a:srgbClr val="133984"/>
                          </a:solidFill>
                          <a:effectLst/>
                          <a:latin typeface="Arial" charset="0"/>
                          <a:ea typeface="黑体" pitchFamily="2" charset="-122"/>
                        </a:rPr>
                        <a:t> (</a:t>
                      </a:r>
                      <a:r>
                        <a:rPr kumimoji="0" lang="zh-CN" altLang="en-US" sz="1800" b="0" i="0" u="none" strike="noStrike" cap="none" normalizeH="0" baseline="0">
                          <a:ln>
                            <a:noFill/>
                          </a:ln>
                          <a:solidFill>
                            <a:srgbClr val="133984"/>
                          </a:solidFill>
                          <a:effectLst/>
                          <a:latin typeface="Arial" charset="0"/>
                          <a:ea typeface="黑体" pitchFamily="2" charset="-122"/>
                        </a:rPr>
                        <a:t>只有</a:t>
                      </a:r>
                      <a:r>
                        <a:rPr kumimoji="0" lang="en-US" altLang="zh-CN" sz="1800" b="0" i="0" u="none" strike="noStrike" cap="none" normalizeH="0" baseline="0">
                          <a:ln>
                            <a:noFill/>
                          </a:ln>
                          <a:solidFill>
                            <a:srgbClr val="133984"/>
                          </a:solidFill>
                          <a:effectLst/>
                          <a:latin typeface="Arial" charset="0"/>
                          <a:ea typeface="黑体" pitchFamily="2" charset="-122"/>
                        </a:rPr>
                        <a:t>BLX &lt;reg&gt;)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CBZ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进行比较如果为</a:t>
                      </a:r>
                      <a:r>
                        <a:rPr kumimoji="0" lang="en-US" altLang="zh-CN" sz="1800" b="0" i="0" u="none" strike="noStrike" cap="none" normalizeH="0" baseline="0">
                          <a:ln>
                            <a:noFill/>
                          </a:ln>
                          <a:solidFill>
                            <a:srgbClr val="133984"/>
                          </a:solidFill>
                          <a:effectLst/>
                          <a:latin typeface="Arial" charset="0"/>
                          <a:ea typeface="黑体" pitchFamily="2" charset="-122"/>
                        </a:rPr>
                        <a:t>0</a:t>
                      </a:r>
                      <a:r>
                        <a:rPr kumimoji="0" lang="zh-CN" altLang="en-US" sz="1800" b="0" i="0" u="none" strike="noStrike" cap="none" normalizeH="0" baseline="0">
                          <a:ln>
                            <a:noFill/>
                          </a:ln>
                          <a:solidFill>
                            <a:srgbClr val="133984"/>
                          </a:solidFill>
                          <a:effectLst/>
                          <a:latin typeface="Arial" charset="0"/>
                          <a:ea typeface="黑体" pitchFamily="2" charset="-122"/>
                        </a:rPr>
                        <a:t>就跳转</a:t>
                      </a:r>
                      <a:r>
                        <a:rPr kumimoji="0" lang="en-US" altLang="zh-CN" sz="1800" b="0" i="0" u="none" strike="noStrike" cap="none" normalizeH="0" baseline="0">
                          <a:ln>
                            <a:noFill/>
                          </a:ln>
                          <a:solidFill>
                            <a:srgbClr val="133984"/>
                          </a:solidFill>
                          <a:effectLst/>
                          <a:latin typeface="Arial" charset="0"/>
                          <a:ea typeface="黑体" pitchFamily="2" charset="-122"/>
                        </a:rPr>
                        <a:t>(</a:t>
                      </a:r>
                      <a:r>
                        <a:rPr kumimoji="0" lang="zh-CN" altLang="en-US" sz="1800" b="0" i="0" u="none" strike="noStrike" cap="none" normalizeH="0" baseline="0">
                          <a:ln>
                            <a:noFill/>
                          </a:ln>
                          <a:solidFill>
                            <a:srgbClr val="133984"/>
                          </a:solidFill>
                          <a:effectLst/>
                          <a:latin typeface="Arial" charset="0"/>
                          <a:ea typeface="黑体" pitchFamily="2" charset="-122"/>
                        </a:rPr>
                        <a:t>架构</a:t>
                      </a:r>
                      <a:r>
                        <a:rPr kumimoji="0" lang="en-US" altLang="zh-CN" sz="1800" b="0" i="0" u="none" strike="noStrike" cap="none" normalizeH="0" baseline="0">
                          <a:ln>
                            <a:noFill/>
                          </a:ln>
                          <a:solidFill>
                            <a:srgbClr val="133984"/>
                          </a:solidFill>
                          <a:effectLst/>
                          <a:latin typeface="Arial" charset="0"/>
                          <a:ea typeface="黑体" pitchFamily="2" charset="-122"/>
                        </a:rPr>
                        <a:t> v7)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CBNZ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a:ln>
                            <a:noFill/>
                          </a:ln>
                          <a:solidFill>
                            <a:srgbClr val="133984"/>
                          </a:solidFill>
                          <a:effectLst/>
                          <a:latin typeface="Arial" charset="0"/>
                          <a:ea typeface="黑体" pitchFamily="2" charset="-122"/>
                        </a:rPr>
                        <a:t>进行比较如果非</a:t>
                      </a:r>
                      <a:r>
                        <a:rPr kumimoji="0" lang="en-US" altLang="zh-CN" sz="1800" b="0" i="0" u="none" strike="noStrike" cap="none" normalizeH="0" baseline="0">
                          <a:ln>
                            <a:noFill/>
                          </a:ln>
                          <a:solidFill>
                            <a:srgbClr val="133984"/>
                          </a:solidFill>
                          <a:effectLst/>
                          <a:latin typeface="Arial" charset="0"/>
                          <a:ea typeface="黑体" pitchFamily="2" charset="-122"/>
                        </a:rPr>
                        <a:t>0</a:t>
                      </a:r>
                      <a:r>
                        <a:rPr kumimoji="0" lang="zh-CN" altLang="en-US" sz="1800" b="0" i="0" u="none" strike="noStrike" cap="none" normalizeH="0" baseline="0">
                          <a:ln>
                            <a:noFill/>
                          </a:ln>
                          <a:solidFill>
                            <a:srgbClr val="133984"/>
                          </a:solidFill>
                          <a:effectLst/>
                          <a:latin typeface="Arial" charset="0"/>
                          <a:ea typeface="黑体" pitchFamily="2" charset="-122"/>
                        </a:rPr>
                        <a:t>就跳转</a:t>
                      </a:r>
                      <a:r>
                        <a:rPr kumimoji="0" lang="en-US" altLang="zh-CN" sz="1800" b="0" i="0" u="none" strike="noStrike" cap="none" normalizeH="0" baseline="0">
                          <a:ln>
                            <a:noFill/>
                          </a:ln>
                          <a:solidFill>
                            <a:srgbClr val="133984"/>
                          </a:solidFill>
                          <a:effectLst/>
                          <a:latin typeface="Arial" charset="0"/>
                          <a:ea typeface="黑体" pitchFamily="2" charset="-122"/>
                        </a:rPr>
                        <a:t>(</a:t>
                      </a:r>
                      <a:r>
                        <a:rPr kumimoji="0" lang="zh-CN" altLang="en-US" sz="1800" b="0" i="0" u="none" strike="noStrike" cap="none" normalizeH="0" baseline="0">
                          <a:ln>
                            <a:noFill/>
                          </a:ln>
                          <a:solidFill>
                            <a:srgbClr val="133984"/>
                          </a:solidFill>
                          <a:effectLst/>
                          <a:latin typeface="Arial" charset="0"/>
                          <a:ea typeface="黑体" pitchFamily="2" charset="-122"/>
                        </a:rPr>
                        <a:t>架构</a:t>
                      </a:r>
                      <a:r>
                        <a:rPr kumimoji="0" lang="en-US" altLang="zh-CN" sz="1800" b="0" i="0" u="none" strike="noStrike" cap="none" normalizeH="0" baseline="0">
                          <a:ln>
                            <a:noFill/>
                          </a:ln>
                          <a:solidFill>
                            <a:srgbClr val="133984"/>
                          </a:solidFill>
                          <a:effectLst/>
                          <a:latin typeface="Arial" charset="0"/>
                          <a:ea typeface="黑体" pitchFamily="2" charset="-122"/>
                        </a:rPr>
                        <a:t> v7)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6"/>
                  </a:ext>
                </a:extLst>
              </a:tr>
              <a:tr h="5080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IF-THEN (</a:t>
                      </a:r>
                      <a:r>
                        <a:rPr kumimoji="0" lang="zh-CN" altLang="en-US" sz="1800" b="0" i="0" u="none" strike="noStrike" cap="none" normalizeH="0" baseline="0">
                          <a:ln>
                            <a:noFill/>
                          </a:ln>
                          <a:solidFill>
                            <a:srgbClr val="133984"/>
                          </a:solidFill>
                          <a:effectLst/>
                          <a:latin typeface="Arial" charset="0"/>
                          <a:ea typeface="黑体" pitchFamily="2" charset="-122"/>
                        </a:rPr>
                        <a:t>架构</a:t>
                      </a:r>
                      <a:r>
                        <a:rPr kumimoji="0" lang="en-US" altLang="zh-CN" sz="1800" b="0" i="0" u="none" strike="noStrike" cap="none" normalizeH="0" baseline="0">
                          <a:ln>
                            <a:noFill/>
                          </a:ln>
                          <a:solidFill>
                            <a:srgbClr val="133984"/>
                          </a:solidFill>
                          <a:effectLst/>
                          <a:latin typeface="Arial" charset="0"/>
                          <a:ea typeface="黑体" pitchFamily="2" charset="-122"/>
                        </a:rPr>
                        <a:t> v7)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7"/>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153204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xfrm>
            <a:off x="3200400" y="1066800"/>
            <a:ext cx="4043363" cy="315913"/>
          </a:xfrm>
        </p:spPr>
        <p:txBody>
          <a:bodyPr/>
          <a:lstStyle/>
          <a:p>
            <a:pPr eaLnBrk="1" hangingPunct="1">
              <a:lnSpc>
                <a:spcPct val="90000"/>
              </a:lnSpc>
              <a:buFontTx/>
              <a:buNone/>
            </a:pPr>
            <a:r>
              <a:rPr lang="en-US" altLang="zh-CN" sz="1600" b="1"/>
              <a:t>16-Bit </a:t>
            </a:r>
            <a:r>
              <a:rPr lang="zh-CN" altLang="en-US" sz="1600" b="1"/>
              <a:t>加载和存储指令</a:t>
            </a:r>
            <a:endParaRPr lang="en-US" altLang="zh-CN" sz="1600" b="1"/>
          </a:p>
        </p:txBody>
      </p:sp>
      <p:graphicFrame>
        <p:nvGraphicFramePr>
          <p:cNvPr id="834602" name="Group 42"/>
          <p:cNvGraphicFramePr>
            <a:graphicFrameLocks noGrp="1"/>
          </p:cNvGraphicFramePr>
          <p:nvPr>
            <p:extLst>
              <p:ext uri="{D42A27DB-BD31-4B8C-83A1-F6EECF244321}">
                <p14:modId xmlns:p14="http://schemas.microsoft.com/office/powerpoint/2010/main" val="3120782698"/>
              </p:ext>
            </p:extLst>
          </p:nvPr>
        </p:nvGraphicFramePr>
        <p:xfrm>
          <a:off x="381000" y="1600200"/>
          <a:ext cx="8353425" cy="4691066"/>
        </p:xfrm>
        <a:graphic>
          <a:graphicData uri="http://schemas.openxmlformats.org/drawingml/2006/table">
            <a:tbl>
              <a:tblPr/>
              <a:tblGrid>
                <a:gridCol w="1295400">
                  <a:extLst>
                    <a:ext uri="{9D8B030D-6E8A-4147-A177-3AD203B41FA5}">
                      <a16:colId xmlns:a16="http://schemas.microsoft.com/office/drawing/2014/main" val="20000"/>
                    </a:ext>
                  </a:extLst>
                </a:gridCol>
                <a:gridCol w="7058025">
                  <a:extLst>
                    <a:ext uri="{9D8B030D-6E8A-4147-A177-3AD203B41FA5}">
                      <a16:colId xmlns:a16="http://schemas.microsoft.com/office/drawing/2014/main" val="20001"/>
                    </a:ext>
                  </a:extLst>
                </a:gridCol>
              </a:tblGrid>
              <a:tr h="4254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功能</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4286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LDR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从存储器中加载字到寄存器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4254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从存储器中加载半字到寄存器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从存储器中加载字节到寄存器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3"/>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STR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从寄存器中存储字到存储器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4"/>
                  </a:ext>
                </a:extLst>
              </a:tr>
              <a:tr h="4238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STRH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kumimoji="0" lang="zh-CN" altLang="en-US" sz="1600" b="0" i="0" u="none" strike="noStrike" cap="none" normalizeH="0" baseline="0" dirty="0">
                          <a:ln>
                            <a:noFill/>
                          </a:ln>
                          <a:solidFill>
                            <a:srgbClr val="133984"/>
                          </a:solidFill>
                          <a:effectLst/>
                          <a:latin typeface="Arial" charset="0"/>
                          <a:ea typeface="黑体" pitchFamily="2" charset="-122"/>
                        </a:rPr>
                        <a:t>从寄存器中存储半字到存储器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5"/>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从寄存器中存储字节到存储器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6"/>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kern="1200" cap="none" normalizeH="0" baseline="0">
                          <a:ln>
                            <a:noFill/>
                          </a:ln>
                          <a:solidFill>
                            <a:srgbClr val="133984"/>
                          </a:solidFill>
                          <a:effectLst/>
                          <a:latin typeface="Arial" charset="0"/>
                          <a:ea typeface="黑体" pitchFamily="2" charset="-122"/>
                          <a:cs typeface="+mn-cs"/>
                        </a:rPr>
                        <a:t>LDMIA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r>
                        <a:rPr kumimoji="0" lang="zh-CN" altLang="en-US" sz="1600" b="0" i="0" u="none" strike="noStrike" kern="1200" cap="none" normalizeH="0" baseline="0" dirty="0">
                          <a:ln>
                            <a:noFill/>
                          </a:ln>
                          <a:solidFill>
                            <a:srgbClr val="133984"/>
                          </a:solidFill>
                          <a:effectLst/>
                          <a:latin typeface="Arial" charset="0"/>
                          <a:ea typeface="黑体" pitchFamily="2" charset="-122"/>
                          <a:cs typeface="+mn-cs"/>
                        </a:rPr>
                        <a:t>加载多个字，并且在加载后自增基址寄存器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7"/>
                  </a:ext>
                </a:extLst>
              </a:tr>
              <a:tr h="4254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kern="1200" cap="none" normalizeH="0" baseline="0">
                          <a:ln>
                            <a:noFill/>
                          </a:ln>
                          <a:solidFill>
                            <a:srgbClr val="133984"/>
                          </a:solidFill>
                          <a:effectLst/>
                          <a:latin typeface="Arial" charset="0"/>
                          <a:ea typeface="黑体" pitchFamily="2" charset="-122"/>
                          <a:cs typeface="+mn-cs"/>
                        </a:rPr>
                        <a:t>STMIA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r>
                        <a:rPr kumimoji="0" lang="zh-CN" altLang="en-US" sz="1600" b="0" i="0" u="none" strike="noStrike" kern="1200" cap="none" normalizeH="0" baseline="0" dirty="0">
                          <a:ln>
                            <a:noFill/>
                          </a:ln>
                          <a:solidFill>
                            <a:srgbClr val="133984"/>
                          </a:solidFill>
                          <a:effectLst/>
                          <a:latin typeface="Arial" charset="0"/>
                          <a:ea typeface="黑体" pitchFamily="2" charset="-122"/>
                          <a:cs typeface="+mn-cs"/>
                        </a:rPr>
                        <a:t>加载多个字，并且在加载后自增基址寄存器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8"/>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PUSH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FF0000"/>
                          </a:solidFill>
                          <a:effectLst/>
                          <a:latin typeface="Arial" charset="0"/>
                          <a:ea typeface="黑体" pitchFamily="2" charset="-122"/>
                        </a:rPr>
                        <a:t>Push </a:t>
                      </a:r>
                      <a:r>
                        <a:rPr kumimoji="0" lang="zh-CN" altLang="en-US" sz="1600" b="0" i="0" u="none" strike="noStrike" cap="none" normalizeH="0" baseline="0" dirty="0">
                          <a:ln>
                            <a:noFill/>
                          </a:ln>
                          <a:solidFill>
                            <a:srgbClr val="FF0000"/>
                          </a:solidFill>
                          <a:effectLst/>
                          <a:latin typeface="Arial" charset="0"/>
                          <a:ea typeface="黑体" pitchFamily="2" charset="-122"/>
                        </a:rPr>
                        <a:t>多个寄存器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9"/>
                  </a:ext>
                </a:extLst>
              </a:tr>
              <a:tr h="4270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POP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FF0000"/>
                          </a:solidFill>
                          <a:effectLst/>
                          <a:latin typeface="Arial" charset="0"/>
                          <a:ea typeface="黑体" pitchFamily="2" charset="-122"/>
                        </a:rPr>
                        <a:t>Pop </a:t>
                      </a:r>
                      <a:r>
                        <a:rPr kumimoji="0" lang="zh-CN" altLang="en-US" sz="1600" b="0" i="0" u="none" strike="noStrike" cap="none" normalizeH="0" baseline="0" dirty="0">
                          <a:ln>
                            <a:noFill/>
                          </a:ln>
                          <a:solidFill>
                            <a:srgbClr val="FF0000"/>
                          </a:solidFill>
                          <a:effectLst/>
                          <a:latin typeface="Arial" charset="0"/>
                          <a:ea typeface="黑体" pitchFamily="2" charset="-122"/>
                        </a:rPr>
                        <a:t>多个寄存器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0"/>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4064635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3124200" y="1066800"/>
            <a:ext cx="3097213" cy="388938"/>
          </a:xfrm>
        </p:spPr>
        <p:txBody>
          <a:bodyPr/>
          <a:lstStyle/>
          <a:p>
            <a:pPr eaLnBrk="1" hangingPunct="1">
              <a:lnSpc>
                <a:spcPct val="90000"/>
              </a:lnSpc>
              <a:buFontTx/>
              <a:buNone/>
            </a:pPr>
            <a:r>
              <a:rPr lang="zh-CN" altLang="en-US" sz="1800" b="1" dirty="0">
                <a:solidFill>
                  <a:schemeClr val="tx1"/>
                </a:solidFill>
              </a:rPr>
              <a:t>其它</a:t>
            </a:r>
            <a:r>
              <a:rPr lang="en-US" altLang="zh-CN" sz="1800" b="1" dirty="0">
                <a:solidFill>
                  <a:schemeClr val="tx1"/>
                </a:solidFill>
              </a:rPr>
              <a:t> 16-Bit </a:t>
            </a:r>
            <a:r>
              <a:rPr lang="zh-CN" altLang="en-US" sz="1800" b="1" dirty="0">
                <a:solidFill>
                  <a:schemeClr val="tx1"/>
                </a:solidFill>
              </a:rPr>
              <a:t>指令</a:t>
            </a:r>
            <a:endParaRPr lang="en-US" altLang="zh-CN" sz="1800" b="1" dirty="0">
              <a:solidFill>
                <a:schemeClr val="tx1"/>
              </a:solidFill>
            </a:endParaRPr>
          </a:p>
        </p:txBody>
      </p:sp>
      <p:graphicFrame>
        <p:nvGraphicFramePr>
          <p:cNvPr id="835611" name="Group 27"/>
          <p:cNvGraphicFramePr>
            <a:graphicFrameLocks noGrp="1"/>
          </p:cNvGraphicFramePr>
          <p:nvPr/>
        </p:nvGraphicFramePr>
        <p:xfrm>
          <a:off x="457200" y="1676400"/>
          <a:ext cx="8207375" cy="3500439"/>
        </p:xfrm>
        <a:graphic>
          <a:graphicData uri="http://schemas.openxmlformats.org/drawingml/2006/table">
            <a:tbl>
              <a:tblPr/>
              <a:tblGrid>
                <a:gridCol w="1295400">
                  <a:extLst>
                    <a:ext uri="{9D8B030D-6E8A-4147-A177-3AD203B41FA5}">
                      <a16:colId xmlns:a16="http://schemas.microsoft.com/office/drawing/2014/main" val="20000"/>
                    </a:ext>
                  </a:extLst>
                </a:gridCol>
                <a:gridCol w="6911975">
                  <a:extLst>
                    <a:ext uri="{9D8B030D-6E8A-4147-A177-3AD203B41FA5}">
                      <a16:colId xmlns:a16="http://schemas.microsoft.com/office/drawing/2014/main" val="20001"/>
                    </a:ext>
                  </a:extLst>
                </a:gridCol>
              </a:tblGrid>
              <a:tr h="5127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功能</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extLst>
                  <a:ext uri="{0D108BD9-81ED-4DB2-BD59-A6C34878D82A}">
                    <a16:rowId xmlns:a16="http://schemas.microsoft.com/office/drawing/2014/main" val="10000"/>
                  </a:ext>
                </a:extLst>
              </a:tr>
              <a:tr h="5095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SVC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系统服务调用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730249">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BKPT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断点</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如果调试被使能</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会进入调试模式</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停机</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或者如果启用了调试监控异常</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将调用调试异常</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否则会调用一个错误异常</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5127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无操作</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r h="6175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CPSIE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使能</a:t>
                      </a:r>
                      <a:r>
                        <a:rPr kumimoji="0" lang="en-US" altLang="zh-CN" sz="1600" b="0" i="0" u="none" strike="noStrike" cap="none" normalizeH="0" baseline="0" dirty="0">
                          <a:ln>
                            <a:noFill/>
                          </a:ln>
                          <a:solidFill>
                            <a:srgbClr val="133984"/>
                          </a:solidFill>
                          <a:effectLst/>
                          <a:latin typeface="Arial" charset="0"/>
                          <a:ea typeface="黑体" pitchFamily="2" charset="-122"/>
                        </a:rPr>
                        <a:t> PRIMASK (CPSIE </a:t>
                      </a:r>
                      <a:r>
                        <a:rPr kumimoji="0" lang="en-US" altLang="zh-CN" sz="1600" b="0" i="0" u="none" strike="noStrike" cap="none" normalizeH="0" baseline="0" dirty="0" err="1">
                          <a:ln>
                            <a:noFill/>
                          </a:ln>
                          <a:solidFill>
                            <a:srgbClr val="133984"/>
                          </a:solidFill>
                          <a:effectLst/>
                          <a:latin typeface="Arial" charset="0"/>
                          <a:ea typeface="黑体" pitchFamily="2" charset="-122"/>
                        </a:rPr>
                        <a:t>i</a:t>
                      </a:r>
                      <a:r>
                        <a:rPr kumimoji="0" lang="en-US" altLang="zh-CN" sz="1600" b="0" i="0" u="none" strike="noStrike" cap="none" normalizeH="0" baseline="0" dirty="0">
                          <a:ln>
                            <a:noFill/>
                          </a:ln>
                          <a:solidFill>
                            <a:srgbClr val="133984"/>
                          </a:solidFill>
                          <a:effectLst/>
                          <a:latin typeface="Arial" charset="0"/>
                          <a:ea typeface="黑体" pitchFamily="2" charset="-122"/>
                        </a:rPr>
                        <a:t>)/FAULTMASK (CPSIE f ) </a:t>
                      </a:r>
                      <a:r>
                        <a:rPr kumimoji="0" lang="zh-CN" altLang="en-US" sz="1600" b="0" i="0" u="none" strike="noStrike" cap="none" normalizeH="0" baseline="0" dirty="0">
                          <a:ln>
                            <a:noFill/>
                          </a:ln>
                          <a:solidFill>
                            <a:srgbClr val="133984"/>
                          </a:solidFill>
                          <a:effectLst/>
                          <a:latin typeface="Arial" charset="0"/>
                          <a:ea typeface="黑体" pitchFamily="2" charset="-122"/>
                        </a:rPr>
                        <a:t>寄存器</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设置寄存器为</a:t>
                      </a:r>
                      <a:r>
                        <a:rPr kumimoji="0" lang="en-US" altLang="zh-CN" sz="1600" b="0" i="0" u="none" strike="noStrike" cap="none" normalizeH="0" baseline="0" dirty="0">
                          <a:ln>
                            <a:noFill/>
                          </a:ln>
                          <a:solidFill>
                            <a:srgbClr val="133984"/>
                          </a:solidFill>
                          <a:effectLst/>
                          <a:latin typeface="Arial" charset="0"/>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4"/>
                  </a:ext>
                </a:extLst>
              </a:tr>
              <a:tr h="6175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CPSID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除能</a:t>
                      </a:r>
                      <a:r>
                        <a:rPr kumimoji="0" lang="en-US" altLang="zh-CN" sz="1600" b="0" i="0" u="none" strike="noStrike" cap="none" normalizeH="0" baseline="0" dirty="0">
                          <a:ln>
                            <a:noFill/>
                          </a:ln>
                          <a:solidFill>
                            <a:srgbClr val="133984"/>
                          </a:solidFill>
                          <a:effectLst/>
                          <a:latin typeface="Arial" charset="0"/>
                          <a:ea typeface="黑体" pitchFamily="2" charset="-122"/>
                        </a:rPr>
                        <a:t> PRIMASK (CPSID </a:t>
                      </a:r>
                      <a:r>
                        <a:rPr kumimoji="0" lang="en-US" altLang="zh-CN" sz="1600" b="0" i="0" u="none" strike="noStrike" cap="none" normalizeH="0" baseline="0" dirty="0" err="1">
                          <a:ln>
                            <a:noFill/>
                          </a:ln>
                          <a:solidFill>
                            <a:srgbClr val="133984"/>
                          </a:solidFill>
                          <a:effectLst/>
                          <a:latin typeface="Arial" charset="0"/>
                          <a:ea typeface="黑体" pitchFamily="2" charset="-122"/>
                        </a:rPr>
                        <a:t>i</a:t>
                      </a:r>
                      <a:r>
                        <a:rPr kumimoji="0" lang="en-US" altLang="zh-CN" sz="1600" b="0" i="0" u="none" strike="noStrike" cap="none" normalizeH="0" baseline="0" dirty="0">
                          <a:ln>
                            <a:noFill/>
                          </a:ln>
                          <a:solidFill>
                            <a:srgbClr val="133984"/>
                          </a:solidFill>
                          <a:effectLst/>
                          <a:latin typeface="Arial" charset="0"/>
                          <a:ea typeface="黑体" pitchFamily="2" charset="-122"/>
                        </a:rPr>
                        <a:t>)/ FAULTMASK (CPSID f ) </a:t>
                      </a:r>
                      <a:r>
                        <a:rPr kumimoji="0" lang="zh-CN" altLang="en-US" sz="1600" b="0" i="0" u="none" strike="noStrike" cap="none" normalizeH="0" baseline="0" dirty="0">
                          <a:ln>
                            <a:noFill/>
                          </a:ln>
                          <a:solidFill>
                            <a:srgbClr val="133984"/>
                          </a:solidFill>
                          <a:effectLst/>
                          <a:latin typeface="Arial" charset="0"/>
                          <a:ea typeface="黑体" pitchFamily="2" charset="-122"/>
                        </a:rPr>
                        <a:t>寄存器</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设置寄存器为</a:t>
                      </a:r>
                      <a:r>
                        <a:rPr kumimoji="0" lang="en-US" altLang="zh-CN" sz="1600" b="0" i="0" u="none" strike="noStrike" cap="none" normalizeH="0" baseline="0" dirty="0">
                          <a:ln>
                            <a:noFill/>
                          </a:ln>
                          <a:solidFill>
                            <a:srgbClr val="133984"/>
                          </a:solidFill>
                          <a:effectLst/>
                          <a:latin typeface="Arial" charset="0"/>
                          <a:ea typeface="黑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5"/>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774804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3200400" y="990600"/>
            <a:ext cx="2284413" cy="369888"/>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32-Bit </a:t>
            </a:r>
            <a:r>
              <a:rPr lang="zh-CN" altLang="en-US" b="1">
                <a:solidFill>
                  <a:schemeClr val="tx1"/>
                </a:solidFill>
                <a:ea typeface="宋体" pitchFamily="2" charset="-122"/>
              </a:rPr>
              <a:t>数据处理指令</a:t>
            </a:r>
            <a:endParaRPr lang="en-US" altLang="zh-CN" b="1">
              <a:solidFill>
                <a:schemeClr val="tx1"/>
              </a:solidFill>
              <a:ea typeface="宋体" pitchFamily="2" charset="-122"/>
            </a:endParaRPr>
          </a:p>
        </p:txBody>
      </p:sp>
      <p:graphicFrame>
        <p:nvGraphicFramePr>
          <p:cNvPr id="836659" name="Group 51"/>
          <p:cNvGraphicFramePr>
            <a:graphicFrameLocks noGrp="1"/>
          </p:cNvGraphicFramePr>
          <p:nvPr>
            <p:ph/>
            <p:extLst>
              <p:ext uri="{D42A27DB-BD31-4B8C-83A1-F6EECF244321}">
                <p14:modId xmlns:p14="http://schemas.microsoft.com/office/powerpoint/2010/main" val="3135911998"/>
              </p:ext>
            </p:extLst>
          </p:nvPr>
        </p:nvGraphicFramePr>
        <p:xfrm>
          <a:off x="457200" y="1447800"/>
          <a:ext cx="8229600" cy="4884296"/>
        </p:xfrm>
        <a:graphic>
          <a:graphicData uri="http://schemas.openxmlformats.org/drawingml/2006/table">
            <a:tbl>
              <a:tblPr/>
              <a:tblGrid>
                <a:gridCol w="1223963">
                  <a:extLst>
                    <a:ext uri="{9D8B030D-6E8A-4147-A177-3AD203B41FA5}">
                      <a16:colId xmlns:a16="http://schemas.microsoft.com/office/drawing/2014/main" val="20000"/>
                    </a:ext>
                  </a:extLst>
                </a:gridCol>
                <a:gridCol w="7005637">
                  <a:extLst>
                    <a:ext uri="{9D8B030D-6E8A-4147-A177-3AD203B41FA5}">
                      <a16:colId xmlns:a16="http://schemas.microsoft.com/office/drawing/2014/main" val="20001"/>
                    </a:ext>
                  </a:extLst>
                </a:gridCol>
              </a:tblGrid>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功能</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B8CD8">
                        <a:alpha val="50000"/>
                      </a:srgbClr>
                    </a:solidFill>
                  </a:tcPr>
                </a:tc>
                <a:extLst>
                  <a:ext uri="{0D108BD9-81ED-4DB2-BD59-A6C34878D82A}">
                    <a16:rowId xmlns:a16="http://schemas.microsoft.com/office/drawing/2014/main" val="10000"/>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ADC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带进位加法</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ADD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加</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ADDW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宽加</a:t>
                      </a:r>
                      <a:r>
                        <a:rPr kumimoji="0" lang="en-US" altLang="zh-CN" sz="1600" b="0" i="0" u="none" strike="noStrike" cap="none" normalizeH="0" baseline="0" dirty="0">
                          <a:ln>
                            <a:noFill/>
                          </a:ln>
                          <a:solidFill>
                            <a:srgbClr val="133984"/>
                          </a:solidFill>
                          <a:effectLst/>
                          <a:latin typeface="Arial" charset="0"/>
                          <a:ea typeface="黑体" pitchFamily="2" charset="-122"/>
                        </a:rPr>
                        <a:t> (#immed_12)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按位与</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4"/>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ASR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算术右移</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5"/>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r>
                        <a:rPr kumimoji="0" lang="zh-CN" altLang="en-US" sz="1600" b="0" i="0" u="none" strike="noStrike" cap="none" normalizeH="0" baseline="0" dirty="0">
                          <a:ln>
                            <a:noFill/>
                          </a:ln>
                          <a:solidFill>
                            <a:srgbClr val="133984"/>
                          </a:solidFill>
                          <a:effectLst/>
                          <a:latin typeface="Arial" charset="0"/>
                          <a:ea typeface="黑体" pitchFamily="2" charset="-122"/>
                        </a:rPr>
                        <a:t>位清</a:t>
                      </a:r>
                      <a:r>
                        <a:rPr lang="zh-CN" altLang="en-US" sz="1600" kern="1200" baseline="0" dirty="0">
                          <a:solidFill>
                            <a:srgbClr val="133984"/>
                          </a:solidFill>
                          <a:latin typeface="+mn-lt"/>
                          <a:ea typeface="+mn-ea"/>
                          <a:cs typeface="+mn-cs"/>
                        </a:rPr>
                        <a:t>（把一个数按位取反后，与另一个数逻辑与）</a:t>
                      </a:r>
                      <a:r>
                        <a:rPr lang="zh-CN" altLang="en-US" sz="1800" kern="1200" baseline="0" dirty="0">
                          <a:solidFill>
                            <a:schemeClr val="tx1"/>
                          </a:solidFill>
                          <a:latin typeface="+mn-lt"/>
                          <a:ea typeface="+mn-ea"/>
                          <a:cs typeface="+mn-cs"/>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6"/>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BFC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位域清零</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7"/>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CMP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比较</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比较两个数据并更新标志</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8"/>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CLZ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计数前导</a:t>
                      </a:r>
                      <a:r>
                        <a:rPr kumimoji="0" lang="en-US" altLang="zh-CN" sz="1600" b="0" i="0" u="none" strike="noStrike" cap="none" normalizeH="0" baseline="0" dirty="0">
                          <a:ln>
                            <a:noFill/>
                          </a:ln>
                          <a:solidFill>
                            <a:srgbClr val="133984"/>
                          </a:solidFill>
                          <a:effectLst/>
                          <a:latin typeface="Arial" charset="0"/>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9"/>
                  </a:ext>
                </a:extLst>
              </a:tr>
              <a:tr h="3333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EOR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异或</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0"/>
                  </a:ext>
                </a:extLst>
              </a:tr>
              <a:tr h="350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LSL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逻辑左移</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1"/>
                  </a:ext>
                </a:extLst>
              </a:tr>
              <a:tr h="2968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逻辑右移</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2"/>
                  </a:ext>
                </a:extLst>
              </a:tr>
              <a:tr h="2968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MLA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乘法累加</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3"/>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250000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7679" name="Group 47"/>
          <p:cNvGraphicFramePr>
            <a:graphicFrameLocks noGrp="1"/>
          </p:cNvGraphicFramePr>
          <p:nvPr>
            <p:ph/>
            <p:extLst>
              <p:ext uri="{D42A27DB-BD31-4B8C-83A1-F6EECF244321}">
                <p14:modId xmlns:p14="http://schemas.microsoft.com/office/powerpoint/2010/main" val="2095794611"/>
              </p:ext>
            </p:extLst>
          </p:nvPr>
        </p:nvGraphicFramePr>
        <p:xfrm>
          <a:off x="457200" y="1447800"/>
          <a:ext cx="8229600" cy="4409313"/>
        </p:xfrm>
        <a:graphic>
          <a:graphicData uri="http://schemas.openxmlformats.org/drawingml/2006/table">
            <a:tbl>
              <a:tblPr/>
              <a:tblGrid>
                <a:gridCol w="1377950">
                  <a:extLst>
                    <a:ext uri="{9D8B030D-6E8A-4147-A177-3AD203B41FA5}">
                      <a16:colId xmlns:a16="http://schemas.microsoft.com/office/drawing/2014/main" val="20000"/>
                    </a:ext>
                  </a:extLst>
                </a:gridCol>
                <a:gridCol w="6851650">
                  <a:extLst>
                    <a:ext uri="{9D8B030D-6E8A-4147-A177-3AD203B41FA5}">
                      <a16:colId xmlns:a16="http://schemas.microsoft.com/office/drawing/2014/main" val="20001"/>
                    </a:ext>
                  </a:extLst>
                </a:gridCol>
              </a:tblGrid>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MSL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乘和减</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0"/>
                  </a:ext>
                </a:extLst>
              </a:tr>
              <a:tr h="339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MOV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传送</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MVN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传送取反的值</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MUL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r h="339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ORR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按位或</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4"/>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ORN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按位或非</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5"/>
                  </a:ext>
                </a:extLst>
              </a:tr>
              <a:tr h="339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RBIT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保留位</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6"/>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REV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字节保留字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7"/>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循环右移</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8"/>
                  </a:ext>
                </a:extLst>
              </a:tr>
              <a:tr h="339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反向减法</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9"/>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RRX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带扩展的循环右移</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0"/>
                  </a:ext>
                </a:extLst>
              </a:tr>
              <a:tr h="3397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SBFX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符号位域提取</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1"/>
                  </a:ext>
                </a:extLst>
              </a:tr>
              <a:tr h="3381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SDIV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符号除法</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2"/>
                  </a:ext>
                </a:extLst>
              </a:tr>
            </a:tbl>
          </a:graphicData>
        </a:graphic>
      </p:graphicFrame>
      <p:sp>
        <p:nvSpPr>
          <p:cNvPr id="120878" name="Rectangle 46"/>
          <p:cNvSpPr>
            <a:spLocks noChangeArrowheads="1"/>
          </p:cNvSpPr>
          <p:nvPr/>
        </p:nvSpPr>
        <p:spPr bwMode="auto">
          <a:xfrm>
            <a:off x="457200" y="914400"/>
            <a:ext cx="1511300" cy="396875"/>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(Continued)</a:t>
            </a:r>
          </a:p>
        </p:txBody>
      </p:sp>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0364054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381000" y="914400"/>
            <a:ext cx="1511300" cy="396875"/>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(Continued)</a:t>
            </a:r>
          </a:p>
        </p:txBody>
      </p:sp>
      <p:graphicFrame>
        <p:nvGraphicFramePr>
          <p:cNvPr id="838703" name="Group 47"/>
          <p:cNvGraphicFramePr>
            <a:graphicFrameLocks noGrp="1"/>
          </p:cNvGraphicFramePr>
          <p:nvPr>
            <p:ph/>
            <p:extLst>
              <p:ext uri="{D42A27DB-BD31-4B8C-83A1-F6EECF244321}">
                <p14:modId xmlns:p14="http://schemas.microsoft.com/office/powerpoint/2010/main" val="283196073"/>
              </p:ext>
            </p:extLst>
          </p:nvPr>
        </p:nvGraphicFramePr>
        <p:xfrm>
          <a:off x="533400" y="1447800"/>
          <a:ext cx="8229600" cy="4545016"/>
        </p:xfrm>
        <a:graphic>
          <a:graphicData uri="http://schemas.openxmlformats.org/drawingml/2006/table">
            <a:tbl>
              <a:tblPr/>
              <a:tblGrid>
                <a:gridCol w="1162050">
                  <a:extLst>
                    <a:ext uri="{9D8B030D-6E8A-4147-A177-3AD203B41FA5}">
                      <a16:colId xmlns:a16="http://schemas.microsoft.com/office/drawing/2014/main" val="20000"/>
                    </a:ext>
                  </a:extLst>
                </a:gridCol>
                <a:gridCol w="7067550">
                  <a:extLst>
                    <a:ext uri="{9D8B030D-6E8A-4147-A177-3AD203B41FA5}">
                      <a16:colId xmlns:a16="http://schemas.microsoft.com/office/drawing/2014/main" val="20001"/>
                    </a:ext>
                  </a:extLst>
                </a:gridCol>
              </a:tblGrid>
              <a:tr h="3476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SMLAL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带符号长乘加</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0"/>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SMULL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带符号长乘</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1"/>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SSAT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带符号饱和</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2"/>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带借位减法</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3"/>
                  </a:ext>
                </a:extLst>
              </a:tr>
              <a:tr h="3476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SUB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减</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4"/>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SUBW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宽减法</a:t>
                      </a:r>
                      <a:r>
                        <a:rPr kumimoji="0" lang="en-US" altLang="zh-CN" sz="1600" b="0" i="0" u="none" strike="noStrike" cap="none" normalizeH="0" baseline="0" dirty="0">
                          <a:ln>
                            <a:noFill/>
                          </a:ln>
                          <a:solidFill>
                            <a:srgbClr val="133984"/>
                          </a:solidFill>
                          <a:effectLst/>
                          <a:latin typeface="Arial" charset="0"/>
                          <a:ea typeface="黑体" pitchFamily="2" charset="-122"/>
                        </a:rPr>
                        <a:t>(#immed_12)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5"/>
                  </a:ext>
                </a:extLst>
              </a:tr>
              <a:tr h="3460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SXTB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符号扩展字节</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6"/>
                  </a:ext>
                </a:extLst>
              </a:tr>
              <a:tr h="3603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TEQ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测试等价</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被用作逻辑异或</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标志会跟新但结果不会存储</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7"/>
                  </a:ext>
                </a:extLst>
              </a:tr>
              <a:tr h="349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TST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测试</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zh-CN" altLang="en-US" sz="1600" b="0" i="0" u="none" strike="noStrike" cap="none" normalizeH="0" baseline="0" dirty="0">
                          <a:ln>
                            <a:noFill/>
                          </a:ln>
                          <a:solidFill>
                            <a:srgbClr val="133984"/>
                          </a:solidFill>
                          <a:effectLst/>
                          <a:latin typeface="Arial" charset="0"/>
                          <a:ea typeface="黑体" pitchFamily="2" charset="-122"/>
                        </a:rPr>
                        <a:t>被用作逻辑与</a:t>
                      </a:r>
                      <a:r>
                        <a:rPr kumimoji="0" lang="en-US" altLang="zh-CN" sz="1600" b="0" i="0" u="none" strike="noStrike" cap="none" normalizeH="0" baseline="0" dirty="0">
                          <a:ln>
                            <a:noFill/>
                          </a:ln>
                          <a:solidFill>
                            <a:srgbClr val="133984"/>
                          </a:solidFill>
                          <a:effectLst/>
                          <a:latin typeface="Arial" charset="0"/>
                          <a:ea typeface="黑体" pitchFamily="2" charset="-122"/>
                        </a:rPr>
                        <a:t>; Z </a:t>
                      </a:r>
                      <a:r>
                        <a:rPr kumimoji="0" lang="zh-CN" altLang="en-US" sz="1600" b="0" i="0" u="none" strike="noStrike" cap="none" normalizeH="0" baseline="0" dirty="0">
                          <a:ln>
                            <a:noFill/>
                          </a:ln>
                          <a:solidFill>
                            <a:srgbClr val="133984"/>
                          </a:solidFill>
                          <a:effectLst/>
                          <a:latin typeface="Arial" charset="0"/>
                          <a:ea typeface="黑体" pitchFamily="2" charset="-122"/>
                        </a:rPr>
                        <a:t>标志会更新但与的结果不会被存储</a:t>
                      </a:r>
                      <a:r>
                        <a:rPr kumimoji="0" lang="en-US" altLang="zh-CN" sz="16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8"/>
                  </a:ext>
                </a:extLst>
              </a:tr>
              <a:tr h="3571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UBFX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无符号位域提取</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09"/>
                  </a:ext>
                </a:extLst>
              </a:tr>
              <a:tr h="3476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USAT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无符号饱和</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0"/>
                  </a:ext>
                </a:extLst>
              </a:tr>
              <a:tr h="3476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UXTB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无符号扩展字节</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1"/>
                  </a:ext>
                </a:extLst>
              </a:tr>
              <a:tr h="3476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UXTH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无符号扩展半字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BE0FC">
                        <a:alpha val="50000"/>
                      </a:srgb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742948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3124200" y="1066800"/>
            <a:ext cx="3970338" cy="388938"/>
          </a:xfrm>
        </p:spPr>
        <p:txBody>
          <a:bodyPr/>
          <a:lstStyle/>
          <a:p>
            <a:pPr eaLnBrk="1" hangingPunct="1">
              <a:buFontTx/>
              <a:buNone/>
            </a:pPr>
            <a:r>
              <a:rPr lang="en-US" altLang="zh-CN" sz="1800" b="1">
                <a:solidFill>
                  <a:schemeClr val="tx1"/>
                </a:solidFill>
              </a:rPr>
              <a:t>32-Bit </a:t>
            </a:r>
            <a:r>
              <a:rPr lang="zh-CN" altLang="en-US" sz="1800" b="1">
                <a:solidFill>
                  <a:schemeClr val="tx1"/>
                </a:solidFill>
              </a:rPr>
              <a:t>加载和存储指令</a:t>
            </a:r>
            <a:r>
              <a:rPr lang="en-US" altLang="zh-CN" sz="1800" b="1">
                <a:solidFill>
                  <a:schemeClr val="tx1"/>
                </a:solidFill>
              </a:rPr>
              <a:t> </a:t>
            </a:r>
          </a:p>
        </p:txBody>
      </p:sp>
      <p:graphicFrame>
        <p:nvGraphicFramePr>
          <p:cNvPr id="839728" name="Group 48"/>
          <p:cNvGraphicFramePr>
            <a:graphicFrameLocks noGrp="1"/>
          </p:cNvGraphicFramePr>
          <p:nvPr>
            <p:extLst>
              <p:ext uri="{D42A27DB-BD31-4B8C-83A1-F6EECF244321}">
                <p14:modId xmlns:p14="http://schemas.microsoft.com/office/powerpoint/2010/main" val="3589832026"/>
              </p:ext>
            </p:extLst>
          </p:nvPr>
        </p:nvGraphicFramePr>
        <p:xfrm>
          <a:off x="381000" y="1600200"/>
          <a:ext cx="8353425" cy="4867276"/>
        </p:xfrm>
        <a:graphic>
          <a:graphicData uri="http://schemas.openxmlformats.org/drawingml/2006/table">
            <a:tbl>
              <a:tblPr/>
              <a:tblGrid>
                <a:gridCol w="1595438">
                  <a:extLst>
                    <a:ext uri="{9D8B030D-6E8A-4147-A177-3AD203B41FA5}">
                      <a16:colId xmlns:a16="http://schemas.microsoft.com/office/drawing/2014/main" val="20000"/>
                    </a:ext>
                  </a:extLst>
                </a:gridCol>
                <a:gridCol w="6757987">
                  <a:extLst>
                    <a:ext uri="{9D8B030D-6E8A-4147-A177-3AD203B41FA5}">
                      <a16:colId xmlns:a16="http://schemas.microsoft.com/office/drawing/2014/main" val="20001"/>
                    </a:ext>
                  </a:extLst>
                </a:gridCol>
              </a:tblGrid>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r>
                        <a:rPr kumimoji="0" lang="en-US" altLang="zh-CN" sz="1600" b="0" i="0" u="none" strike="noStrike" cap="none" normalizeH="0" baseline="0" dirty="0">
                          <a:ln>
                            <a:noFill/>
                          </a:ln>
                          <a:solidFill>
                            <a:srgbClr val="133984"/>
                          </a:solidFill>
                          <a:effectLst/>
                          <a:latin typeface="Arial"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功能</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000"/>
                      </a:schemeClr>
                    </a:solidFill>
                  </a:tcPr>
                </a:tc>
                <a:extLst>
                  <a:ext uri="{0D108BD9-81ED-4DB2-BD59-A6C34878D82A}">
                    <a16:rowId xmlns:a16="http://schemas.microsoft.com/office/drawing/2014/main" val="10000"/>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LDR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从存储器向寄存器加载字</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1"/>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从存储器向寄存器加载字节</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2"/>
                  </a:ext>
                </a:extLst>
              </a:tr>
              <a:tr h="3730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从存储器向寄存器加载半字</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3"/>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从存储器中取字节，对它进行符号扩展，把它存入寄存器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4"/>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LDRSH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从存储器中取半字，对它进行符号扩展，把它存入寄存器</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5"/>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kern="1200" cap="none" normalizeH="0" baseline="0">
                          <a:ln>
                            <a:noFill/>
                          </a:ln>
                          <a:solidFill>
                            <a:srgbClr val="133984"/>
                          </a:solidFill>
                          <a:effectLst/>
                          <a:latin typeface="Arial" charset="0"/>
                          <a:ea typeface="黑体" pitchFamily="2" charset="-122"/>
                          <a:cs typeface="+mn-cs"/>
                        </a:rPr>
                        <a:t>LDM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kern="1200" cap="none" normalizeH="0" baseline="0" dirty="0">
                          <a:ln>
                            <a:noFill/>
                          </a:ln>
                          <a:solidFill>
                            <a:srgbClr val="133984"/>
                          </a:solidFill>
                          <a:effectLst/>
                          <a:latin typeface="Arial" charset="0"/>
                          <a:ea typeface="黑体" pitchFamily="2" charset="-122"/>
                          <a:cs typeface="+mn-cs"/>
                        </a:rPr>
                        <a:t>LDM </a:t>
                      </a:r>
                      <a:r>
                        <a:rPr kumimoji="0" lang="zh-CN" altLang="en-US" sz="1600" b="0" i="0" u="none" strike="noStrike" kern="1200" cap="none" normalizeH="0" baseline="0" dirty="0">
                          <a:ln>
                            <a:noFill/>
                          </a:ln>
                          <a:solidFill>
                            <a:srgbClr val="133984"/>
                          </a:solidFill>
                          <a:effectLst/>
                          <a:latin typeface="Arial" charset="0"/>
                          <a:ea typeface="黑体" pitchFamily="2" charset="-122"/>
                          <a:cs typeface="+mn-cs"/>
                        </a:rPr>
                        <a:t>从存储器向寄存器加载多个数据</a:t>
                      </a:r>
                      <a:endParaRPr kumimoji="0" lang="en-US" altLang="zh-CN" sz="1600" b="0" i="0" u="none" strike="noStrike" kern="1200" cap="none" normalizeH="0" baseline="0" dirty="0">
                        <a:ln>
                          <a:noFill/>
                        </a:ln>
                        <a:solidFill>
                          <a:srgbClr val="133984"/>
                        </a:solidFill>
                        <a:effectLst/>
                        <a:latin typeface="Arial" charset="0"/>
                        <a:ea typeface="黑体" pitchFamily="2"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6"/>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LDRD </a:t>
                      </a:r>
                      <a:r>
                        <a:rPr kumimoji="0" lang="zh-CN" altLang="en-US" sz="1600" b="0" i="0" u="none" strike="noStrike" cap="none" normalizeH="0" baseline="0" dirty="0">
                          <a:ln>
                            <a:noFill/>
                          </a:ln>
                          <a:solidFill>
                            <a:srgbClr val="133984"/>
                          </a:solidFill>
                          <a:effectLst/>
                          <a:latin typeface="Arial" charset="0"/>
                          <a:ea typeface="黑体" pitchFamily="2" charset="-122"/>
                        </a:rPr>
                        <a:t>从存储器向寄存器加载双子数据</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7"/>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STR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FF0000"/>
                          </a:solidFill>
                          <a:effectLst/>
                          <a:latin typeface="Arial" charset="0"/>
                          <a:ea typeface="黑体" pitchFamily="2" charset="-122"/>
                        </a:rPr>
                        <a:t>STR </a:t>
                      </a:r>
                      <a:r>
                        <a:rPr kumimoji="0" lang="zh-CN" altLang="en-US" sz="1600" b="0" i="0" u="none" strike="noStrike" cap="none" normalizeH="0" baseline="0" dirty="0">
                          <a:ln>
                            <a:noFill/>
                          </a:ln>
                          <a:solidFill>
                            <a:srgbClr val="FF0000"/>
                          </a:solidFill>
                          <a:effectLst/>
                          <a:latin typeface="Arial" charset="0"/>
                          <a:ea typeface="黑体" pitchFamily="2" charset="-122"/>
                        </a:rPr>
                        <a:t>向存储器存储字</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8"/>
                  </a:ext>
                </a:extLst>
              </a:tr>
              <a:tr h="3730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kern="1200" cap="none" normalizeH="0" baseline="0">
                          <a:ln>
                            <a:noFill/>
                          </a:ln>
                          <a:solidFill>
                            <a:srgbClr val="133984"/>
                          </a:solidFill>
                          <a:effectLst/>
                          <a:latin typeface="Arial" charset="0"/>
                          <a:ea typeface="黑体" pitchFamily="2" charset="-122"/>
                          <a:cs typeface="+mn-cs"/>
                        </a:rPr>
                        <a:t>STM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kern="1200" cap="none" normalizeH="0" baseline="0" dirty="0">
                          <a:ln>
                            <a:noFill/>
                          </a:ln>
                          <a:solidFill>
                            <a:srgbClr val="133984"/>
                          </a:solidFill>
                          <a:effectLst/>
                          <a:latin typeface="Arial" charset="0"/>
                          <a:ea typeface="黑体" pitchFamily="2" charset="-122"/>
                          <a:cs typeface="+mn-cs"/>
                        </a:rPr>
                        <a:t>从寄存器向存储器存储多个字</a:t>
                      </a:r>
                      <a:endParaRPr kumimoji="0" lang="en-US" altLang="zh-CN" sz="1600" b="0" i="0" u="none" strike="noStrike" kern="1200" cap="none" normalizeH="0" baseline="0" dirty="0">
                        <a:ln>
                          <a:noFill/>
                        </a:ln>
                        <a:solidFill>
                          <a:srgbClr val="133984"/>
                        </a:solidFill>
                        <a:effectLst/>
                        <a:latin typeface="Arial" charset="0"/>
                        <a:ea typeface="黑体" pitchFamily="2" charset="-122"/>
                        <a:cs typeface="+mn-cs"/>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09"/>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从寄存器向存储器存储双字数据</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0"/>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PUSH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FF0000"/>
                          </a:solidFill>
                          <a:effectLst/>
                          <a:latin typeface="Arial" charset="0"/>
                          <a:ea typeface="黑体" pitchFamily="2" charset="-122"/>
                        </a:rPr>
                        <a:t>Push </a:t>
                      </a:r>
                      <a:r>
                        <a:rPr kumimoji="0" lang="zh-CN" altLang="en-US" sz="1600" b="0" i="0" u="none" strike="noStrike" cap="none" normalizeH="0" baseline="0" dirty="0">
                          <a:ln>
                            <a:noFill/>
                          </a:ln>
                          <a:solidFill>
                            <a:srgbClr val="FF0000"/>
                          </a:solidFill>
                          <a:effectLst/>
                          <a:latin typeface="Arial" charset="0"/>
                          <a:ea typeface="黑体" pitchFamily="2" charset="-122"/>
                        </a:rPr>
                        <a:t>多个寄存器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1"/>
                  </a:ext>
                </a:extLst>
              </a:tr>
              <a:tr h="3746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POP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FF0000"/>
                          </a:solidFill>
                          <a:effectLst/>
                          <a:latin typeface="Arial" charset="0"/>
                          <a:ea typeface="黑体" pitchFamily="2" charset="-122"/>
                        </a:rPr>
                        <a:t>Pop </a:t>
                      </a:r>
                      <a:r>
                        <a:rPr kumimoji="0" lang="zh-CN" altLang="en-US" sz="1600" b="0" i="0" u="none" strike="noStrike" cap="none" normalizeH="0" baseline="0" dirty="0">
                          <a:ln>
                            <a:noFill/>
                          </a:ln>
                          <a:solidFill>
                            <a:srgbClr val="FF0000"/>
                          </a:solidFill>
                          <a:effectLst/>
                          <a:latin typeface="Arial" charset="0"/>
                          <a:ea typeface="黑体" pitchFamily="2" charset="-122"/>
                        </a:rPr>
                        <a:t>多个寄存器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000"/>
                      </a:srgbClr>
                    </a:solidFill>
                  </a:tcPr>
                </a:tc>
                <a:extLst>
                  <a:ext uri="{0D108BD9-81ED-4DB2-BD59-A6C34878D82A}">
                    <a16:rowId xmlns:a16="http://schemas.microsoft.com/office/drawing/2014/main" val="10012"/>
                  </a:ext>
                </a:extLst>
              </a:tr>
            </a:tbl>
          </a:graphicData>
        </a:graphic>
      </p:graphicFrame>
      <p:sp>
        <p:nvSpPr>
          <p:cNvPr id="4"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3569975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431800" y="914400"/>
            <a:ext cx="8229600" cy="5419725"/>
          </a:xfrm>
        </p:spPr>
        <p:txBody>
          <a:bodyPr/>
          <a:lstStyle/>
          <a:p>
            <a:pPr>
              <a:buFontTx/>
              <a:buNone/>
            </a:pPr>
            <a:r>
              <a:rPr lang="en-US" altLang="zh-CN" b="1" dirty="0"/>
              <a:t>ARM</a:t>
            </a:r>
            <a:r>
              <a:rPr lang="zh-CN" altLang="en-US" b="1" dirty="0"/>
              <a:t>公司的业务模型</a:t>
            </a:r>
            <a:r>
              <a:rPr lang="en-US" altLang="zh-CN" b="1" dirty="0"/>
              <a:t>——</a:t>
            </a:r>
            <a:r>
              <a:rPr lang="zh-CN" altLang="en-US" b="1" dirty="0"/>
              <a:t>出售</a:t>
            </a:r>
            <a:r>
              <a:rPr lang="en-US" altLang="zh-CN" b="1" dirty="0"/>
              <a:t>IP</a:t>
            </a:r>
            <a:r>
              <a:rPr lang="zh-CN" altLang="en-US" b="1" dirty="0"/>
              <a:t>核 </a:t>
            </a:r>
            <a:r>
              <a:rPr lang="en-US" altLang="zh-CN" b="1" dirty="0"/>
              <a:t>(</a:t>
            </a:r>
            <a:r>
              <a:rPr lang="en-US" altLang="zh-CN" b="1" dirty="0">
                <a:solidFill>
                  <a:srgbClr val="FF0000"/>
                </a:solidFill>
              </a:rPr>
              <a:t>IP licensing</a:t>
            </a:r>
            <a:r>
              <a:rPr lang="en-US" altLang="zh-CN" b="1" dirty="0"/>
              <a:t>)</a:t>
            </a:r>
          </a:p>
          <a:p>
            <a:r>
              <a:rPr lang="en-US" altLang="zh-CN" sz="2400" b="1" dirty="0">
                <a:solidFill>
                  <a:srgbClr val="FF0000"/>
                </a:solidFill>
              </a:rPr>
              <a:t>IP</a:t>
            </a:r>
            <a:r>
              <a:rPr lang="zh-CN" altLang="en-US" sz="2400" dirty="0"/>
              <a:t>：</a:t>
            </a:r>
            <a:r>
              <a:rPr lang="en-US" altLang="zh-CN" sz="2400" b="1" dirty="0">
                <a:solidFill>
                  <a:srgbClr val="FF0000"/>
                </a:solidFill>
              </a:rPr>
              <a:t>Intellectual Property</a:t>
            </a:r>
          </a:p>
          <a:p>
            <a:pPr lvl="1"/>
            <a:r>
              <a:rPr lang="zh-CN" altLang="en-US" sz="2000" dirty="0"/>
              <a:t>将一些在数字电路中常用但比较复杂的功能块设计成可修改参数的模块，让其他用户可以直接调用</a:t>
            </a:r>
            <a:endParaRPr lang="en-US" altLang="zh-CN" sz="2000" dirty="0"/>
          </a:p>
        </p:txBody>
      </p:sp>
      <p:sp>
        <p:nvSpPr>
          <p:cNvPr id="5" name="Rectangle 2"/>
          <p:cNvSpPr>
            <a:spLocks noGrp="1" noChangeArrowheads="1"/>
          </p:cNvSpPr>
          <p:nvPr>
            <p:ph type="title"/>
          </p:nvPr>
        </p:nvSpPr>
        <p:spPr>
          <a:xfrm>
            <a:off x="0" y="179388"/>
            <a:ext cx="9144000" cy="688975"/>
          </a:xfrm>
        </p:spPr>
        <p:txBody>
          <a:bodyPr/>
          <a:lstStyle/>
          <a:p>
            <a:r>
              <a:rPr lang="en-US" altLang="zh-CN" dirty="0"/>
              <a:t>ARM</a:t>
            </a:r>
          </a:p>
        </p:txBody>
      </p:sp>
      <p:pic>
        <p:nvPicPr>
          <p:cNvPr id="2" name="图片 1"/>
          <p:cNvPicPr>
            <a:picLocks noChangeAspect="1"/>
          </p:cNvPicPr>
          <p:nvPr/>
        </p:nvPicPr>
        <p:blipFill>
          <a:blip r:embed="rId2"/>
          <a:stretch>
            <a:fillRect/>
          </a:stretch>
        </p:blipFill>
        <p:spPr>
          <a:xfrm>
            <a:off x="228600" y="3003278"/>
            <a:ext cx="8534400" cy="3245122"/>
          </a:xfrm>
          <a:prstGeom prst="rect">
            <a:avLst/>
          </a:prstGeom>
        </p:spPr>
      </p:pic>
      <p:pic>
        <p:nvPicPr>
          <p:cNvPr id="7" name="Picture 4" descr="1529188"/>
          <p:cNvPicPr>
            <a:picLocks noChangeAspect="1" noChangeArrowheads="1"/>
          </p:cNvPicPr>
          <p:nvPr/>
        </p:nvPicPr>
        <p:blipFill>
          <a:blip r:embed="rId3" cstate="print"/>
          <a:srcRect l="2782" r="2666" b="2666"/>
          <a:stretch>
            <a:fillRect/>
          </a:stretch>
        </p:blipFill>
        <p:spPr bwMode="auto">
          <a:xfrm>
            <a:off x="5221664" y="2770007"/>
            <a:ext cx="3886200" cy="3581400"/>
          </a:xfrm>
          <a:prstGeom prst="rect">
            <a:avLst/>
          </a:prstGeom>
          <a:noFill/>
          <a:ln w="9525">
            <a:solidFill>
              <a:srgbClr val="0000CC"/>
            </a:solidFill>
            <a:miter lim="800000"/>
            <a:headEnd/>
            <a:tailEnd/>
          </a:ln>
        </p:spPr>
      </p:pic>
    </p:spTree>
    <p:extLst>
      <p:ext uri="{BB962C8B-B14F-4D97-AF65-F5344CB8AC3E}">
        <p14:creationId xmlns:p14="http://schemas.microsoft.com/office/powerpoint/2010/main" val="36878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1"/>
          </p:nvPr>
        </p:nvSpPr>
        <p:spPr>
          <a:xfrm>
            <a:off x="3429000" y="1143000"/>
            <a:ext cx="3178175" cy="315913"/>
          </a:xfrm>
        </p:spPr>
        <p:txBody>
          <a:bodyPr/>
          <a:lstStyle/>
          <a:p>
            <a:pPr eaLnBrk="1" hangingPunct="1">
              <a:lnSpc>
                <a:spcPct val="90000"/>
              </a:lnSpc>
              <a:buFontTx/>
              <a:buNone/>
            </a:pPr>
            <a:r>
              <a:rPr lang="en-US" altLang="zh-CN" sz="1800" b="1">
                <a:solidFill>
                  <a:schemeClr val="tx1"/>
                </a:solidFill>
              </a:rPr>
              <a:t>32-Bit </a:t>
            </a:r>
            <a:r>
              <a:rPr lang="zh-CN" altLang="en-US" sz="1800" b="1">
                <a:solidFill>
                  <a:schemeClr val="tx1"/>
                </a:solidFill>
              </a:rPr>
              <a:t>分支指令</a:t>
            </a:r>
            <a:endParaRPr lang="en-US" altLang="zh-CN" sz="1800" b="1">
              <a:solidFill>
                <a:schemeClr val="tx1"/>
              </a:solidFill>
            </a:endParaRPr>
          </a:p>
        </p:txBody>
      </p:sp>
      <p:sp>
        <p:nvSpPr>
          <p:cNvPr id="123907" name="Rectangle 3"/>
          <p:cNvSpPr>
            <a:spLocks noChangeArrowheads="1"/>
          </p:cNvSpPr>
          <p:nvPr/>
        </p:nvSpPr>
        <p:spPr bwMode="auto">
          <a:xfrm>
            <a:off x="3733800" y="4267200"/>
            <a:ext cx="1884363"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其他</a:t>
            </a:r>
            <a:r>
              <a:rPr lang="en-US" altLang="zh-CN" b="1">
                <a:solidFill>
                  <a:schemeClr val="tx1"/>
                </a:solidFill>
                <a:ea typeface="宋体" pitchFamily="2" charset="-122"/>
              </a:rPr>
              <a:t> 32-Bit </a:t>
            </a:r>
            <a:r>
              <a:rPr lang="zh-CN" altLang="en-US" b="1">
                <a:solidFill>
                  <a:schemeClr val="tx1"/>
                </a:solidFill>
                <a:ea typeface="宋体" pitchFamily="2" charset="-122"/>
              </a:rPr>
              <a:t>指令</a:t>
            </a:r>
            <a:endParaRPr lang="en-US" altLang="zh-CN" b="1">
              <a:solidFill>
                <a:schemeClr val="tx1"/>
              </a:solidFill>
              <a:ea typeface="宋体" pitchFamily="2" charset="-122"/>
            </a:endParaRPr>
          </a:p>
        </p:txBody>
      </p:sp>
      <p:graphicFrame>
        <p:nvGraphicFramePr>
          <p:cNvPr id="840745" name="Group 41"/>
          <p:cNvGraphicFramePr>
            <a:graphicFrameLocks noGrp="1"/>
          </p:cNvGraphicFramePr>
          <p:nvPr>
            <p:extLst>
              <p:ext uri="{D42A27DB-BD31-4B8C-83A1-F6EECF244321}">
                <p14:modId xmlns:p14="http://schemas.microsoft.com/office/powerpoint/2010/main" val="326683554"/>
              </p:ext>
            </p:extLst>
          </p:nvPr>
        </p:nvGraphicFramePr>
        <p:xfrm>
          <a:off x="381000" y="1676400"/>
          <a:ext cx="8353425" cy="2263141"/>
        </p:xfrm>
        <a:graphic>
          <a:graphicData uri="http://schemas.openxmlformats.org/drawingml/2006/table">
            <a:tbl>
              <a:tblPr/>
              <a:tblGrid>
                <a:gridCol w="1600200">
                  <a:extLst>
                    <a:ext uri="{9D8B030D-6E8A-4147-A177-3AD203B41FA5}">
                      <a16:colId xmlns:a16="http://schemas.microsoft.com/office/drawing/2014/main" val="20000"/>
                    </a:ext>
                  </a:extLst>
                </a:gridCol>
                <a:gridCol w="6753225">
                  <a:extLst>
                    <a:ext uri="{9D8B030D-6E8A-4147-A177-3AD203B41FA5}">
                      <a16:colId xmlns:a16="http://schemas.microsoft.com/office/drawing/2014/main" val="20001"/>
                    </a:ext>
                  </a:extLst>
                </a:gridCol>
              </a:tblGrid>
              <a:tr h="3683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Instruction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000"/>
                      </a:srgbClr>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无条件转移</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1"/>
                  </a:ext>
                </a:extLst>
              </a:tr>
              <a:tr h="3667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BL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带链接转移</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2"/>
                  </a:ext>
                </a:extLst>
              </a:tr>
              <a:tr h="5270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TBB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r>
                        <a:rPr lang="zh-CN" altLang="en-US" sz="1600" kern="1200" baseline="0" dirty="0">
                          <a:solidFill>
                            <a:srgbClr val="133984"/>
                          </a:solidFill>
                          <a:latin typeface="+mn-lt"/>
                          <a:ea typeface="+mn-ea"/>
                          <a:cs typeface="+mn-cs"/>
                        </a:rPr>
                        <a:t>以字节为单位的查表转移。从一个字节数组中选一个</a:t>
                      </a:r>
                      <a:r>
                        <a:rPr lang="en-US" altLang="zh-CN" sz="1600" kern="1200" baseline="0" dirty="0">
                          <a:solidFill>
                            <a:srgbClr val="133984"/>
                          </a:solidFill>
                          <a:latin typeface="+mn-lt"/>
                          <a:ea typeface="+mn-ea"/>
                          <a:cs typeface="+mn-cs"/>
                        </a:rPr>
                        <a:t>8</a:t>
                      </a:r>
                      <a:r>
                        <a:rPr lang="zh-CN" altLang="en-US" sz="1600" kern="1200" baseline="0" dirty="0">
                          <a:solidFill>
                            <a:srgbClr val="133984"/>
                          </a:solidFill>
                          <a:latin typeface="+mn-lt"/>
                          <a:ea typeface="+mn-ea"/>
                          <a:cs typeface="+mn-cs"/>
                        </a:rPr>
                        <a:t>位前向跳转地址并转移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3"/>
                  </a:ext>
                </a:extLst>
              </a:tr>
              <a:tr h="5286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TBH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tc>
                  <a:txBody>
                    <a:bodyPr/>
                    <a:lstStyle/>
                    <a:p>
                      <a:r>
                        <a:rPr lang="zh-CN" altLang="en-US" sz="1600" kern="1200" baseline="0" dirty="0">
                          <a:solidFill>
                            <a:srgbClr val="133984"/>
                          </a:solidFill>
                          <a:latin typeface="+mn-lt"/>
                          <a:ea typeface="+mn-ea"/>
                          <a:cs typeface="+mn-cs"/>
                        </a:rPr>
                        <a:t>以半字为单位的查表转移。从一个半字数组中选一个</a:t>
                      </a:r>
                      <a:r>
                        <a:rPr lang="en-US" altLang="zh-CN" sz="1600" kern="1200" baseline="0" dirty="0">
                          <a:solidFill>
                            <a:srgbClr val="133984"/>
                          </a:solidFill>
                          <a:latin typeface="+mn-lt"/>
                          <a:ea typeface="+mn-ea"/>
                          <a:cs typeface="+mn-cs"/>
                        </a:rPr>
                        <a:t>16</a:t>
                      </a:r>
                      <a:r>
                        <a:rPr lang="zh-CN" altLang="en-US" sz="1600" kern="1200" baseline="0" dirty="0">
                          <a:solidFill>
                            <a:srgbClr val="133984"/>
                          </a:solidFill>
                          <a:latin typeface="+mn-lt"/>
                          <a:ea typeface="+mn-ea"/>
                          <a:cs typeface="+mn-cs"/>
                        </a:rPr>
                        <a:t>位前向跳转的地址并转移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000"/>
                      </a:srgbClr>
                    </a:solidFill>
                  </a:tcPr>
                </a:tc>
                <a:extLst>
                  <a:ext uri="{0D108BD9-81ED-4DB2-BD59-A6C34878D82A}">
                    <a16:rowId xmlns:a16="http://schemas.microsoft.com/office/drawing/2014/main" val="10004"/>
                  </a:ext>
                </a:extLst>
              </a:tr>
            </a:tbl>
          </a:graphicData>
        </a:graphic>
      </p:graphicFrame>
      <p:graphicFrame>
        <p:nvGraphicFramePr>
          <p:cNvPr id="840747" name="Group 43"/>
          <p:cNvGraphicFramePr>
            <a:graphicFrameLocks noGrp="1"/>
          </p:cNvGraphicFramePr>
          <p:nvPr/>
        </p:nvGraphicFramePr>
        <p:xfrm>
          <a:off x="457200" y="4876800"/>
          <a:ext cx="8353425" cy="1133475"/>
        </p:xfrm>
        <a:graphic>
          <a:graphicData uri="http://schemas.openxmlformats.org/drawingml/2006/table">
            <a:tbl>
              <a:tblPr/>
              <a:tblGrid>
                <a:gridCol w="1800225">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指令</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功能</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09A5E">
                        <a:alpha val="50195"/>
                      </a:srgbClr>
                    </a:solidFill>
                  </a:tcPr>
                </a:tc>
                <a:extLst>
                  <a:ext uri="{0D108BD9-81ED-4DB2-BD59-A6C34878D82A}">
                    <a16:rowId xmlns:a16="http://schemas.microsoft.com/office/drawing/2014/main" val="10000"/>
                  </a:ext>
                </a:extLst>
              </a:tr>
              <a:tr h="3905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LDREX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互斥加载字</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STREX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互斥存储字</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2"/>
                  </a:ext>
                </a:extLst>
              </a:tr>
            </a:tbl>
          </a:graphicData>
        </a:graphic>
      </p:graphicFrame>
      <p:sp>
        <p:nvSpPr>
          <p:cNvPr id="6"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812318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304800" y="990600"/>
            <a:ext cx="1511300" cy="396875"/>
          </a:xfrm>
          <a:prstGeom prst="rect">
            <a:avLst/>
          </a:prstGeom>
          <a:noFill/>
          <a:ln w="9525">
            <a:noFill/>
            <a:miter lim="800000"/>
            <a:headEnd/>
            <a:tailEnd/>
          </a:ln>
        </p:spPr>
        <p:txBody>
          <a:bodyPr wrap="none">
            <a:spAutoFit/>
          </a:bodyPr>
          <a:lstStyle/>
          <a:p>
            <a:pPr algn="l"/>
            <a:r>
              <a:rPr lang="en-US" altLang="zh-CN" sz="2000">
                <a:solidFill>
                  <a:schemeClr val="tx1"/>
                </a:solidFill>
                <a:ea typeface="宋体" pitchFamily="2" charset="-122"/>
              </a:rPr>
              <a:t>(Continued)</a:t>
            </a:r>
          </a:p>
        </p:txBody>
      </p:sp>
      <p:graphicFrame>
        <p:nvGraphicFramePr>
          <p:cNvPr id="841766" name="Group 38"/>
          <p:cNvGraphicFramePr>
            <a:graphicFrameLocks noGrp="1"/>
          </p:cNvGraphicFramePr>
          <p:nvPr>
            <p:ph/>
            <p:extLst>
              <p:ext uri="{D42A27DB-BD31-4B8C-83A1-F6EECF244321}">
                <p14:modId xmlns:p14="http://schemas.microsoft.com/office/powerpoint/2010/main" val="3094401150"/>
              </p:ext>
            </p:extLst>
          </p:nvPr>
        </p:nvGraphicFramePr>
        <p:xfrm>
          <a:off x="457200" y="1676400"/>
          <a:ext cx="8229600" cy="4318002"/>
        </p:xfrm>
        <a:graphic>
          <a:graphicData uri="http://schemas.openxmlformats.org/drawingml/2006/table">
            <a:tbl>
              <a:tblPr/>
              <a:tblGrid>
                <a:gridCol w="1500188">
                  <a:extLst>
                    <a:ext uri="{9D8B030D-6E8A-4147-A177-3AD203B41FA5}">
                      <a16:colId xmlns:a16="http://schemas.microsoft.com/office/drawing/2014/main" val="20000"/>
                    </a:ext>
                  </a:extLst>
                </a:gridCol>
                <a:gridCol w="6729412">
                  <a:extLst>
                    <a:ext uri="{9D8B030D-6E8A-4147-A177-3AD203B41FA5}">
                      <a16:colId xmlns:a16="http://schemas.microsoft.com/office/drawing/2014/main" val="20001"/>
                    </a:ext>
                  </a:extLst>
                </a:gridCol>
              </a:tblGrid>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dirty="0">
                          <a:ln>
                            <a:noFill/>
                          </a:ln>
                          <a:solidFill>
                            <a:srgbClr val="133984"/>
                          </a:solidFill>
                          <a:effectLst/>
                          <a:latin typeface="Arial" charset="0"/>
                          <a:ea typeface="黑体" pitchFamily="2" charset="-122"/>
                        </a:rPr>
                        <a:t>CLREX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清除本地处理器的互斥访问记录</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MRS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传送特殊功能寄存器的值到通用寄存器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FF0000"/>
                          </a:solidFill>
                          <a:effectLst/>
                          <a:latin typeface="Arial" charset="0"/>
                          <a:ea typeface="黑体" pitchFamily="2" charset="-122"/>
                        </a:rPr>
                        <a:t>MSR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FF0000"/>
                          </a:solidFill>
                          <a:effectLst/>
                          <a:latin typeface="Arial" charset="0"/>
                          <a:ea typeface="黑体" pitchFamily="2" charset="-122"/>
                        </a:rPr>
                        <a:t>从通用寄存器传送到特殊功能寄存器</a:t>
                      </a:r>
                      <a:endParaRPr kumimoji="0" lang="en-US" altLang="zh-CN" sz="1600" b="0" i="0" u="none" strike="noStrike" cap="none" normalizeH="0" baseline="0" dirty="0">
                        <a:ln>
                          <a:noFill/>
                        </a:ln>
                        <a:solidFill>
                          <a:srgbClr val="FF0000"/>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2"/>
                  </a:ext>
                </a:extLst>
              </a:tr>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NOP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无操作</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3"/>
                  </a:ext>
                </a:extLst>
              </a:tr>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SEV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发送事件</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4"/>
                  </a:ext>
                </a:extLst>
              </a:tr>
              <a:tr h="4302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WFE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事件睡眠和唤醒</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5"/>
                  </a:ext>
                </a:extLst>
              </a:tr>
              <a:tr h="4333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WFI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中断睡眠和唤醒</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6"/>
                  </a:ext>
                </a:extLst>
              </a:tr>
              <a:tr h="4302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ISB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指令同步隔离</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7"/>
                  </a:ext>
                </a:extLst>
              </a:tr>
              <a:tr h="4333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DSB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数据同步隔离</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8"/>
                  </a:ext>
                </a:extLst>
              </a:tr>
              <a:tr h="4318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DMB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数据存储器隔离</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1D5C5">
                        <a:alpha val="50195"/>
                      </a:srgbClr>
                    </a:solidFill>
                  </a:tcPr>
                </a:tc>
                <a:extLst>
                  <a:ext uri="{0D108BD9-81ED-4DB2-BD59-A6C34878D82A}">
                    <a16:rowId xmlns:a16="http://schemas.microsoft.com/office/drawing/2014/main" val="10009"/>
                  </a:ext>
                </a:extLst>
              </a:tr>
            </a:tbl>
          </a:graphicData>
        </a:graphic>
      </p:graphicFrame>
      <p:sp>
        <p:nvSpPr>
          <p:cNvPr id="124966" name="AutoShape 39">
            <a:hlinkClick r:id="rId3" action="ppaction://hlinksldjump" highlightClick="1"/>
          </p:cNvPr>
          <p:cNvSpPr>
            <a:spLocks noChangeArrowheads="1"/>
          </p:cNvSpPr>
          <p:nvPr/>
        </p:nvSpPr>
        <p:spPr bwMode="auto">
          <a:xfrm>
            <a:off x="8305800" y="6248400"/>
            <a:ext cx="381000" cy="381000"/>
          </a:xfrm>
          <a:prstGeom prst="actionButtonForwardNext">
            <a:avLst/>
          </a:prstGeom>
          <a:solidFill>
            <a:srgbClr val="008000"/>
          </a:solidFill>
          <a:ln w="28575">
            <a:noFill/>
            <a:miter lim="800000"/>
            <a:headEnd/>
            <a:tailEnd/>
          </a:ln>
        </p:spPr>
        <p:txBody>
          <a:bodyPr wrap="none" lIns="90000" tIns="46800" rIns="90000" bIns="46800" anchor="ctr">
            <a:spAutoFit/>
          </a:bodyPr>
          <a:lstStyle/>
          <a:p>
            <a:endParaRPr lang="zh-CN" altLang="en-US"/>
          </a:p>
        </p:txBody>
      </p:sp>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4"/>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230040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a:xfrm>
            <a:off x="457200" y="990600"/>
            <a:ext cx="8229600" cy="5867400"/>
          </a:xfrm>
        </p:spPr>
        <p:txBody>
          <a:bodyPr/>
          <a:lstStyle/>
          <a:p>
            <a:pPr marL="0" indent="0" eaLnBrk="1" hangingPunct="1">
              <a:lnSpc>
                <a:spcPct val="100000"/>
              </a:lnSpc>
              <a:spcBef>
                <a:spcPct val="50000"/>
              </a:spcBef>
              <a:buFontTx/>
              <a:buNone/>
            </a:pPr>
            <a:r>
              <a:rPr lang="en-US" altLang="zh-CN" sz="2600" b="1" dirty="0"/>
              <a:t>8.7.3 </a:t>
            </a:r>
            <a:r>
              <a:rPr lang="zh-CN" altLang="en-US" sz="2600" b="1" dirty="0"/>
              <a:t>指令描述</a:t>
            </a:r>
            <a:endParaRPr lang="en-US" altLang="zh-CN" sz="2600" b="1" dirty="0"/>
          </a:p>
          <a:p>
            <a:pPr marL="0" indent="0" eaLnBrk="1" hangingPunct="1">
              <a:lnSpc>
                <a:spcPct val="100000"/>
              </a:lnSpc>
              <a:spcBef>
                <a:spcPct val="50000"/>
              </a:spcBef>
              <a:buFontTx/>
              <a:buNone/>
            </a:pPr>
            <a:r>
              <a:rPr lang="en-US" altLang="zh-CN" sz="2400" b="1" dirty="0"/>
              <a:t>8.7.3.1 </a:t>
            </a:r>
            <a:r>
              <a:rPr lang="zh-CN" altLang="en-US" sz="2400" b="1" dirty="0"/>
              <a:t>汇编语言</a:t>
            </a:r>
            <a:r>
              <a:rPr lang="en-US" altLang="zh-CN" sz="2400" b="1" dirty="0"/>
              <a:t>: </a:t>
            </a:r>
            <a:r>
              <a:rPr lang="zh-CN" altLang="en-US" sz="2400" b="1" dirty="0"/>
              <a:t>传送数据</a:t>
            </a:r>
            <a:endParaRPr lang="en-US" altLang="zh-CN" sz="2400" b="1" dirty="0"/>
          </a:p>
          <a:p>
            <a:pPr marL="0" indent="0" eaLnBrk="1" hangingPunct="1">
              <a:lnSpc>
                <a:spcPct val="100000"/>
              </a:lnSpc>
              <a:spcBef>
                <a:spcPct val="50000"/>
              </a:spcBef>
              <a:buFontTx/>
              <a:buNone/>
            </a:pPr>
            <a:r>
              <a:rPr lang="en-US" altLang="zh-CN" sz="2000" dirty="0"/>
              <a:t>	  1. </a:t>
            </a:r>
            <a:r>
              <a:rPr lang="zh-CN" altLang="en-US" sz="2000" dirty="0"/>
              <a:t>在寄存器和寄存器间传送数据</a:t>
            </a:r>
            <a:endParaRPr lang="en-US" altLang="zh-CN" sz="2000" dirty="0"/>
          </a:p>
          <a:p>
            <a:pPr marL="0" indent="0" eaLnBrk="1" hangingPunct="1">
              <a:lnSpc>
                <a:spcPct val="100000"/>
              </a:lnSpc>
              <a:spcBef>
                <a:spcPct val="30000"/>
              </a:spcBef>
              <a:buFontTx/>
              <a:buNone/>
            </a:pPr>
            <a:r>
              <a:rPr lang="en-US" altLang="zh-CN" sz="2000" dirty="0"/>
              <a:t>		</a:t>
            </a:r>
            <a:r>
              <a:rPr lang="en-US" altLang="zh-CN" sz="1800" dirty="0"/>
              <a:t>MOV	Rd,  </a:t>
            </a:r>
            <a:r>
              <a:rPr lang="en-US" altLang="zh-CN" sz="1800" dirty="0" err="1"/>
              <a:t>Rn</a:t>
            </a:r>
            <a:endParaRPr lang="en-US" altLang="zh-CN" sz="1800" dirty="0"/>
          </a:p>
          <a:p>
            <a:pPr marL="0" indent="0" eaLnBrk="1" hangingPunct="1">
              <a:lnSpc>
                <a:spcPct val="100000"/>
              </a:lnSpc>
              <a:spcBef>
                <a:spcPct val="30000"/>
              </a:spcBef>
              <a:buFontTx/>
              <a:buNone/>
            </a:pPr>
            <a:r>
              <a:rPr lang="en-US" altLang="zh-CN" sz="2000" dirty="0"/>
              <a:t>               2. </a:t>
            </a:r>
            <a:r>
              <a:rPr lang="zh-CN" altLang="en-US" sz="2000" dirty="0"/>
              <a:t>在存储器和寄存器间传送数据</a:t>
            </a:r>
            <a:endParaRPr lang="en-US" altLang="zh-CN" sz="2000" dirty="0"/>
          </a:p>
          <a:p>
            <a:pPr marL="0" indent="0" eaLnBrk="1" hangingPunct="1">
              <a:lnSpc>
                <a:spcPct val="100000"/>
              </a:lnSpc>
              <a:spcBef>
                <a:spcPct val="30000"/>
              </a:spcBef>
              <a:buFontTx/>
              <a:buNone/>
            </a:pPr>
            <a:r>
              <a:rPr lang="en-US" altLang="zh-CN" sz="1800" dirty="0"/>
              <a:t>		LDR/STR	Rd,  [</a:t>
            </a:r>
            <a:r>
              <a:rPr lang="en-US" altLang="zh-CN" sz="1800" dirty="0" err="1"/>
              <a:t>Rn</a:t>
            </a:r>
            <a:r>
              <a:rPr lang="en-US" altLang="zh-CN" sz="1800" dirty="0"/>
              <a:t>]</a:t>
            </a:r>
          </a:p>
          <a:p>
            <a:pPr marL="0" indent="0" eaLnBrk="1" hangingPunct="1">
              <a:lnSpc>
                <a:spcPct val="100000"/>
              </a:lnSpc>
              <a:spcBef>
                <a:spcPct val="30000"/>
              </a:spcBef>
              <a:buFontTx/>
              <a:buNone/>
            </a:pPr>
            <a:r>
              <a:rPr lang="en-US" altLang="zh-CN" sz="1800" dirty="0"/>
              <a:t>		LDM/STM	Rd!,  {</a:t>
            </a:r>
            <a:r>
              <a:rPr lang="en-US" altLang="zh-CN" sz="1800" dirty="0" err="1"/>
              <a:t>RList</a:t>
            </a:r>
            <a:r>
              <a:rPr lang="en-US" altLang="zh-CN" sz="1800" dirty="0"/>
              <a:t>}</a:t>
            </a:r>
          </a:p>
          <a:p>
            <a:pPr marL="0" indent="0" eaLnBrk="1" hangingPunct="1">
              <a:lnSpc>
                <a:spcPct val="100000"/>
              </a:lnSpc>
              <a:spcBef>
                <a:spcPct val="30000"/>
              </a:spcBef>
              <a:buFontTx/>
              <a:buNone/>
            </a:pPr>
            <a:r>
              <a:rPr lang="en-US" altLang="zh-CN" sz="1800" dirty="0"/>
              <a:t>		PUSH/POP	{</a:t>
            </a:r>
            <a:r>
              <a:rPr lang="en-US" altLang="zh-CN" sz="1800" dirty="0" err="1"/>
              <a:t>RList</a:t>
            </a:r>
            <a:r>
              <a:rPr lang="en-US" altLang="zh-CN" sz="1800" dirty="0"/>
              <a:t>}</a:t>
            </a:r>
          </a:p>
          <a:p>
            <a:pPr marL="0" indent="0" eaLnBrk="1" hangingPunct="1">
              <a:lnSpc>
                <a:spcPct val="100000"/>
              </a:lnSpc>
              <a:spcBef>
                <a:spcPct val="30000"/>
              </a:spcBef>
              <a:buFontTx/>
              <a:buNone/>
            </a:pPr>
            <a:r>
              <a:rPr lang="en-US" altLang="zh-CN" sz="2000" dirty="0"/>
              <a:t>               3. </a:t>
            </a:r>
            <a:r>
              <a:rPr lang="zh-CN" altLang="en-US" sz="2000" dirty="0"/>
              <a:t>在特殊功能寄存器和寄存器间传送数据</a:t>
            </a:r>
            <a:endParaRPr lang="en-US" altLang="zh-CN" sz="2000" dirty="0"/>
          </a:p>
          <a:p>
            <a:pPr marL="0" indent="0" eaLnBrk="1" hangingPunct="1">
              <a:lnSpc>
                <a:spcPct val="100000"/>
              </a:lnSpc>
              <a:spcBef>
                <a:spcPct val="30000"/>
              </a:spcBef>
              <a:buFontTx/>
              <a:buNone/>
            </a:pPr>
            <a:r>
              <a:rPr lang="en-US" altLang="zh-CN" sz="1800" dirty="0"/>
              <a:t>		MSR	</a:t>
            </a:r>
            <a:r>
              <a:rPr lang="en-US" altLang="zh-CN" sz="1800" dirty="0" err="1"/>
              <a:t>Sreg</a:t>
            </a:r>
            <a:r>
              <a:rPr lang="en-US" altLang="zh-CN" sz="1800" dirty="0"/>
              <a:t>, </a:t>
            </a:r>
            <a:r>
              <a:rPr lang="en-US" altLang="zh-CN" sz="1800" dirty="0" err="1"/>
              <a:t>Rn</a:t>
            </a:r>
            <a:r>
              <a:rPr lang="en-US" altLang="zh-CN" sz="1800" dirty="0"/>
              <a:t>	</a:t>
            </a:r>
          </a:p>
          <a:p>
            <a:pPr marL="0" indent="0" eaLnBrk="1" hangingPunct="1">
              <a:lnSpc>
                <a:spcPct val="100000"/>
              </a:lnSpc>
              <a:spcBef>
                <a:spcPct val="30000"/>
              </a:spcBef>
              <a:buFontTx/>
              <a:buNone/>
            </a:pPr>
            <a:r>
              <a:rPr lang="en-US" altLang="zh-CN" sz="1800" dirty="0"/>
              <a:t>		MRS	</a:t>
            </a:r>
            <a:r>
              <a:rPr lang="en-US" altLang="zh-CN" sz="1800" dirty="0" err="1"/>
              <a:t>Rn</a:t>
            </a:r>
            <a:r>
              <a:rPr lang="en-US" altLang="zh-CN" sz="1800" dirty="0"/>
              <a:t>, </a:t>
            </a:r>
            <a:r>
              <a:rPr lang="en-US" altLang="zh-CN" sz="1800" dirty="0" err="1"/>
              <a:t>Sreg</a:t>
            </a:r>
            <a:endParaRPr lang="en-US" altLang="zh-CN" sz="1800" dirty="0"/>
          </a:p>
          <a:p>
            <a:pPr marL="0" indent="0" eaLnBrk="1" hangingPunct="1">
              <a:lnSpc>
                <a:spcPct val="100000"/>
              </a:lnSpc>
              <a:spcBef>
                <a:spcPct val="30000"/>
              </a:spcBef>
              <a:buFontTx/>
              <a:buNone/>
            </a:pPr>
            <a:r>
              <a:rPr lang="en-US" altLang="zh-CN" sz="2000" dirty="0"/>
              <a:t>               4. </a:t>
            </a:r>
            <a:r>
              <a:rPr lang="zh-CN" altLang="en-US" sz="2000" dirty="0"/>
              <a:t>把一个立即数传送给寄存器</a:t>
            </a:r>
          </a:p>
          <a:p>
            <a:pPr marL="0" indent="0" eaLnBrk="1" hangingPunct="1">
              <a:lnSpc>
                <a:spcPct val="100000"/>
              </a:lnSpc>
              <a:spcBef>
                <a:spcPct val="30000"/>
              </a:spcBef>
              <a:buFontTx/>
              <a:buNone/>
            </a:pPr>
            <a:r>
              <a:rPr lang="en-US" altLang="zh-CN" sz="1800" dirty="0"/>
              <a:t>		MOV/MOVW	Rd,  #8</a:t>
            </a:r>
            <a:r>
              <a:rPr lang="zh-CN" altLang="en-US" sz="1800" dirty="0"/>
              <a:t>位</a:t>
            </a:r>
            <a:r>
              <a:rPr lang="en-US" altLang="zh-CN" sz="1800" dirty="0"/>
              <a:t>/16</a:t>
            </a:r>
            <a:r>
              <a:rPr lang="zh-CN" altLang="en-US" sz="1800" dirty="0"/>
              <a:t>位立即数</a:t>
            </a:r>
          </a:p>
          <a:p>
            <a:pPr marL="0" indent="0" eaLnBrk="1" hangingPunct="1">
              <a:lnSpc>
                <a:spcPct val="100000"/>
              </a:lnSpc>
              <a:spcBef>
                <a:spcPct val="30000"/>
              </a:spcBef>
              <a:buFontTx/>
              <a:buNone/>
            </a:pPr>
            <a:r>
              <a:rPr lang="zh-CN" altLang="en-US" sz="1800" dirty="0"/>
              <a:t>		</a:t>
            </a:r>
            <a:r>
              <a:rPr lang="en-US" altLang="zh-CN" sz="1800" dirty="0"/>
              <a:t>LDR	Rd, =32</a:t>
            </a:r>
            <a:r>
              <a:rPr lang="zh-CN" altLang="en-US" sz="1800" dirty="0"/>
              <a:t>位立即数或地址	</a:t>
            </a:r>
            <a:r>
              <a:rPr lang="en-US" altLang="zh-CN" sz="1800" dirty="0"/>
              <a:t>; </a:t>
            </a:r>
            <a:r>
              <a:rPr lang="zh-CN" altLang="en-US" sz="1800" dirty="0"/>
              <a:t>伪指令</a:t>
            </a:r>
            <a:endParaRPr lang="en-US" altLang="zh-CN" sz="1800" dirty="0"/>
          </a:p>
        </p:txBody>
      </p:sp>
      <p:pic>
        <p:nvPicPr>
          <p:cNvPr id="125955" name="Picture 3" descr="stages_01"/>
          <p:cNvPicPr>
            <a:picLocks noChangeAspect="1" noChangeArrowheads="1"/>
          </p:cNvPicPr>
          <p:nvPr/>
        </p:nvPicPr>
        <p:blipFill>
          <a:blip r:embed="rId3" cstate="print"/>
          <a:srcRect/>
          <a:stretch>
            <a:fillRect/>
          </a:stretch>
        </p:blipFill>
        <p:spPr bwMode="auto">
          <a:xfrm>
            <a:off x="762000" y="2100263"/>
            <a:ext cx="719138" cy="719137"/>
          </a:xfrm>
          <a:prstGeom prst="rect">
            <a:avLst/>
          </a:prstGeom>
          <a:noFill/>
          <a:ln w="9525">
            <a:noFill/>
            <a:miter lim="800000"/>
            <a:headEnd/>
            <a:tailEnd/>
          </a:ln>
        </p:spPr>
      </p:pic>
      <p:pic>
        <p:nvPicPr>
          <p:cNvPr id="125956" name="Picture 4" descr="circle_sodc"/>
          <p:cNvPicPr>
            <a:picLocks noChangeAspect="1" noChangeArrowheads="1"/>
          </p:cNvPicPr>
          <p:nvPr/>
        </p:nvPicPr>
        <p:blipFill>
          <a:blip r:embed="rId4" cstate="print"/>
          <a:srcRect/>
          <a:stretch>
            <a:fillRect/>
          </a:stretch>
        </p:blipFill>
        <p:spPr bwMode="auto">
          <a:xfrm>
            <a:off x="762000" y="4191000"/>
            <a:ext cx="719138" cy="719138"/>
          </a:xfrm>
          <a:prstGeom prst="rect">
            <a:avLst/>
          </a:prstGeom>
          <a:noFill/>
          <a:ln w="9525">
            <a:noFill/>
            <a:miter lim="800000"/>
            <a:headEnd/>
            <a:tailEnd/>
          </a:ln>
        </p:spPr>
      </p:pic>
      <p:grpSp>
        <p:nvGrpSpPr>
          <p:cNvPr id="125957" name="Group 5"/>
          <p:cNvGrpSpPr>
            <a:grpSpLocks/>
          </p:cNvGrpSpPr>
          <p:nvPr/>
        </p:nvGrpSpPr>
        <p:grpSpPr bwMode="auto">
          <a:xfrm>
            <a:off x="762000" y="5257800"/>
            <a:ext cx="685800" cy="935038"/>
            <a:chOff x="0" y="0"/>
            <a:chExt cx="1106" cy="1528"/>
          </a:xfrm>
        </p:grpSpPr>
        <p:pic>
          <p:nvPicPr>
            <p:cNvPr id="125959" name="Picture 6" descr="circle_base_energy_04b"/>
            <p:cNvPicPr>
              <a:picLocks noChangeAspect="1" noChangeArrowheads="1"/>
            </p:cNvPicPr>
            <p:nvPr/>
          </p:nvPicPr>
          <p:blipFill>
            <a:blip r:embed="rId5" cstate="print"/>
            <a:srcRect/>
            <a:stretch>
              <a:fillRect/>
            </a:stretch>
          </p:blipFill>
          <p:spPr bwMode="auto">
            <a:xfrm>
              <a:off x="0" y="0"/>
              <a:ext cx="1106" cy="1106"/>
            </a:xfrm>
            <a:prstGeom prst="rect">
              <a:avLst/>
            </a:prstGeom>
            <a:noFill/>
            <a:ln w="9525">
              <a:noFill/>
              <a:miter lim="800000"/>
              <a:headEnd/>
              <a:tailEnd/>
            </a:ln>
          </p:spPr>
        </p:pic>
        <p:sp>
          <p:nvSpPr>
            <p:cNvPr id="125960" name="Text Box 7"/>
            <p:cNvSpPr txBox="1">
              <a:spLocks noChangeArrowheads="1"/>
            </p:cNvSpPr>
            <p:nvPr/>
          </p:nvSpPr>
          <p:spPr bwMode="auto">
            <a:xfrm>
              <a:off x="105" y="1095"/>
              <a:ext cx="906" cy="433"/>
            </a:xfrm>
            <a:prstGeom prst="rect">
              <a:avLst/>
            </a:prstGeom>
            <a:noFill/>
            <a:ln w="9525">
              <a:noFill/>
              <a:miter lim="800000"/>
              <a:headEnd/>
              <a:tailEnd/>
            </a:ln>
          </p:spPr>
          <p:txBody>
            <a:bodyPr>
              <a:spAutoFit/>
            </a:bodyPr>
            <a:lstStyle/>
            <a:p>
              <a:pPr>
                <a:lnSpc>
                  <a:spcPct val="95000"/>
                </a:lnSpc>
                <a:spcBef>
                  <a:spcPct val="50000"/>
                </a:spcBef>
              </a:pPr>
              <a:endParaRPr lang="zh-CN" altLang="en-US" sz="1200" b="1" i="1">
                <a:solidFill>
                  <a:srgbClr val="C6ED6F"/>
                </a:solidFill>
                <a:ea typeface="宋体" pitchFamily="2" charset="-122"/>
              </a:endParaRPr>
            </a:p>
          </p:txBody>
        </p:sp>
      </p:grpSp>
      <p:pic>
        <p:nvPicPr>
          <p:cNvPr id="125958" name="Picture 8" descr="stages_02"/>
          <p:cNvPicPr>
            <a:picLocks noChangeAspect="1" noChangeArrowheads="1"/>
          </p:cNvPicPr>
          <p:nvPr/>
        </p:nvPicPr>
        <p:blipFill>
          <a:blip r:embed="rId6" cstate="print"/>
          <a:srcRect/>
          <a:stretch>
            <a:fillRect/>
          </a:stretch>
        </p:blipFill>
        <p:spPr bwMode="auto">
          <a:xfrm>
            <a:off x="762000" y="2971800"/>
            <a:ext cx="719138" cy="719138"/>
          </a:xfrm>
          <a:prstGeom prst="rect">
            <a:avLst/>
          </a:prstGeom>
          <a:noFill/>
          <a:ln w="9525">
            <a:noFill/>
            <a:miter lim="800000"/>
            <a:headEnd/>
            <a:tailEnd/>
          </a:ln>
        </p:spPr>
      </p:pic>
      <p:sp>
        <p:nvSpPr>
          <p:cNvPr id="9"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7"/>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1836741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2819400" y="1752600"/>
            <a:ext cx="2741613"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通常使用的内存访问指令</a:t>
            </a:r>
            <a:endParaRPr lang="en-US" altLang="zh-CN" b="1">
              <a:solidFill>
                <a:schemeClr val="tx1"/>
              </a:solidFill>
              <a:ea typeface="宋体" pitchFamily="2" charset="-122"/>
            </a:endParaRPr>
          </a:p>
        </p:txBody>
      </p:sp>
      <p:sp>
        <p:nvSpPr>
          <p:cNvPr id="126979" name="Rectangle 3"/>
          <p:cNvSpPr>
            <a:spLocks noChangeArrowheads="1"/>
          </p:cNvSpPr>
          <p:nvPr/>
        </p:nvSpPr>
        <p:spPr bwMode="auto">
          <a:xfrm>
            <a:off x="457200" y="1066800"/>
            <a:ext cx="8207375" cy="457200"/>
          </a:xfrm>
          <a:prstGeom prst="rect">
            <a:avLst/>
          </a:prstGeom>
          <a:noFill/>
          <a:ln w="9525">
            <a:noFill/>
            <a:miter lim="800000"/>
            <a:headEnd/>
            <a:tailEnd/>
          </a:ln>
        </p:spPr>
        <p:txBody>
          <a:bodyPr>
            <a:spAutoFit/>
          </a:bodyPr>
          <a:lstStyle/>
          <a:p>
            <a:pPr algn="l">
              <a:spcBef>
                <a:spcPct val="50000"/>
              </a:spcBef>
            </a:pPr>
            <a:r>
              <a:rPr lang="zh-CN" altLang="en-US" sz="2400" dirty="0"/>
              <a:t>访问存储器的基本指令是</a:t>
            </a:r>
            <a:r>
              <a:rPr lang="en-US" altLang="zh-CN" sz="2400" dirty="0">
                <a:solidFill>
                  <a:srgbClr val="FF0000"/>
                </a:solidFill>
              </a:rPr>
              <a:t>Load</a:t>
            </a:r>
            <a:r>
              <a:rPr lang="zh-CN" altLang="en-US" sz="2400" dirty="0"/>
              <a:t>和</a:t>
            </a:r>
            <a:r>
              <a:rPr lang="en-US" altLang="zh-CN" sz="2400" dirty="0">
                <a:solidFill>
                  <a:srgbClr val="FF0000"/>
                </a:solidFill>
              </a:rPr>
              <a:t>Store</a:t>
            </a:r>
            <a:r>
              <a:rPr lang="zh-CN" altLang="en-US" sz="2400" dirty="0"/>
              <a:t>。</a:t>
            </a:r>
            <a:endParaRPr lang="en-US" altLang="zh-CN" sz="2400" dirty="0"/>
          </a:p>
        </p:txBody>
      </p:sp>
      <p:graphicFrame>
        <p:nvGraphicFramePr>
          <p:cNvPr id="843813" name="Group 37"/>
          <p:cNvGraphicFramePr>
            <a:graphicFrameLocks noGrp="1"/>
          </p:cNvGraphicFramePr>
          <p:nvPr>
            <p:ph/>
            <p:extLst>
              <p:ext uri="{D42A27DB-BD31-4B8C-83A1-F6EECF244321}">
                <p14:modId xmlns:p14="http://schemas.microsoft.com/office/powerpoint/2010/main" val="1803557494"/>
              </p:ext>
            </p:extLst>
          </p:nvPr>
        </p:nvGraphicFramePr>
        <p:xfrm>
          <a:off x="468313" y="2349500"/>
          <a:ext cx="8229600" cy="3930716"/>
        </p:xfrm>
        <a:graphic>
          <a:graphicData uri="http://schemas.openxmlformats.org/drawingml/2006/table">
            <a:tbl>
              <a:tblPr/>
              <a:tblGrid>
                <a:gridCol w="3113087">
                  <a:extLst>
                    <a:ext uri="{9D8B030D-6E8A-4147-A177-3AD203B41FA5}">
                      <a16:colId xmlns:a16="http://schemas.microsoft.com/office/drawing/2014/main" val="20000"/>
                    </a:ext>
                  </a:extLst>
                </a:gridCol>
                <a:gridCol w="5116513">
                  <a:extLst>
                    <a:ext uri="{9D8B030D-6E8A-4147-A177-3AD203B41FA5}">
                      <a16:colId xmlns:a16="http://schemas.microsoft.com/office/drawing/2014/main" val="20001"/>
                    </a:ext>
                  </a:extLst>
                </a:gridCol>
              </a:tblGrid>
              <a:tr h="3921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例子</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描述</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4175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LDRB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 </a:t>
                      </a:r>
                      <a:r>
                        <a:rPr kumimoji="0" lang="zh-CN" altLang="en-US" sz="1600" b="0" i="0" u="none" strike="noStrike" cap="none" normalizeH="0" baseline="0" dirty="0">
                          <a:ln>
                            <a:noFill/>
                          </a:ln>
                          <a:solidFill>
                            <a:srgbClr val="133984"/>
                          </a:solidFill>
                          <a:effectLst/>
                          <a:latin typeface="Arial" charset="0"/>
                          <a:ea typeface="黑体" pitchFamily="2" charset="-122"/>
                        </a:rPr>
                        <a:t>读取一个</a:t>
                      </a:r>
                      <a:r>
                        <a:rPr kumimoji="0" lang="zh-CN" altLang="en-US" sz="1600" b="0" i="0" u="none" strike="noStrike" cap="none" normalizeH="0" baseline="0" dirty="0">
                          <a:ln>
                            <a:noFill/>
                          </a:ln>
                          <a:solidFill>
                            <a:srgbClr val="FF0000"/>
                          </a:solidFill>
                          <a:effectLst/>
                          <a:latin typeface="Arial" charset="0"/>
                          <a:ea typeface="黑体" pitchFamily="2" charset="-122"/>
                        </a:rPr>
                        <a:t>字节</a:t>
                      </a:r>
                      <a:r>
                        <a:rPr kumimoji="0" lang="zh-CN" altLang="en-US" sz="1600" b="0" i="0" u="none" strike="noStrike" cap="none" normalizeH="0" baseline="0" dirty="0">
                          <a:ln>
                            <a:noFill/>
                          </a:ln>
                          <a:solidFill>
                            <a:srgbClr val="133984"/>
                          </a:solidFill>
                          <a:effectLst/>
                          <a:latin typeface="Arial" charset="0"/>
                          <a:ea typeface="黑体" pitchFamily="2" charset="-122"/>
                        </a:rPr>
                        <a:t>到 </a:t>
                      </a:r>
                      <a:r>
                        <a:rPr kumimoji="0" lang="en-US" altLang="zh-CN" sz="1600" b="0" i="0" u="none" strike="noStrike" cap="none" normalizeH="0" baseline="0" dirty="0">
                          <a:ln>
                            <a:noFill/>
                          </a:ln>
                          <a:solidFill>
                            <a:srgbClr val="133984"/>
                          </a:solidFill>
                          <a:effectLst/>
                          <a:latin typeface="Arial" charset="0"/>
                          <a:ea typeface="黑体" pitchFamily="2" charset="-122"/>
                        </a:rPr>
                        <a:t>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4175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LDRH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 </a:t>
                      </a:r>
                      <a:r>
                        <a:rPr kumimoji="0" lang="zh-CN" altLang="en-US" sz="1600" b="0" i="0" u="none" strike="noStrike" cap="none" normalizeH="0" baseline="0" dirty="0">
                          <a:ln>
                            <a:noFill/>
                          </a:ln>
                          <a:solidFill>
                            <a:srgbClr val="133984"/>
                          </a:solidFill>
                          <a:effectLst/>
                          <a:latin typeface="Arial" charset="0"/>
                          <a:ea typeface="黑体" pitchFamily="2" charset="-122"/>
                        </a:rPr>
                        <a:t>读取一个</a:t>
                      </a:r>
                      <a:r>
                        <a:rPr kumimoji="0" lang="zh-CN" altLang="en-US" sz="1600" b="0" i="0" u="none" strike="noStrike" cap="none" normalizeH="0" baseline="0" dirty="0">
                          <a:ln>
                            <a:noFill/>
                          </a:ln>
                          <a:solidFill>
                            <a:srgbClr val="FF0000"/>
                          </a:solidFill>
                          <a:effectLst/>
                          <a:latin typeface="Arial" charset="0"/>
                          <a:ea typeface="黑体" pitchFamily="2" charset="-122"/>
                        </a:rPr>
                        <a:t>半字</a:t>
                      </a:r>
                      <a:r>
                        <a:rPr kumimoji="0" lang="zh-CN" altLang="en-US" sz="1600" b="0" i="0" u="none" strike="noStrike" cap="none" normalizeH="0" baseline="0" dirty="0">
                          <a:ln>
                            <a:noFill/>
                          </a:ln>
                          <a:solidFill>
                            <a:srgbClr val="133984"/>
                          </a:solidFill>
                          <a:effectLst/>
                          <a:latin typeface="Arial" charset="0"/>
                          <a:ea typeface="黑体" pitchFamily="2" charset="-122"/>
                        </a:rPr>
                        <a:t>到 </a:t>
                      </a:r>
                      <a:r>
                        <a:rPr kumimoji="0" lang="en-US" altLang="zh-CN" sz="1600" b="0" i="0" u="none" strike="noStrike" cap="none" normalizeH="0" baseline="0" dirty="0">
                          <a:ln>
                            <a:noFill/>
                          </a:ln>
                          <a:solidFill>
                            <a:srgbClr val="133984"/>
                          </a:solidFill>
                          <a:effectLst/>
                          <a:latin typeface="Arial" charset="0"/>
                          <a:ea typeface="黑体" pitchFamily="2" charset="-122"/>
                        </a:rPr>
                        <a:t>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419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 </a:t>
                      </a:r>
                      <a:r>
                        <a:rPr kumimoji="0" lang="zh-CN" altLang="en-US" sz="1600" b="0" i="0" u="none" strike="noStrike" cap="none" normalizeH="0" baseline="0" dirty="0">
                          <a:ln>
                            <a:noFill/>
                          </a:ln>
                          <a:solidFill>
                            <a:srgbClr val="133984"/>
                          </a:solidFill>
                          <a:effectLst/>
                          <a:latin typeface="Arial" charset="0"/>
                          <a:ea typeface="黑体" pitchFamily="2" charset="-122"/>
                        </a:rPr>
                        <a:t>读取一个</a:t>
                      </a:r>
                      <a:r>
                        <a:rPr kumimoji="0" lang="zh-CN" altLang="en-US" sz="1600" b="0" i="0" u="none" strike="noStrike" cap="none" normalizeH="0" baseline="0" dirty="0">
                          <a:ln>
                            <a:noFill/>
                          </a:ln>
                          <a:solidFill>
                            <a:srgbClr val="FF0000"/>
                          </a:solidFill>
                          <a:effectLst/>
                          <a:latin typeface="Arial" charset="0"/>
                          <a:ea typeface="黑体" pitchFamily="2" charset="-122"/>
                        </a:rPr>
                        <a:t>字</a:t>
                      </a:r>
                      <a:r>
                        <a:rPr kumimoji="0" lang="zh-CN" altLang="en-US" sz="1600" b="0" i="0" u="none" strike="noStrike" cap="none" normalizeH="0" baseline="0" dirty="0">
                          <a:ln>
                            <a:noFill/>
                          </a:ln>
                          <a:solidFill>
                            <a:srgbClr val="133984"/>
                          </a:solidFill>
                          <a:effectLst/>
                          <a:latin typeface="Arial" charset="0"/>
                          <a:ea typeface="黑体" pitchFamily="2" charset="-122"/>
                        </a:rPr>
                        <a:t>到 </a:t>
                      </a:r>
                      <a:r>
                        <a:rPr kumimoji="0" lang="en-US" altLang="zh-CN" sz="1600" b="0" i="0" u="none" strike="noStrike" cap="none" normalizeH="0" baseline="0" dirty="0">
                          <a:ln>
                            <a:noFill/>
                          </a:ln>
                          <a:solidFill>
                            <a:srgbClr val="133984"/>
                          </a:solidFill>
                          <a:effectLst/>
                          <a:latin typeface="Arial" charset="0"/>
                          <a:ea typeface="黑体" pitchFamily="2" charset="-122"/>
                        </a:rPr>
                        <a:t>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r h="4238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LDRD Rd1,Rd2,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 </a:t>
                      </a:r>
                      <a:r>
                        <a:rPr kumimoji="0" lang="zh-CN" altLang="en-US" sz="1600" b="0" i="0" u="none" strike="noStrike" cap="none" normalizeH="0" baseline="0" dirty="0">
                          <a:ln>
                            <a:noFill/>
                          </a:ln>
                          <a:solidFill>
                            <a:srgbClr val="133984"/>
                          </a:solidFill>
                          <a:effectLst/>
                          <a:latin typeface="Arial" charset="0"/>
                          <a:ea typeface="黑体" pitchFamily="2" charset="-122"/>
                        </a:rPr>
                        <a:t>读取一个</a:t>
                      </a:r>
                      <a:r>
                        <a:rPr kumimoji="0" lang="zh-CN" altLang="en-US" sz="1600" b="0" i="0" u="none" strike="noStrike" cap="none" normalizeH="0" baseline="0" dirty="0">
                          <a:ln>
                            <a:noFill/>
                          </a:ln>
                          <a:solidFill>
                            <a:srgbClr val="FF0000"/>
                          </a:solidFill>
                          <a:effectLst/>
                          <a:latin typeface="Arial" charset="0"/>
                          <a:ea typeface="黑体" pitchFamily="2" charset="-122"/>
                        </a:rPr>
                        <a:t>双</a:t>
                      </a:r>
                      <a:r>
                        <a:rPr kumimoji="0" lang="zh-CN" altLang="en-US" sz="1600" b="0" i="0" u="none" strike="noStrike" cap="none" normalizeH="0" baseline="0" dirty="0">
                          <a:ln>
                            <a:noFill/>
                          </a:ln>
                          <a:solidFill>
                            <a:srgbClr val="133984"/>
                          </a:solidFill>
                          <a:effectLst/>
                          <a:latin typeface="Arial" charset="0"/>
                          <a:ea typeface="黑体" pitchFamily="2" charset="-122"/>
                        </a:rPr>
                        <a:t>字到 </a:t>
                      </a:r>
                      <a:r>
                        <a:rPr kumimoji="0" lang="en-US" altLang="zh-CN" sz="1600" b="0" i="0" u="none" strike="noStrike" cap="none" normalizeH="0" baseline="0" dirty="0">
                          <a:ln>
                            <a:noFill/>
                          </a:ln>
                          <a:solidFill>
                            <a:srgbClr val="133984"/>
                          </a:solidFill>
                          <a:effectLst/>
                          <a:latin typeface="Arial" charset="0"/>
                          <a:ea typeface="黑体" pitchFamily="2" charset="-122"/>
                        </a:rPr>
                        <a:t>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4"/>
                  </a:ext>
                </a:extLst>
              </a:tr>
              <a:tr h="4175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STRB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lang="zh-CN" altLang="en-US" sz="1600" kern="1200" baseline="0" dirty="0">
                          <a:solidFill>
                            <a:srgbClr val="133984"/>
                          </a:solidFill>
                          <a:latin typeface="+mn-lt"/>
                          <a:ea typeface="+mn-ea"/>
                          <a:cs typeface="+mn-cs"/>
                        </a:rPr>
                        <a:t>把</a:t>
                      </a:r>
                      <a:r>
                        <a:rPr lang="en-US" altLang="zh-CN" sz="1600" kern="1200" baseline="0" dirty="0">
                          <a:solidFill>
                            <a:srgbClr val="133984"/>
                          </a:solidFill>
                          <a:latin typeface="+mn-lt"/>
                          <a:ea typeface="+mn-ea"/>
                          <a:cs typeface="+mn-cs"/>
                        </a:rPr>
                        <a:t>Rd</a:t>
                      </a:r>
                      <a:r>
                        <a:rPr lang="zh-CN" altLang="en-US" sz="1600" kern="1200" baseline="0" dirty="0">
                          <a:solidFill>
                            <a:srgbClr val="133984"/>
                          </a:solidFill>
                          <a:latin typeface="+mn-lt"/>
                          <a:ea typeface="+mn-ea"/>
                          <a:cs typeface="+mn-cs"/>
                        </a:rPr>
                        <a:t>中的低</a:t>
                      </a:r>
                      <a:r>
                        <a:rPr lang="zh-CN" altLang="en-US" sz="1600" kern="1200" baseline="0" dirty="0">
                          <a:solidFill>
                            <a:srgbClr val="FF0000"/>
                          </a:solidFill>
                          <a:latin typeface="+mn-lt"/>
                          <a:ea typeface="+mn-ea"/>
                          <a:cs typeface="+mn-cs"/>
                        </a:rPr>
                        <a:t>字节</a:t>
                      </a:r>
                      <a:r>
                        <a:rPr lang="zh-CN" altLang="en-US" sz="1600" kern="1200" baseline="0" dirty="0">
                          <a:solidFill>
                            <a:srgbClr val="133984"/>
                          </a:solidFill>
                          <a:latin typeface="+mn-lt"/>
                          <a:ea typeface="+mn-ea"/>
                          <a:cs typeface="+mn-cs"/>
                        </a:rPr>
                        <a:t>存储到</a:t>
                      </a:r>
                      <a:r>
                        <a:rPr kumimoji="0" lang="zh-CN" altLang="en-US" sz="1600" b="0" i="0" u="none" strike="noStrike" cap="none" normalizeH="0" baseline="0" dirty="0">
                          <a:ln>
                            <a:noFill/>
                          </a:ln>
                          <a:solidFill>
                            <a:srgbClr val="133984"/>
                          </a:solidFill>
                          <a:effectLst/>
                          <a:latin typeface="Arial" charset="0"/>
                          <a:ea typeface="黑体" pitchFamily="2" charset="-122"/>
                        </a:rPr>
                        <a:t>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a:t>
                      </a:r>
                      <a:r>
                        <a:rPr lang="zh-CN" altLang="en-US" sz="1600" kern="1200" baseline="0" dirty="0">
                          <a:solidFill>
                            <a:srgbClr val="133984"/>
                          </a:solidFill>
                          <a:latin typeface="+mn-lt"/>
                          <a:ea typeface="+mn-ea"/>
                          <a:cs typeface="+mn-cs"/>
                        </a:rPr>
                        <a:t>处</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5"/>
                  </a:ext>
                </a:extLst>
              </a:tr>
              <a:tr h="419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STRH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lang="zh-CN" altLang="en-US" sz="1600" kern="1200" baseline="0" dirty="0">
                          <a:solidFill>
                            <a:srgbClr val="133984"/>
                          </a:solidFill>
                          <a:latin typeface="+mn-lt"/>
                          <a:ea typeface="+mn-ea"/>
                          <a:cs typeface="+mn-cs"/>
                        </a:rPr>
                        <a:t>把</a:t>
                      </a:r>
                      <a:r>
                        <a:rPr lang="en-US" altLang="zh-CN" sz="1600" kern="1200" baseline="0" dirty="0">
                          <a:solidFill>
                            <a:srgbClr val="133984"/>
                          </a:solidFill>
                          <a:latin typeface="+mn-lt"/>
                          <a:ea typeface="+mn-ea"/>
                          <a:cs typeface="+mn-cs"/>
                        </a:rPr>
                        <a:t>Rd</a:t>
                      </a:r>
                      <a:r>
                        <a:rPr lang="zh-CN" altLang="en-US" sz="1600" kern="1200" baseline="0" dirty="0">
                          <a:solidFill>
                            <a:srgbClr val="133984"/>
                          </a:solidFill>
                          <a:latin typeface="+mn-lt"/>
                          <a:ea typeface="+mn-ea"/>
                          <a:cs typeface="+mn-cs"/>
                        </a:rPr>
                        <a:t>中的低</a:t>
                      </a:r>
                      <a:r>
                        <a:rPr kumimoji="0" lang="zh-CN" altLang="en-US" sz="1600" b="0" i="0" u="none" strike="noStrike" cap="none" normalizeH="0" baseline="0" dirty="0">
                          <a:ln>
                            <a:noFill/>
                          </a:ln>
                          <a:solidFill>
                            <a:srgbClr val="FF0000"/>
                          </a:solidFill>
                          <a:effectLst/>
                          <a:latin typeface="Arial" charset="0"/>
                          <a:ea typeface="黑体" pitchFamily="2" charset="-122"/>
                        </a:rPr>
                        <a:t>半</a:t>
                      </a:r>
                      <a:r>
                        <a:rPr lang="zh-CN" altLang="en-US" sz="1600" kern="1200" baseline="0" dirty="0">
                          <a:solidFill>
                            <a:srgbClr val="FF0000"/>
                          </a:solidFill>
                          <a:latin typeface="+mn-lt"/>
                          <a:ea typeface="+mn-ea"/>
                          <a:cs typeface="+mn-cs"/>
                        </a:rPr>
                        <a:t>字</a:t>
                      </a:r>
                      <a:r>
                        <a:rPr lang="zh-CN" altLang="en-US" sz="1600" kern="1200" baseline="0" dirty="0">
                          <a:solidFill>
                            <a:srgbClr val="133984"/>
                          </a:solidFill>
                          <a:latin typeface="+mn-lt"/>
                          <a:ea typeface="+mn-ea"/>
                          <a:cs typeface="+mn-cs"/>
                        </a:rPr>
                        <a:t>存储到</a:t>
                      </a:r>
                      <a:r>
                        <a:rPr kumimoji="0" lang="zh-CN" altLang="en-US" sz="1600" b="0" i="0" u="none" strike="noStrike" cap="none" normalizeH="0" baseline="0" dirty="0">
                          <a:ln>
                            <a:noFill/>
                          </a:ln>
                          <a:solidFill>
                            <a:srgbClr val="133984"/>
                          </a:solidFill>
                          <a:effectLst/>
                          <a:latin typeface="Arial" charset="0"/>
                          <a:ea typeface="黑体" pitchFamily="2" charset="-122"/>
                        </a:rPr>
                        <a:t>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a:t>
                      </a:r>
                      <a:r>
                        <a:rPr lang="zh-CN" altLang="en-US" sz="1600" kern="1200" baseline="0" dirty="0">
                          <a:solidFill>
                            <a:srgbClr val="133984"/>
                          </a:solidFill>
                          <a:latin typeface="+mn-lt"/>
                          <a:ea typeface="+mn-ea"/>
                          <a:cs typeface="+mn-cs"/>
                        </a:rPr>
                        <a:t>处</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6"/>
                  </a:ext>
                </a:extLst>
              </a:tr>
              <a:tr h="419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lang="zh-CN" altLang="en-US" sz="1600" kern="1200" baseline="0" dirty="0">
                          <a:solidFill>
                            <a:srgbClr val="133984"/>
                          </a:solidFill>
                          <a:latin typeface="+mn-lt"/>
                          <a:ea typeface="+mn-ea"/>
                          <a:cs typeface="+mn-cs"/>
                        </a:rPr>
                        <a:t>把</a:t>
                      </a:r>
                      <a:r>
                        <a:rPr lang="en-US" altLang="zh-CN" sz="1600" kern="1200" baseline="0" dirty="0">
                          <a:solidFill>
                            <a:srgbClr val="133984"/>
                          </a:solidFill>
                          <a:latin typeface="+mn-lt"/>
                          <a:ea typeface="+mn-ea"/>
                          <a:cs typeface="+mn-cs"/>
                        </a:rPr>
                        <a:t>Rd</a:t>
                      </a:r>
                      <a:r>
                        <a:rPr lang="zh-CN" altLang="en-US" sz="1600" kern="1200" baseline="0" dirty="0">
                          <a:solidFill>
                            <a:srgbClr val="133984"/>
                          </a:solidFill>
                          <a:latin typeface="+mn-lt"/>
                          <a:ea typeface="+mn-ea"/>
                          <a:cs typeface="+mn-cs"/>
                        </a:rPr>
                        <a:t>中的</a:t>
                      </a:r>
                      <a:r>
                        <a:rPr lang="zh-CN" altLang="en-US" sz="1600" kern="1200" baseline="0" dirty="0">
                          <a:solidFill>
                            <a:srgbClr val="FF0000"/>
                          </a:solidFill>
                          <a:latin typeface="+mn-lt"/>
                          <a:ea typeface="+mn-ea"/>
                          <a:cs typeface="+mn-cs"/>
                        </a:rPr>
                        <a:t>字</a:t>
                      </a:r>
                      <a:r>
                        <a:rPr lang="zh-CN" altLang="en-US" sz="1600" kern="1200" baseline="0" dirty="0">
                          <a:solidFill>
                            <a:srgbClr val="133984"/>
                          </a:solidFill>
                          <a:latin typeface="+mn-lt"/>
                          <a:ea typeface="+mn-ea"/>
                          <a:cs typeface="+mn-cs"/>
                        </a:rPr>
                        <a:t>存储到</a:t>
                      </a:r>
                      <a:r>
                        <a:rPr kumimoji="0" lang="zh-CN" altLang="en-US" sz="1600" b="0" i="0" u="none" strike="noStrike" cap="none" normalizeH="0" baseline="0" dirty="0">
                          <a:ln>
                            <a:noFill/>
                          </a:ln>
                          <a:solidFill>
                            <a:srgbClr val="133984"/>
                          </a:solidFill>
                          <a:effectLst/>
                          <a:latin typeface="Arial" charset="0"/>
                          <a:ea typeface="黑体" pitchFamily="2" charset="-122"/>
                        </a:rPr>
                        <a:t>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a:t>
                      </a:r>
                      <a:r>
                        <a:rPr lang="zh-CN" altLang="en-US" sz="1600" kern="1200" baseline="0" dirty="0">
                          <a:solidFill>
                            <a:srgbClr val="133984"/>
                          </a:solidFill>
                          <a:latin typeface="+mn-lt"/>
                          <a:ea typeface="+mn-ea"/>
                          <a:cs typeface="+mn-cs"/>
                        </a:rPr>
                        <a:t>处</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7"/>
                  </a:ext>
                </a:extLst>
              </a:tr>
              <a:tr h="4175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STRD Rd1,Rd2,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defRPr/>
                      </a:pPr>
                      <a:r>
                        <a:rPr lang="zh-CN" altLang="en-US" sz="1600" kern="1200" baseline="0" dirty="0">
                          <a:solidFill>
                            <a:srgbClr val="133984"/>
                          </a:solidFill>
                          <a:latin typeface="+mn-lt"/>
                          <a:ea typeface="+mn-ea"/>
                          <a:cs typeface="+mn-cs"/>
                        </a:rPr>
                        <a:t>把</a:t>
                      </a:r>
                      <a:r>
                        <a:rPr lang="en-US" altLang="zh-CN" sz="1600" kern="1200" baseline="0" dirty="0">
                          <a:solidFill>
                            <a:srgbClr val="133984"/>
                          </a:solidFill>
                          <a:latin typeface="+mn-lt"/>
                          <a:ea typeface="+mn-ea"/>
                          <a:cs typeface="+mn-cs"/>
                        </a:rPr>
                        <a:t>Rd1</a:t>
                      </a:r>
                      <a:r>
                        <a:rPr lang="zh-CN" altLang="en-US" sz="1600" kern="1200" baseline="0" dirty="0">
                          <a:solidFill>
                            <a:srgbClr val="133984"/>
                          </a:solidFill>
                          <a:latin typeface="+mn-lt"/>
                          <a:ea typeface="+mn-ea"/>
                          <a:cs typeface="+mn-cs"/>
                        </a:rPr>
                        <a:t>（低</a:t>
                      </a:r>
                      <a:r>
                        <a:rPr lang="en-US" altLang="zh-CN" sz="1600" kern="1200" baseline="0" dirty="0">
                          <a:solidFill>
                            <a:srgbClr val="133984"/>
                          </a:solidFill>
                          <a:latin typeface="+mn-lt"/>
                          <a:ea typeface="+mn-ea"/>
                          <a:cs typeface="+mn-cs"/>
                        </a:rPr>
                        <a:t>32</a:t>
                      </a:r>
                      <a:r>
                        <a:rPr lang="zh-CN" altLang="en-US" sz="1600" kern="1200" baseline="0" dirty="0">
                          <a:solidFill>
                            <a:srgbClr val="133984"/>
                          </a:solidFill>
                          <a:latin typeface="+mn-lt"/>
                          <a:ea typeface="+mn-ea"/>
                          <a:cs typeface="+mn-cs"/>
                        </a:rPr>
                        <a:t>位）和</a:t>
                      </a:r>
                      <a:r>
                        <a:rPr lang="en-US" altLang="zh-CN" sz="1600" kern="1200" baseline="0" dirty="0">
                          <a:solidFill>
                            <a:srgbClr val="133984"/>
                          </a:solidFill>
                          <a:latin typeface="+mn-lt"/>
                          <a:ea typeface="+mn-ea"/>
                          <a:cs typeface="+mn-cs"/>
                        </a:rPr>
                        <a:t>Rd2</a:t>
                      </a:r>
                      <a:r>
                        <a:rPr lang="zh-CN" altLang="en-US" sz="1600" kern="1200" baseline="0" dirty="0">
                          <a:solidFill>
                            <a:srgbClr val="133984"/>
                          </a:solidFill>
                          <a:latin typeface="+mn-lt"/>
                          <a:ea typeface="+mn-ea"/>
                          <a:cs typeface="+mn-cs"/>
                        </a:rPr>
                        <a:t>（高</a:t>
                      </a:r>
                      <a:r>
                        <a:rPr lang="en-US" altLang="zh-CN" sz="1600" kern="1200" baseline="0" dirty="0">
                          <a:solidFill>
                            <a:srgbClr val="133984"/>
                          </a:solidFill>
                          <a:latin typeface="+mn-lt"/>
                          <a:ea typeface="+mn-ea"/>
                          <a:cs typeface="+mn-cs"/>
                        </a:rPr>
                        <a:t>32</a:t>
                      </a:r>
                      <a:r>
                        <a:rPr lang="zh-CN" altLang="en-US" sz="1600" kern="1200" baseline="0" dirty="0">
                          <a:solidFill>
                            <a:srgbClr val="133984"/>
                          </a:solidFill>
                          <a:latin typeface="+mn-lt"/>
                          <a:ea typeface="+mn-ea"/>
                          <a:cs typeface="+mn-cs"/>
                        </a:rPr>
                        <a:t>位）的</a:t>
                      </a:r>
                      <a:r>
                        <a:rPr lang="zh-CN" altLang="en-US" sz="1600" kern="1200" baseline="0" dirty="0">
                          <a:solidFill>
                            <a:srgbClr val="FF0000"/>
                          </a:solidFill>
                          <a:latin typeface="+mn-lt"/>
                          <a:ea typeface="+mn-ea"/>
                          <a:cs typeface="+mn-cs"/>
                        </a:rPr>
                        <a:t>双字</a:t>
                      </a:r>
                      <a:r>
                        <a:rPr lang="zh-CN" altLang="en-US" sz="1600" kern="1200" baseline="0" dirty="0">
                          <a:solidFill>
                            <a:srgbClr val="133984"/>
                          </a:solidFill>
                          <a:latin typeface="+mn-lt"/>
                          <a:ea typeface="+mn-ea"/>
                          <a:cs typeface="+mn-cs"/>
                        </a:rPr>
                        <a:t>存储到</a:t>
                      </a:r>
                      <a:r>
                        <a:rPr kumimoji="0" lang="zh-CN" altLang="en-US" sz="1600" b="0" i="0" u="none" strike="noStrike" cap="none" normalizeH="0" baseline="0" dirty="0">
                          <a:ln>
                            <a:noFill/>
                          </a:ln>
                          <a:solidFill>
                            <a:srgbClr val="133984"/>
                          </a:solidFill>
                          <a:effectLst/>
                          <a:latin typeface="Arial" charset="0"/>
                          <a:ea typeface="黑体" pitchFamily="2" charset="-122"/>
                        </a:rPr>
                        <a:t>存储器位置</a:t>
                      </a:r>
                      <a:r>
                        <a:rPr kumimoji="0" lang="en-US" altLang="zh-CN" sz="1600" b="0" i="0" u="none" strike="noStrike" cap="none" normalizeH="0" baseline="0" dirty="0">
                          <a:ln>
                            <a:noFill/>
                          </a:ln>
                          <a:solidFill>
                            <a:srgbClr val="133984"/>
                          </a:solidFill>
                          <a:effectLst/>
                          <a:latin typeface="Arial" charset="0"/>
                          <a:ea typeface="黑体" pitchFamily="2" charset="-122"/>
                        </a:rPr>
                        <a:t> </a:t>
                      </a:r>
                      <a:r>
                        <a:rPr kumimoji="0" lang="en-US" altLang="zh-CN" sz="1600" b="0" i="0" u="none" strike="noStrike" cap="none" normalizeH="0" baseline="0" dirty="0" err="1">
                          <a:ln>
                            <a:noFill/>
                          </a:ln>
                          <a:solidFill>
                            <a:srgbClr val="133984"/>
                          </a:solidFill>
                          <a:effectLst/>
                          <a:latin typeface="Arial" charset="0"/>
                          <a:ea typeface="黑体" pitchFamily="2" charset="-122"/>
                        </a:rPr>
                        <a:t>Rn</a:t>
                      </a:r>
                      <a:r>
                        <a:rPr kumimoji="0" lang="en-US" altLang="zh-CN" sz="1600" b="0" i="0" u="none" strike="noStrike" cap="none" normalizeH="0" baseline="0" dirty="0">
                          <a:ln>
                            <a:noFill/>
                          </a:ln>
                          <a:solidFill>
                            <a:srgbClr val="133984"/>
                          </a:solidFill>
                          <a:effectLst/>
                          <a:latin typeface="Arial" charset="0"/>
                          <a:ea typeface="黑体" pitchFamily="2" charset="-122"/>
                        </a:rPr>
                        <a:t> + offset</a:t>
                      </a:r>
                      <a:r>
                        <a:rPr lang="zh-CN" altLang="en-US" sz="1600" kern="1200" baseline="0" dirty="0">
                          <a:solidFill>
                            <a:srgbClr val="133984"/>
                          </a:solidFill>
                          <a:latin typeface="+mn-lt"/>
                          <a:ea typeface="+mn-ea"/>
                          <a:cs typeface="+mn-cs"/>
                        </a:rPr>
                        <a:t>处</a:t>
                      </a:r>
                      <a:endParaRPr kumimoji="0" lang="en-US" altLang="zh-CN" sz="16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8"/>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8513002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sz="half" idx="1"/>
          </p:nvPr>
        </p:nvSpPr>
        <p:spPr>
          <a:xfrm>
            <a:off x="533400" y="914400"/>
            <a:ext cx="8207375" cy="863600"/>
          </a:xfrm>
        </p:spPr>
        <p:txBody>
          <a:bodyPr/>
          <a:lstStyle/>
          <a:p>
            <a:pPr marL="0" indent="0" eaLnBrk="1" hangingPunct="1">
              <a:buFontTx/>
              <a:buNone/>
            </a:pPr>
            <a:r>
              <a:rPr lang="zh-CN" altLang="en-US" sz="2400"/>
              <a:t>多个加载和存储操作</a:t>
            </a:r>
            <a:r>
              <a:rPr lang="en-US" altLang="zh-CN" sz="2400"/>
              <a:t>:</a:t>
            </a:r>
          </a:p>
          <a:p>
            <a:pPr marL="0" indent="0" eaLnBrk="1" hangingPunct="1">
              <a:buFontTx/>
              <a:buNone/>
            </a:pPr>
            <a:r>
              <a:rPr lang="en-US" altLang="zh-CN" sz="2400">
                <a:solidFill>
                  <a:srgbClr val="FF0000"/>
                </a:solidFill>
              </a:rPr>
              <a:t>LDM</a:t>
            </a:r>
            <a:r>
              <a:rPr lang="en-US" altLang="zh-CN" sz="2400"/>
              <a:t> (</a:t>
            </a:r>
            <a:r>
              <a:rPr lang="zh-CN" altLang="en-US" sz="2400"/>
              <a:t>加载多个</a:t>
            </a:r>
            <a:r>
              <a:rPr lang="en-US" altLang="zh-CN" sz="2400"/>
              <a:t>); </a:t>
            </a:r>
            <a:r>
              <a:rPr lang="en-US" altLang="zh-CN" sz="2400">
                <a:solidFill>
                  <a:srgbClr val="FF0000"/>
                </a:solidFill>
              </a:rPr>
              <a:t>STM</a:t>
            </a:r>
            <a:r>
              <a:rPr lang="en-US" altLang="zh-CN" sz="2400"/>
              <a:t> (</a:t>
            </a:r>
            <a:r>
              <a:rPr lang="zh-CN" altLang="en-US" sz="2400"/>
              <a:t>存储多个</a:t>
            </a:r>
            <a:r>
              <a:rPr lang="en-US" altLang="zh-CN" sz="2400"/>
              <a:t>).</a:t>
            </a:r>
          </a:p>
        </p:txBody>
      </p:sp>
      <p:sp>
        <p:nvSpPr>
          <p:cNvPr id="128003" name="Rectangle 3"/>
          <p:cNvSpPr>
            <a:spLocks noChangeArrowheads="1"/>
          </p:cNvSpPr>
          <p:nvPr/>
        </p:nvSpPr>
        <p:spPr bwMode="auto">
          <a:xfrm>
            <a:off x="3200400" y="1981200"/>
            <a:ext cx="2044700" cy="369888"/>
          </a:xfrm>
          <a:prstGeom prst="rect">
            <a:avLst/>
          </a:prstGeom>
          <a:noFill/>
          <a:ln w="9525">
            <a:noFill/>
            <a:miter lim="800000"/>
            <a:headEnd/>
            <a:tailEnd/>
          </a:ln>
        </p:spPr>
        <p:txBody>
          <a:bodyPr wrap="none">
            <a:spAutoFit/>
          </a:bodyPr>
          <a:lstStyle/>
          <a:p>
            <a:pPr algn="l"/>
            <a:r>
              <a:rPr lang="zh-CN" altLang="en-US" b="1">
                <a:solidFill>
                  <a:schemeClr val="tx1"/>
                </a:solidFill>
                <a:ea typeface="宋体" pitchFamily="2" charset="-122"/>
              </a:rPr>
              <a:t>多个内存访问指令</a:t>
            </a:r>
            <a:endParaRPr lang="en-US" altLang="zh-CN" b="1">
              <a:solidFill>
                <a:schemeClr val="tx1"/>
              </a:solidFill>
              <a:ea typeface="宋体" pitchFamily="2" charset="-122"/>
            </a:endParaRPr>
          </a:p>
        </p:txBody>
      </p:sp>
      <p:graphicFrame>
        <p:nvGraphicFramePr>
          <p:cNvPr id="844831" name="Group 31"/>
          <p:cNvGraphicFramePr>
            <a:graphicFrameLocks noGrp="1"/>
          </p:cNvGraphicFramePr>
          <p:nvPr>
            <p:ph sz="half" idx="2"/>
          </p:nvPr>
        </p:nvGraphicFramePr>
        <p:xfrm>
          <a:off x="457200" y="2514600"/>
          <a:ext cx="8218488" cy="3962401"/>
        </p:xfrm>
        <a:graphic>
          <a:graphicData uri="http://schemas.openxmlformats.org/drawingml/2006/table">
            <a:tbl>
              <a:tblPr/>
              <a:tblGrid>
                <a:gridCol w="2732088">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5381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例子</a:t>
                      </a:r>
                      <a:r>
                        <a:rPr kumimoji="0" lang="en-US" altLang="zh-CN" sz="1600" b="0" i="0" u="none" strike="noStrike" cap="none" normalizeH="0" baseline="0" dirty="0">
                          <a:ln>
                            <a:noFill/>
                          </a:ln>
                          <a:solidFill>
                            <a:srgbClr val="133984"/>
                          </a:solidFill>
                          <a:effectLst/>
                          <a:latin typeface="Arial"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描述</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alpha val="50195"/>
                      </a:schemeClr>
                    </a:solidFill>
                  </a:tcPr>
                </a:tc>
                <a:extLst>
                  <a:ext uri="{0D108BD9-81ED-4DB2-BD59-A6C34878D82A}">
                    <a16:rowId xmlns:a16="http://schemas.microsoft.com/office/drawing/2014/main" val="10000"/>
                  </a:ext>
                </a:extLst>
              </a:tr>
              <a:tr h="5683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LDMIA Rd!, &lt;reg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指定的存储位置读取多个字，每读一个</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自增</a:t>
                      </a:r>
                      <a:r>
                        <a:rPr kumimoji="0" lang="en-US" altLang="zh-CN" sz="1600" b="0" i="0" u="none" strike="noStrike" cap="none" normalizeH="0" baseline="0" dirty="0">
                          <a:ln>
                            <a:noFill/>
                          </a:ln>
                          <a:solidFill>
                            <a:srgbClr val="133984"/>
                          </a:solidFill>
                          <a:effectLst/>
                          <a:latin typeface="Arial" charset="0"/>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1"/>
                  </a:ext>
                </a:extLst>
              </a:tr>
              <a:tr h="55562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STMIA Rd!, &lt;reg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存储多个字到</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指定的存储位置，每存一个</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自增</a:t>
                      </a:r>
                      <a:r>
                        <a:rPr kumimoji="0" lang="en-US" altLang="zh-CN" sz="1600" b="0" i="0" u="none" strike="noStrike" cap="none" normalizeH="0" baseline="0" dirty="0">
                          <a:ln>
                            <a:noFill/>
                          </a:ln>
                          <a:solidFill>
                            <a:srgbClr val="133984"/>
                          </a:solidFill>
                          <a:effectLst/>
                          <a:latin typeface="Arial" charset="0"/>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2"/>
                  </a:ext>
                </a:extLst>
              </a:tr>
              <a:tr h="673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LDMIA.W Rd(!),&lt;reg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指定的存储位置读取多个字，</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每读一个</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自增</a:t>
                      </a:r>
                      <a:r>
                        <a:rPr kumimoji="0" lang="en-US" altLang="zh-CN" sz="1600" b="0" i="0" u="none" strike="noStrike" cap="none" normalizeH="0" baseline="0" dirty="0">
                          <a:ln>
                            <a:noFill/>
                          </a:ln>
                          <a:solidFill>
                            <a:srgbClr val="133984"/>
                          </a:solidFill>
                          <a:effectLst/>
                          <a:latin typeface="Arial" charset="0"/>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3"/>
                  </a:ext>
                </a:extLst>
              </a:tr>
              <a:tr h="67310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LDMDB.W Rd(!), &lt;reg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指定的存储位置读取多个字，</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每读一个前</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自减</a:t>
                      </a:r>
                      <a:r>
                        <a:rPr kumimoji="0" lang="en-US" altLang="zh-CN" sz="1600" b="0" i="0" u="none" strike="noStrike" cap="none" normalizeH="0" baseline="0" dirty="0">
                          <a:ln>
                            <a:noFill/>
                          </a:ln>
                          <a:solidFill>
                            <a:srgbClr val="133984"/>
                          </a:solidFill>
                          <a:effectLst/>
                          <a:latin typeface="Arial" charset="0"/>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4"/>
                  </a:ext>
                </a:extLst>
              </a:tr>
              <a:tr h="477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STMIA.W Rd(!), &lt;reg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指定的存储位置写多个字，</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每存一个</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自增</a:t>
                      </a:r>
                      <a:r>
                        <a:rPr kumimoji="0" lang="en-US" altLang="zh-CN" sz="1600" b="0" i="0" u="none" strike="noStrike" cap="none" normalizeH="0" baseline="0" dirty="0">
                          <a:ln>
                            <a:noFill/>
                          </a:ln>
                          <a:solidFill>
                            <a:srgbClr val="133984"/>
                          </a:solidFill>
                          <a:effectLst/>
                          <a:latin typeface="Arial" charset="0"/>
                          <a:ea typeface="黑体" pitchFamily="2" charset="-122"/>
                        </a:rPr>
                        <a:t>4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5"/>
                  </a:ext>
                </a:extLst>
              </a:tr>
              <a:tr h="476250">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STMDB.W Rd(!), &lt;reg list&gt;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dirty="0">
                          <a:ln>
                            <a:noFill/>
                          </a:ln>
                          <a:solidFill>
                            <a:srgbClr val="133984"/>
                          </a:solidFill>
                          <a:effectLst/>
                          <a:latin typeface="Arial" charset="0"/>
                          <a:ea typeface="黑体" pitchFamily="2" charset="-122"/>
                        </a:rPr>
                        <a:t>从</a:t>
                      </a:r>
                      <a:r>
                        <a:rPr kumimoji="0" lang="en-US" altLang="zh-CN" sz="1600" b="0" i="0" u="none" strike="noStrike" cap="none" normalizeH="0" baseline="0" dirty="0">
                          <a:ln>
                            <a:noFill/>
                          </a:ln>
                          <a:solidFill>
                            <a:srgbClr val="133984"/>
                          </a:solidFill>
                          <a:effectLst/>
                          <a:latin typeface="Arial" charset="0"/>
                          <a:ea typeface="黑体" pitchFamily="2" charset="-122"/>
                        </a:rPr>
                        <a:t> Rd </a:t>
                      </a:r>
                      <a:r>
                        <a:rPr kumimoji="0" lang="zh-CN" altLang="en-US" sz="1600" b="0" i="0" u="none" strike="noStrike" cap="none" normalizeH="0" baseline="0" dirty="0">
                          <a:ln>
                            <a:noFill/>
                          </a:ln>
                          <a:solidFill>
                            <a:srgbClr val="133984"/>
                          </a:solidFill>
                          <a:effectLst/>
                          <a:latin typeface="Arial" charset="0"/>
                          <a:ea typeface="黑体" pitchFamily="2" charset="-122"/>
                        </a:rPr>
                        <a:t>指定的存储位置写多个字，</a:t>
                      </a:r>
                      <a:r>
                        <a:rPr kumimoji="0" lang="en-US" altLang="zh-CN" sz="1600" b="0" i="0" u="none" strike="noStrike" cap="none" normalizeH="0" baseline="0" dirty="0">
                          <a:ln>
                            <a:noFill/>
                          </a:ln>
                          <a:solidFill>
                            <a:srgbClr val="133984"/>
                          </a:solidFill>
                          <a:effectLst/>
                          <a:latin typeface="Arial" charset="0"/>
                          <a:ea typeface="黑体" pitchFamily="2" charset="-122"/>
                        </a:rPr>
                        <a:t>(!)</a:t>
                      </a:r>
                      <a:r>
                        <a:rPr kumimoji="0" lang="zh-CN" altLang="en-US" sz="1600" b="0" i="0" u="none" strike="noStrike" cap="none" normalizeH="0" baseline="0" dirty="0">
                          <a:ln>
                            <a:noFill/>
                          </a:ln>
                          <a:solidFill>
                            <a:srgbClr val="133984"/>
                          </a:solidFill>
                          <a:effectLst/>
                          <a:latin typeface="Arial" charset="0"/>
                          <a:ea typeface="黑体" pitchFamily="2" charset="-122"/>
                        </a:rPr>
                        <a:t>每存一个</a:t>
                      </a:r>
                      <a:r>
                        <a:rPr kumimoji="0" lang="en-US" altLang="zh-CN" sz="1600" b="0" i="0" u="none" strike="noStrike" cap="none" normalizeH="0" baseline="0" dirty="0">
                          <a:ln>
                            <a:noFill/>
                          </a:ln>
                          <a:solidFill>
                            <a:srgbClr val="133984"/>
                          </a:solidFill>
                          <a:effectLst/>
                          <a:latin typeface="Arial" charset="0"/>
                          <a:ea typeface="黑体" pitchFamily="2" charset="-122"/>
                        </a:rPr>
                        <a:t>Rd</a:t>
                      </a:r>
                      <a:r>
                        <a:rPr kumimoji="0" lang="zh-CN" altLang="en-US" sz="1600" b="0" i="0" u="none" strike="noStrike" cap="none" normalizeH="0" baseline="0" dirty="0">
                          <a:ln>
                            <a:noFill/>
                          </a:ln>
                          <a:solidFill>
                            <a:srgbClr val="133984"/>
                          </a:solidFill>
                          <a:effectLst/>
                          <a:latin typeface="Arial" charset="0"/>
                          <a:ea typeface="黑体" pitchFamily="2" charset="-122"/>
                        </a:rPr>
                        <a:t>前自减</a:t>
                      </a:r>
                      <a:r>
                        <a:rPr kumimoji="0" lang="en-US" altLang="zh-CN" sz="1600" b="0" i="0" u="none" strike="noStrike" cap="none" normalizeH="0" baseline="0" dirty="0">
                          <a:ln>
                            <a:noFill/>
                          </a:ln>
                          <a:solidFill>
                            <a:srgbClr val="133984"/>
                          </a:solidFill>
                          <a:effectLst/>
                          <a:latin typeface="Arial" charset="0"/>
                          <a:ea typeface="黑体" pitchFamily="2" charset="-122"/>
                        </a:rPr>
                        <a:t>4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8F6A8">
                        <a:alpha val="50195"/>
                      </a:srgbClr>
                    </a:solidFill>
                  </a:tcPr>
                </a:tc>
                <a:extLst>
                  <a:ext uri="{0D108BD9-81ED-4DB2-BD59-A6C34878D82A}">
                    <a16:rowId xmlns:a16="http://schemas.microsoft.com/office/drawing/2014/main" val="10006"/>
                  </a:ext>
                </a:extLst>
              </a:tr>
            </a:tbl>
          </a:graphicData>
        </a:graphic>
      </p:graphicFrame>
      <p:sp>
        <p:nvSpPr>
          <p:cNvPr id="5" name="标题 23"/>
          <p:cNvSpPr txBox="1">
            <a:spLocks/>
          </p:cNvSpPr>
          <p:nvPr/>
        </p:nvSpPr>
        <p:spPr bwMode="auto">
          <a:xfrm>
            <a:off x="0" y="179388"/>
            <a:ext cx="9144000" cy="688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a:lstStyle>
          <a:p>
            <a:pPr marL="0" indent="0" algn="ctr">
              <a:buNone/>
            </a:pPr>
            <a:r>
              <a:rPr lang="en-US" altLang="zh-CN" b="1" kern="0" dirty="0">
                <a:ea typeface="+mj-ea"/>
              </a:rPr>
              <a:t>Cortex-M3/M4</a:t>
            </a:r>
            <a:r>
              <a:rPr lang="zh-CN" altLang="en-US" b="1" kern="0" dirty="0">
                <a:ea typeface="+mj-ea"/>
              </a:rPr>
              <a:t>指令集</a:t>
            </a:r>
          </a:p>
        </p:txBody>
      </p:sp>
    </p:spTree>
    <p:extLst>
      <p:ext uri="{BB962C8B-B14F-4D97-AF65-F5344CB8AC3E}">
        <p14:creationId xmlns:p14="http://schemas.microsoft.com/office/powerpoint/2010/main" val="2961124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xfrm>
            <a:off x="468313" y="1066800"/>
            <a:ext cx="8229600" cy="5241925"/>
          </a:xfrm>
        </p:spPr>
        <p:txBody>
          <a:bodyPr/>
          <a:lstStyle/>
          <a:p>
            <a:pPr marL="0" indent="0" eaLnBrk="1" hangingPunct="1">
              <a:spcBef>
                <a:spcPct val="50000"/>
              </a:spcBef>
              <a:buFontTx/>
              <a:buNone/>
            </a:pPr>
            <a:r>
              <a:rPr lang="zh-CN" altLang="en-US" sz="2400" dirty="0"/>
              <a:t>感叹号</a:t>
            </a:r>
            <a:r>
              <a:rPr lang="en-US" altLang="zh-CN" sz="2400" dirty="0"/>
              <a:t> (!) </a:t>
            </a:r>
            <a:r>
              <a:rPr lang="zh-CN" altLang="en-US" sz="2400" dirty="0"/>
              <a:t>用来指定在指令完成后寄存器</a:t>
            </a:r>
            <a:r>
              <a:rPr lang="en-US" altLang="zh-CN" sz="2400" dirty="0"/>
              <a:t> </a:t>
            </a:r>
            <a:r>
              <a:rPr lang="en-US" altLang="zh-CN" sz="2400" i="1" dirty="0"/>
              <a:t>Rd </a:t>
            </a:r>
            <a:r>
              <a:rPr lang="zh-CN" altLang="en-US" sz="2400" i="1" dirty="0"/>
              <a:t>是否应该被更新</a:t>
            </a:r>
            <a:endParaRPr lang="en-US" altLang="zh-CN" sz="2400" dirty="0"/>
          </a:p>
          <a:p>
            <a:pPr marL="0" indent="0" eaLnBrk="1" hangingPunct="1">
              <a:spcBef>
                <a:spcPct val="50000"/>
              </a:spcBef>
              <a:buFontTx/>
              <a:buNone/>
            </a:pPr>
            <a:r>
              <a:rPr lang="zh-CN" altLang="en-US" sz="2000" dirty="0"/>
              <a:t>如果 </a:t>
            </a:r>
            <a:r>
              <a:rPr lang="en-US" altLang="zh-CN" sz="2000" dirty="0"/>
              <a:t>R8 </a:t>
            </a:r>
            <a:r>
              <a:rPr lang="zh-CN" altLang="en-US" sz="2000" dirty="0"/>
              <a:t>等于</a:t>
            </a:r>
            <a:r>
              <a:rPr lang="en-US" altLang="zh-CN" sz="2000" dirty="0"/>
              <a:t>0x8000: </a:t>
            </a:r>
          </a:p>
          <a:p>
            <a:pPr marL="0" indent="0" eaLnBrk="1" hangingPunct="1">
              <a:spcBef>
                <a:spcPct val="50000"/>
              </a:spcBef>
              <a:buFontTx/>
              <a:buNone/>
            </a:pPr>
            <a:r>
              <a:rPr lang="en-US" altLang="zh-CN" sz="1800" dirty="0">
                <a:solidFill>
                  <a:schemeClr val="tx1"/>
                </a:solidFill>
              </a:rPr>
              <a:t>  STMIA.W   R8!,     {R0-R3}      ; R8 changed to 0x8010 after store  </a:t>
            </a:r>
          </a:p>
          <a:p>
            <a:pPr marL="0" indent="0" eaLnBrk="1" hangingPunct="1">
              <a:buFontTx/>
              <a:buNone/>
            </a:pPr>
            <a:r>
              <a:rPr lang="en-US" altLang="zh-CN" sz="1800" dirty="0">
                <a:solidFill>
                  <a:schemeClr val="tx1"/>
                </a:solidFill>
              </a:rPr>
              <a:t>                                                   ; (increment by 4 words)</a:t>
            </a:r>
          </a:p>
          <a:p>
            <a:pPr marL="0" indent="0" eaLnBrk="1" hangingPunct="1">
              <a:buFontTx/>
              <a:buNone/>
            </a:pPr>
            <a:r>
              <a:rPr lang="en-US" altLang="zh-CN" sz="1800" dirty="0">
                <a:solidFill>
                  <a:schemeClr val="tx1"/>
                </a:solidFill>
              </a:rPr>
              <a:t>  STMIA.W   R8 ,     {R0-R3}      ; R8 unchanged after store</a:t>
            </a:r>
          </a:p>
          <a:p>
            <a:pPr marL="0" indent="0" eaLnBrk="1" hangingPunct="1">
              <a:spcBef>
                <a:spcPct val="50000"/>
              </a:spcBef>
              <a:buFontTx/>
              <a:buNone/>
            </a:pPr>
            <a:r>
              <a:rPr lang="en-US" altLang="zh-CN" sz="2000" dirty="0"/>
              <a:t>ARM </a:t>
            </a:r>
            <a:r>
              <a:rPr lang="zh-CN" altLang="en-US" sz="2000" dirty="0"/>
              <a:t>处理器支持使用预索引和后索引的存储器访问。</a:t>
            </a:r>
            <a:endParaRPr lang="en-US" altLang="zh-CN" sz="2000" dirty="0"/>
          </a:p>
          <a:p>
            <a:pPr marL="0" indent="0" eaLnBrk="1" hangingPunct="1">
              <a:spcBef>
                <a:spcPct val="50000"/>
              </a:spcBef>
              <a:buFontTx/>
              <a:buNone/>
            </a:pPr>
            <a:r>
              <a:rPr lang="en-US" altLang="zh-CN" sz="1800" dirty="0">
                <a:solidFill>
                  <a:schemeClr val="tx1"/>
                </a:solidFill>
              </a:rPr>
              <a:t>  LDR.W       R0,     [R1, #offset]!      ; Read memory[R1+offset], </a:t>
            </a:r>
          </a:p>
          <a:p>
            <a:pPr marL="0" indent="0" eaLnBrk="1" hangingPunct="1">
              <a:buFontTx/>
              <a:buNone/>
            </a:pPr>
            <a:r>
              <a:rPr lang="en-US" altLang="zh-CN" sz="1800" dirty="0">
                <a:solidFill>
                  <a:schemeClr val="tx1"/>
                </a:solidFill>
              </a:rPr>
              <a:t>                                                          ; R1 update to R1+offset</a:t>
            </a:r>
          </a:p>
          <a:p>
            <a:pPr marL="0" indent="0" eaLnBrk="1" hangingPunct="1">
              <a:spcBef>
                <a:spcPct val="50000"/>
              </a:spcBef>
              <a:buFontTx/>
              <a:buNone/>
            </a:pPr>
            <a:r>
              <a:rPr lang="en-US" altLang="zh-CN" sz="2000" dirty="0"/>
              <a:t>! </a:t>
            </a:r>
            <a:r>
              <a:rPr lang="zh-CN" altLang="en-US" sz="2000" dirty="0"/>
              <a:t>的使用表明更新基本寄存器</a:t>
            </a:r>
            <a:r>
              <a:rPr lang="en-US" altLang="zh-CN" sz="2000" dirty="0"/>
              <a:t> R1. </a:t>
            </a:r>
          </a:p>
        </p:txBody>
      </p:sp>
    </p:spTree>
    <p:extLst>
      <p:ext uri="{BB962C8B-B14F-4D97-AF65-F5344CB8AC3E}">
        <p14:creationId xmlns:p14="http://schemas.microsoft.com/office/powerpoint/2010/main" val="214502921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body" idx="1"/>
          </p:nvPr>
        </p:nvSpPr>
        <p:spPr>
          <a:xfrm>
            <a:off x="1447800" y="1295400"/>
            <a:ext cx="6264275" cy="388938"/>
          </a:xfrm>
        </p:spPr>
        <p:txBody>
          <a:bodyPr/>
          <a:lstStyle/>
          <a:p>
            <a:pPr eaLnBrk="1" hangingPunct="1">
              <a:lnSpc>
                <a:spcPct val="80000"/>
              </a:lnSpc>
              <a:buFontTx/>
              <a:buNone/>
            </a:pPr>
            <a:r>
              <a:rPr lang="en-US" altLang="zh-CN" sz="1800" b="1">
                <a:solidFill>
                  <a:schemeClr val="tx1"/>
                </a:solidFill>
              </a:rPr>
              <a:t>                       </a:t>
            </a:r>
            <a:r>
              <a:rPr lang="zh-CN" altLang="en-US" sz="1800" b="1">
                <a:solidFill>
                  <a:schemeClr val="tx1"/>
                </a:solidFill>
              </a:rPr>
              <a:t>预索引存储器访问例子</a:t>
            </a:r>
            <a:endParaRPr lang="en-US" altLang="zh-CN" sz="1800" b="1">
              <a:solidFill>
                <a:schemeClr val="tx1"/>
              </a:solidFill>
            </a:endParaRPr>
          </a:p>
        </p:txBody>
      </p:sp>
      <p:graphicFrame>
        <p:nvGraphicFramePr>
          <p:cNvPr id="846851" name="Group 3"/>
          <p:cNvGraphicFramePr>
            <a:graphicFrameLocks noGrp="1"/>
          </p:cNvGraphicFramePr>
          <p:nvPr/>
        </p:nvGraphicFramePr>
        <p:xfrm>
          <a:off x="457200" y="1828800"/>
          <a:ext cx="8280400" cy="4083433"/>
        </p:xfrm>
        <a:graphic>
          <a:graphicData uri="http://schemas.openxmlformats.org/drawingml/2006/table">
            <a:tbl>
              <a:tblPr/>
              <a:tblGrid>
                <a:gridCol w="3581400">
                  <a:extLst>
                    <a:ext uri="{9D8B030D-6E8A-4147-A177-3AD203B41FA5}">
                      <a16:colId xmlns:a16="http://schemas.microsoft.com/office/drawing/2014/main" val="20000"/>
                    </a:ext>
                  </a:extLst>
                </a:gridCol>
                <a:gridCol w="4699000">
                  <a:extLst>
                    <a:ext uri="{9D8B030D-6E8A-4147-A177-3AD203B41FA5}">
                      <a16:colId xmlns:a16="http://schemas.microsoft.com/office/drawing/2014/main" val="20001"/>
                    </a:ext>
                  </a:extLst>
                </a:gridCol>
              </a:tblGrid>
              <a:tr h="4778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例子</a:t>
                      </a:r>
                      <a:r>
                        <a:rPr kumimoji="0" lang="en-US" altLang="zh-CN" sz="1800" b="0" i="0" u="none" strike="noStrike" cap="none" normalizeH="0" baseline="0" dirty="0">
                          <a:ln>
                            <a:noFill/>
                          </a:ln>
                          <a:solidFill>
                            <a:srgbClr val="133984"/>
                          </a:solidFill>
                          <a:effectLst/>
                          <a:latin typeface="Arial"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描述</a:t>
                      </a:r>
                      <a:endParaRPr kumimoji="0" lang="en-US" altLang="zh-CN"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779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LDRB.W Rd, [Rn, #offset]!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LDRH.W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LDRD.W Rd1,Rd2,[Rn, #offset]!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针对不同长度的预索引加载指令</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字</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字节</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半字</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和双字</a:t>
                      </a:r>
                      <a:r>
                        <a:rPr kumimoji="0" lang="en-US" altLang="zh-CN" sz="1800" b="0" i="0" u="none" strike="noStrike" cap="none" normalizeH="0" baseline="0" dirty="0">
                          <a:ln>
                            <a:noFill/>
                          </a:ln>
                          <a:solidFill>
                            <a:srgbClr val="133984"/>
                          </a:solidFill>
                          <a:effectLst/>
                          <a:latin typeface="Arial" charset="0"/>
                          <a:ea typeface="黑体" pitchFamily="2" charset="-122"/>
                        </a:rPr>
                        <a:t>)</a:t>
                      </a: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8175">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LDRSB.W Rd, [Rn, #offset]!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LDRSH.W Rd, [Rn, #offset]!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针对符号扩展不同长度的预索引加载指令</a:t>
                      </a:r>
                      <a:r>
                        <a:rPr kumimoji="0" lang="en-US" altLang="zh-CN" sz="1800" b="0" i="0" u="none" strike="noStrike" cap="none" normalizeH="0" baseline="0" dirty="0">
                          <a:ln>
                            <a:noFill/>
                          </a:ln>
                          <a:solidFill>
                            <a:srgbClr val="133984"/>
                          </a:solidFill>
                          <a:effectLst/>
                          <a:latin typeface="Arial" charset="0"/>
                          <a:ea typeface="黑体" pitchFamily="2" charset="-122"/>
                        </a:rPr>
                        <a:t>(</a:t>
                      </a:r>
                      <a:r>
                        <a:rPr kumimoji="0" lang="zh-CN" altLang="en-US" sz="1800" b="0" i="0" u="none" strike="noStrike" cap="none" normalizeH="0" baseline="0" dirty="0">
                          <a:ln>
                            <a:noFill/>
                          </a:ln>
                          <a:solidFill>
                            <a:srgbClr val="133984"/>
                          </a:solidFill>
                          <a:effectLst/>
                          <a:latin typeface="Arial" charset="0"/>
                          <a:ea typeface="黑体" pitchFamily="2" charset="-122"/>
                        </a:rPr>
                        <a:t>字节</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半字</a:t>
                      </a:r>
                      <a:r>
                        <a:rPr kumimoji="0" lang="en-US" altLang="zh-CN" sz="1800" b="0" i="0" u="none" strike="noStrike" cap="none" normalizeH="0" baseline="0" dirty="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7793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STR.W Rd, [Rn, #offset]!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STRB.W Rd, [Rn, #offset]! </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STRH.W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800" b="0" i="0" u="none" strike="noStrike" cap="none" normalizeH="0" baseline="0">
                          <a:ln>
                            <a:noFill/>
                          </a:ln>
                          <a:solidFill>
                            <a:srgbClr val="133984"/>
                          </a:solidFill>
                          <a:effectLst/>
                          <a:latin typeface="Arial" charset="0"/>
                          <a:ea typeface="黑体" pitchFamily="2" charset="-122"/>
                        </a:rPr>
                        <a:t>STRD.W Rd1, Rd2,[Rn, #offset]!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800" b="0" i="0" u="none" strike="noStrike" cap="none" normalizeH="0" baseline="0" dirty="0">
                          <a:ln>
                            <a:noFill/>
                          </a:ln>
                          <a:solidFill>
                            <a:srgbClr val="133984"/>
                          </a:solidFill>
                          <a:effectLst/>
                          <a:latin typeface="Arial" charset="0"/>
                          <a:ea typeface="黑体" pitchFamily="2" charset="-122"/>
                        </a:rPr>
                        <a:t>对不同长度的预索引存储指令</a:t>
                      </a:r>
                      <a:r>
                        <a:rPr kumimoji="0" lang="en-US" altLang="zh-CN" sz="1800" b="0" i="0" u="none" strike="noStrike" cap="none" normalizeH="0" baseline="0" dirty="0">
                          <a:ln>
                            <a:noFill/>
                          </a:ln>
                          <a:solidFill>
                            <a:srgbClr val="133984"/>
                          </a:solidFill>
                          <a:effectLst/>
                          <a:latin typeface="Arial" charset="0"/>
                          <a:ea typeface="黑体" pitchFamily="2" charset="-122"/>
                        </a:rPr>
                        <a:t>(</a:t>
                      </a:r>
                      <a:r>
                        <a:rPr kumimoji="0" lang="zh-CN" altLang="en-US" sz="1800" b="0" i="0" u="none" strike="noStrike" cap="none" normalizeH="0" baseline="0" dirty="0">
                          <a:ln>
                            <a:noFill/>
                          </a:ln>
                          <a:solidFill>
                            <a:srgbClr val="133984"/>
                          </a:solidFill>
                          <a:effectLst/>
                          <a:latin typeface="Arial" charset="0"/>
                          <a:ea typeface="黑体" pitchFamily="2" charset="-122"/>
                        </a:rPr>
                        <a:t>字</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字节</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半字</a:t>
                      </a:r>
                      <a:r>
                        <a:rPr kumimoji="0" lang="en-US" altLang="zh-CN" sz="1800" b="0" i="0" u="none" strike="noStrike" cap="none" normalizeH="0" baseline="0" dirty="0">
                          <a:ln>
                            <a:noFill/>
                          </a:ln>
                          <a:solidFill>
                            <a:srgbClr val="133984"/>
                          </a:solidFill>
                          <a:effectLst/>
                          <a:latin typeface="Arial" charset="0"/>
                          <a:ea typeface="黑体" pitchFamily="2" charset="-122"/>
                        </a:rPr>
                        <a:t>, </a:t>
                      </a:r>
                      <a:r>
                        <a:rPr kumimoji="0" lang="zh-CN" altLang="en-US" sz="1800" b="0" i="0" u="none" strike="noStrike" cap="none" normalizeH="0" baseline="0" dirty="0">
                          <a:ln>
                            <a:noFill/>
                          </a:ln>
                          <a:solidFill>
                            <a:srgbClr val="133984"/>
                          </a:solidFill>
                          <a:effectLst/>
                          <a:latin typeface="Arial" charset="0"/>
                          <a:ea typeface="黑体" pitchFamily="2" charset="-122"/>
                        </a:rPr>
                        <a:t>和双字</a:t>
                      </a:r>
                      <a:r>
                        <a:rPr kumimoji="0" lang="en-US" altLang="zh-CN" sz="1800" b="0" i="0" u="none" strike="noStrike" cap="none" normalizeH="0" baseline="0" dirty="0">
                          <a:ln>
                            <a:noFill/>
                          </a:ln>
                          <a:solidFill>
                            <a:srgbClr val="133984"/>
                          </a:solidFill>
                          <a:effectLst/>
                          <a:latin typeface="Arial" charset="0"/>
                          <a:ea typeface="黑体" pitchFamily="2" charset="-122"/>
                        </a:rPr>
                        <a:t>)</a:t>
                      </a: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800" b="0" i="0" u="none" strike="noStrike" cap="none" normalizeH="0" baseline="0" dirty="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0783684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sz="half" idx="1"/>
          </p:nvPr>
        </p:nvSpPr>
        <p:spPr>
          <a:xfrm>
            <a:off x="457200" y="990600"/>
            <a:ext cx="8280400" cy="1335088"/>
          </a:xfrm>
        </p:spPr>
        <p:txBody>
          <a:bodyPr/>
          <a:lstStyle/>
          <a:p>
            <a:pPr marL="0" indent="0" eaLnBrk="1" hangingPunct="1">
              <a:spcBef>
                <a:spcPct val="50000"/>
              </a:spcBef>
              <a:buFontTx/>
              <a:buNone/>
            </a:pPr>
            <a:r>
              <a:rPr lang="zh-CN" altLang="en-US" sz="2000"/>
              <a:t>后索引存储器访问</a:t>
            </a:r>
            <a:r>
              <a:rPr lang="en-US" altLang="zh-CN" sz="2000"/>
              <a:t>:</a:t>
            </a:r>
          </a:p>
          <a:p>
            <a:pPr marL="0" indent="0" eaLnBrk="1" hangingPunct="1">
              <a:spcBef>
                <a:spcPct val="50000"/>
              </a:spcBef>
              <a:buFontTx/>
              <a:buNone/>
            </a:pPr>
            <a:r>
              <a:rPr lang="en-US" altLang="zh-CN" sz="2000"/>
              <a:t>  </a:t>
            </a:r>
            <a:r>
              <a:rPr lang="en-US" altLang="zh-CN" sz="1800">
                <a:solidFill>
                  <a:schemeClr val="tx1"/>
                </a:solidFill>
              </a:rPr>
              <a:t>LDR.W    R0, [R1],   #offset       ; Read memory[R1], with</a:t>
            </a:r>
          </a:p>
          <a:p>
            <a:pPr marL="0" indent="0" eaLnBrk="1" hangingPunct="1">
              <a:buFontTx/>
              <a:buNone/>
            </a:pPr>
            <a:r>
              <a:rPr lang="en-US" altLang="zh-CN" sz="1800">
                <a:solidFill>
                  <a:schemeClr val="tx1"/>
                </a:solidFill>
              </a:rPr>
              <a:t>                                                     ; R1 updated to R1+offset</a:t>
            </a:r>
            <a:r>
              <a:rPr lang="zh-CN" altLang="en-US" sz="1800">
                <a:solidFill>
                  <a:schemeClr val="tx1"/>
                </a:solidFill>
              </a:rPr>
              <a:t>（隐含</a:t>
            </a:r>
            <a:r>
              <a:rPr lang="en-US" altLang="zh-CN" sz="1800">
                <a:solidFill>
                  <a:schemeClr val="tx1"/>
                </a:solidFill>
              </a:rPr>
              <a:t>!</a:t>
            </a:r>
            <a:r>
              <a:rPr lang="zh-CN" altLang="en-US" sz="1800">
                <a:solidFill>
                  <a:schemeClr val="tx1"/>
                </a:solidFill>
              </a:rPr>
              <a:t>）</a:t>
            </a:r>
          </a:p>
        </p:txBody>
      </p:sp>
      <p:sp>
        <p:nvSpPr>
          <p:cNvPr id="131075" name="Rectangle 3"/>
          <p:cNvSpPr>
            <a:spLocks noChangeArrowheads="1"/>
          </p:cNvSpPr>
          <p:nvPr/>
        </p:nvSpPr>
        <p:spPr bwMode="auto">
          <a:xfrm>
            <a:off x="1981200" y="2438400"/>
            <a:ext cx="4095750" cy="366713"/>
          </a:xfrm>
          <a:prstGeom prst="rect">
            <a:avLst/>
          </a:prstGeom>
          <a:noFill/>
          <a:ln w="9525">
            <a:noFill/>
            <a:miter lim="800000"/>
            <a:headEnd/>
            <a:tailEnd/>
          </a:ln>
        </p:spPr>
        <p:txBody>
          <a:bodyPr wrap="none">
            <a:spAutoFit/>
          </a:bodyPr>
          <a:lstStyle/>
          <a:p>
            <a:pPr algn="l"/>
            <a:r>
              <a:rPr lang="en-US" altLang="zh-CN" b="1">
                <a:solidFill>
                  <a:schemeClr val="tx1"/>
                </a:solidFill>
                <a:ea typeface="宋体" pitchFamily="2" charset="-122"/>
              </a:rPr>
              <a:t>Table 4.17 </a:t>
            </a:r>
            <a:r>
              <a:rPr lang="zh-CN" altLang="en-US" b="1">
                <a:solidFill>
                  <a:schemeClr val="tx1"/>
                </a:solidFill>
                <a:ea typeface="宋体" pitchFamily="2" charset="-122"/>
              </a:rPr>
              <a:t>后索引存储器访问指令例子</a:t>
            </a:r>
            <a:endParaRPr lang="en-US" altLang="zh-CN" b="1">
              <a:solidFill>
                <a:schemeClr val="tx1"/>
              </a:solidFill>
              <a:ea typeface="宋体" pitchFamily="2" charset="-122"/>
            </a:endParaRPr>
          </a:p>
        </p:txBody>
      </p:sp>
      <p:graphicFrame>
        <p:nvGraphicFramePr>
          <p:cNvPr id="129046" name="Group 22"/>
          <p:cNvGraphicFramePr>
            <a:graphicFrameLocks noGrp="1"/>
          </p:cNvGraphicFramePr>
          <p:nvPr>
            <p:ph sz="half" idx="2"/>
          </p:nvPr>
        </p:nvGraphicFramePr>
        <p:xfrm>
          <a:off x="468313" y="2997200"/>
          <a:ext cx="8280400" cy="3572129"/>
        </p:xfrm>
        <a:graphic>
          <a:graphicData uri="http://schemas.openxmlformats.org/drawingml/2006/table">
            <a:tbl>
              <a:tblPr/>
              <a:tblGrid>
                <a:gridCol w="3113087">
                  <a:extLst>
                    <a:ext uri="{9D8B030D-6E8A-4147-A177-3AD203B41FA5}">
                      <a16:colId xmlns:a16="http://schemas.microsoft.com/office/drawing/2014/main" val="20000"/>
                    </a:ext>
                  </a:extLst>
                </a:gridCol>
                <a:gridCol w="5167313">
                  <a:extLst>
                    <a:ext uri="{9D8B030D-6E8A-4147-A177-3AD203B41FA5}">
                      <a16:colId xmlns:a16="http://schemas.microsoft.com/office/drawing/2014/main" val="20001"/>
                    </a:ext>
                  </a:extLst>
                </a:gridCol>
              </a:tblGrid>
              <a:tr h="331788">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例子</a:t>
                      </a:r>
                      <a:r>
                        <a:rPr kumimoji="0" lang="en-US" altLang="zh-CN" sz="1600" b="0" i="0" u="none" strike="noStrike" cap="none" normalizeH="0" baseline="0">
                          <a:ln>
                            <a:noFill/>
                          </a:ln>
                          <a:solidFill>
                            <a:srgbClr val="133984"/>
                          </a:solidFill>
                          <a:effectLst/>
                          <a:latin typeface="Arial" charset="0"/>
                          <a:ea typeface="黑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描述</a:t>
                      </a:r>
                      <a:endParaRPr kumimoji="0" lang="en-US" altLang="zh-CN"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985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LDRB.W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LDRH.W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LDRD.W Rd1,Rd2,[Rn], #offset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对不同长度的后索引加载指令</a:t>
                      </a: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字</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字节</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半字</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和双字</a:t>
                      </a:r>
                      <a:r>
                        <a:rPr kumimoji="0" lang="en-US" altLang="zh-CN" sz="1600" b="0" i="0" u="none" strike="noStrike" cap="none" normalizeH="0" baseline="0">
                          <a:ln>
                            <a:noFill/>
                          </a:ln>
                          <a:solidFill>
                            <a:srgbClr val="133984"/>
                          </a:solidFill>
                          <a:effectLst/>
                          <a:latin typeface="Arial" charset="0"/>
                          <a:ea typeface="黑体" pitchFamily="2" charset="-122"/>
                        </a:rPr>
                        <a:t>)</a:t>
                      </a: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261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LDRSB.W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LDRSH.W Rd, [Rn], #offset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有符号扩展的不同长度的后索引加载指令</a:t>
                      </a: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字节</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半字</a:t>
                      </a:r>
                      <a:r>
                        <a:rPr kumimoji="0" lang="en-US" altLang="zh-CN" sz="1600" b="0" i="0" u="none" strike="noStrike" cap="none" normalizeH="0" baseline="0">
                          <a:ln>
                            <a:noFill/>
                          </a:ln>
                          <a:solidFill>
                            <a:srgbClr val="133984"/>
                          </a:solidFill>
                          <a:effectLst/>
                          <a:latin typeface="Arial" charset="0"/>
                          <a:ea typeface="黑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98563">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STRB.W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STRH.W Rd, [Rn], #offset</a:t>
                      </a:r>
                    </a:p>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en-US" altLang="zh-CN" sz="1600" b="0" i="0" u="none" strike="noStrike" cap="none" normalizeH="0" baseline="0">
                          <a:ln>
                            <a:noFill/>
                          </a:ln>
                          <a:solidFill>
                            <a:srgbClr val="133984"/>
                          </a:solidFill>
                          <a:effectLst/>
                          <a:latin typeface="Arial" charset="0"/>
                          <a:ea typeface="黑体" pitchFamily="2" charset="-122"/>
                        </a:rPr>
                        <a:t>STRD.W Rd1, Rd2,[Rn], #offset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Tx/>
                        <a:buSzPct val="120000"/>
                        <a:buFontTx/>
                        <a:buNone/>
                        <a:tabLst/>
                      </a:pPr>
                      <a:r>
                        <a:rPr kumimoji="0" lang="zh-CN" altLang="en-US" sz="1600" b="0" i="0" u="none" strike="noStrike" cap="none" normalizeH="0" baseline="0">
                          <a:ln>
                            <a:noFill/>
                          </a:ln>
                          <a:solidFill>
                            <a:srgbClr val="133984"/>
                          </a:solidFill>
                          <a:effectLst/>
                          <a:latin typeface="Arial" charset="0"/>
                          <a:ea typeface="黑体" pitchFamily="2" charset="-122"/>
                        </a:rPr>
                        <a:t>对不同长度的后索引存储指令</a:t>
                      </a:r>
                      <a:r>
                        <a:rPr kumimoji="0" lang="en-US" altLang="zh-CN" sz="1600" b="0" i="0" u="none" strike="noStrike" cap="none" normalizeH="0" baseline="0">
                          <a:ln>
                            <a:noFill/>
                          </a:ln>
                          <a:solidFill>
                            <a:srgbClr val="133984"/>
                          </a:solidFill>
                          <a:effectLst/>
                          <a:latin typeface="Arial" charset="0"/>
                          <a:ea typeface="黑体" pitchFamily="2" charset="-122"/>
                        </a:rPr>
                        <a:t>(</a:t>
                      </a:r>
                      <a:r>
                        <a:rPr kumimoji="0" lang="zh-CN" altLang="en-US" sz="1600" b="0" i="0" u="none" strike="noStrike" cap="none" normalizeH="0" baseline="0">
                          <a:ln>
                            <a:noFill/>
                          </a:ln>
                          <a:solidFill>
                            <a:srgbClr val="133984"/>
                          </a:solidFill>
                          <a:effectLst/>
                          <a:latin typeface="Arial" charset="0"/>
                          <a:ea typeface="黑体" pitchFamily="2" charset="-122"/>
                        </a:rPr>
                        <a:t>字</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字节</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半字</a:t>
                      </a:r>
                      <a:r>
                        <a:rPr kumimoji="0" lang="en-US" altLang="zh-CN" sz="1600" b="0" i="0" u="none" strike="noStrike" cap="none" normalizeH="0" baseline="0">
                          <a:ln>
                            <a:noFill/>
                          </a:ln>
                          <a:solidFill>
                            <a:srgbClr val="133984"/>
                          </a:solidFill>
                          <a:effectLst/>
                          <a:latin typeface="Arial" charset="0"/>
                          <a:ea typeface="黑体" pitchFamily="2" charset="-122"/>
                        </a:rPr>
                        <a:t>, </a:t>
                      </a:r>
                      <a:r>
                        <a:rPr kumimoji="0" lang="zh-CN" altLang="en-US" sz="1600" b="0" i="0" u="none" strike="noStrike" cap="none" normalizeH="0" baseline="0">
                          <a:ln>
                            <a:noFill/>
                          </a:ln>
                          <a:solidFill>
                            <a:srgbClr val="133984"/>
                          </a:solidFill>
                          <a:effectLst/>
                          <a:latin typeface="Arial" charset="0"/>
                          <a:ea typeface="黑体" pitchFamily="2" charset="-122"/>
                        </a:rPr>
                        <a:t>和双字</a:t>
                      </a:r>
                      <a:r>
                        <a:rPr kumimoji="0" lang="en-US" altLang="zh-CN" sz="1600" b="0" i="0" u="none" strike="noStrike" cap="none" normalizeH="0" baseline="0">
                          <a:ln>
                            <a:noFill/>
                          </a:ln>
                          <a:solidFill>
                            <a:srgbClr val="133984"/>
                          </a:solidFill>
                          <a:effectLst/>
                          <a:latin typeface="Arial" charset="0"/>
                          <a:ea typeface="黑体" pitchFamily="2" charset="-122"/>
                        </a:rPr>
                        <a:t>)</a:t>
                      </a:r>
                    </a:p>
                    <a:p>
                      <a:pPr marL="0" marR="0" lvl="0" indent="0" algn="l" defTabSz="914400" rtl="0" eaLnBrk="1" fontAlgn="base" latinLnBrk="0" hangingPunct="1">
                        <a:lnSpc>
                          <a:spcPct val="110000"/>
                        </a:lnSpc>
                        <a:spcBef>
                          <a:spcPct val="20000"/>
                        </a:spcBef>
                        <a:spcAft>
                          <a:spcPct val="0"/>
                        </a:spcAft>
                        <a:buClrTx/>
                        <a:buSzPct val="120000"/>
                        <a:buFontTx/>
                        <a:buNone/>
                        <a:tabLst/>
                      </a:pPr>
                      <a:endParaRPr kumimoji="0" lang="zh-CN" altLang="en-US" sz="1600" b="0" i="0" u="none" strike="noStrike" cap="none" normalizeH="0" baseline="0">
                        <a:ln>
                          <a:noFill/>
                        </a:ln>
                        <a:solidFill>
                          <a:srgbClr val="133984"/>
                        </a:solidFill>
                        <a:effectLst/>
                        <a:latin typeface="Arial" charset="0"/>
                        <a:ea typeface="黑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1410408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xfrm>
            <a:off x="468313" y="990600"/>
            <a:ext cx="8229600" cy="5607050"/>
          </a:xfrm>
        </p:spPr>
        <p:txBody>
          <a:bodyPr/>
          <a:lstStyle/>
          <a:p>
            <a:pPr marL="0" indent="0" eaLnBrk="1" hangingPunct="1">
              <a:spcBef>
                <a:spcPct val="50000"/>
              </a:spcBef>
              <a:buFontTx/>
              <a:buNone/>
            </a:pPr>
            <a:r>
              <a:rPr lang="zh-CN" altLang="en-US" sz="2000"/>
              <a:t>通常</a:t>
            </a:r>
            <a:r>
              <a:rPr lang="en-US" altLang="zh-CN" sz="2000"/>
              <a:t>PUSH </a:t>
            </a:r>
            <a:r>
              <a:rPr lang="zh-CN" altLang="en-US" sz="2000"/>
              <a:t>指令和</a:t>
            </a:r>
            <a:r>
              <a:rPr lang="en-US" altLang="zh-CN" sz="2000"/>
              <a:t>POP</a:t>
            </a:r>
            <a:r>
              <a:rPr lang="zh-CN" altLang="en-US" sz="2000"/>
              <a:t>指令会有相同寄存器列表</a:t>
            </a:r>
            <a:r>
              <a:rPr lang="en-US" altLang="zh-CN" sz="2000"/>
              <a:t>, </a:t>
            </a:r>
            <a:r>
              <a:rPr lang="zh-CN" altLang="en-US" sz="2000"/>
              <a:t>但是这并不总是必须的。</a:t>
            </a:r>
            <a:endParaRPr lang="en-US" altLang="zh-CN" sz="2000"/>
          </a:p>
          <a:p>
            <a:pPr marL="0" indent="0" eaLnBrk="1" hangingPunct="1">
              <a:spcBef>
                <a:spcPct val="50000"/>
              </a:spcBef>
              <a:buFontTx/>
              <a:buNone/>
            </a:pPr>
            <a:r>
              <a:rPr lang="en-US" altLang="zh-CN" sz="2000"/>
              <a:t>  </a:t>
            </a:r>
            <a:r>
              <a:rPr lang="en-US" altLang="zh-CN" sz="1800">
                <a:solidFill>
                  <a:schemeClr val="tx1"/>
                </a:solidFill>
              </a:rPr>
              <a:t>PUSH    {R0-R3, LR}     ; Save register contents at beginning of subroutine </a:t>
            </a:r>
          </a:p>
          <a:p>
            <a:pPr marL="0" indent="0" eaLnBrk="1" hangingPunct="1">
              <a:buFontTx/>
              <a:buNone/>
            </a:pPr>
            <a:r>
              <a:rPr lang="en-US" altLang="zh-CN" sz="1800">
                <a:solidFill>
                  <a:schemeClr val="tx1"/>
                </a:solidFill>
              </a:rPr>
              <a:t>  ....                                  ; Processing </a:t>
            </a:r>
          </a:p>
          <a:p>
            <a:pPr marL="0" indent="0" eaLnBrk="1" hangingPunct="1">
              <a:buFontTx/>
              <a:buNone/>
            </a:pPr>
            <a:r>
              <a:rPr lang="en-US" altLang="zh-CN" sz="1800">
                <a:solidFill>
                  <a:schemeClr val="tx1"/>
                </a:solidFill>
              </a:rPr>
              <a:t>  POP      {R0-R3, PC}     ; restore registers and return</a:t>
            </a:r>
          </a:p>
          <a:p>
            <a:pPr marL="0" indent="0" eaLnBrk="1" hangingPunct="1">
              <a:spcBef>
                <a:spcPct val="50000"/>
              </a:spcBef>
              <a:buFontTx/>
              <a:buNone/>
            </a:pPr>
            <a:r>
              <a:rPr lang="zh-CN" altLang="en-US" sz="2000"/>
              <a:t>传送立即数到寄存器</a:t>
            </a:r>
            <a:r>
              <a:rPr lang="en-US" altLang="zh-CN" sz="2000"/>
              <a:t>:</a:t>
            </a:r>
          </a:p>
          <a:p>
            <a:pPr marL="0" indent="0" eaLnBrk="1" hangingPunct="1">
              <a:spcBef>
                <a:spcPct val="50000"/>
              </a:spcBef>
              <a:buFontTx/>
              <a:buNone/>
            </a:pPr>
            <a:r>
              <a:rPr lang="en-US" altLang="zh-CN" sz="2000"/>
              <a:t>  </a:t>
            </a:r>
            <a:r>
              <a:rPr lang="en-US" altLang="zh-CN" sz="1800">
                <a:solidFill>
                  <a:schemeClr val="tx1"/>
                </a:solidFill>
              </a:rPr>
              <a:t>MOV	R0,   #0x12      ; Set R0 to 0x12</a:t>
            </a:r>
          </a:p>
          <a:p>
            <a:pPr marL="0" indent="0" eaLnBrk="1" hangingPunct="1">
              <a:spcBef>
                <a:spcPct val="50000"/>
              </a:spcBef>
              <a:buFontTx/>
              <a:buNone/>
            </a:pPr>
            <a:r>
              <a:rPr lang="zh-CN" altLang="en-US" sz="2000"/>
              <a:t>对于大的取值</a:t>
            </a:r>
            <a:r>
              <a:rPr lang="en-US" altLang="zh-CN" sz="2000"/>
              <a:t>(</a:t>
            </a:r>
            <a:r>
              <a:rPr lang="zh-CN" altLang="en-US" sz="2000"/>
              <a:t>超过</a:t>
            </a:r>
            <a:r>
              <a:rPr lang="en-US" altLang="zh-CN" sz="2000"/>
              <a:t> 8 </a:t>
            </a:r>
            <a:r>
              <a:rPr lang="zh-CN" altLang="en-US" sz="2000"/>
              <a:t>比特</a:t>
            </a:r>
            <a:r>
              <a:rPr lang="en-US" altLang="zh-CN" sz="2000"/>
              <a:t>), </a:t>
            </a:r>
            <a:r>
              <a:rPr lang="zh-CN" altLang="en-US" sz="2000"/>
              <a:t>你可能需要使用一条</a:t>
            </a:r>
            <a:r>
              <a:rPr lang="en-US" altLang="zh-CN" sz="2000"/>
              <a:t> Thumb-2 </a:t>
            </a:r>
            <a:r>
              <a:rPr lang="zh-CN" altLang="en-US" sz="2000"/>
              <a:t>传送指令。</a:t>
            </a:r>
            <a:endParaRPr lang="en-US" altLang="zh-CN" sz="2000"/>
          </a:p>
          <a:p>
            <a:pPr marL="0" indent="0" eaLnBrk="1" hangingPunct="1">
              <a:spcBef>
                <a:spcPct val="50000"/>
              </a:spcBef>
              <a:buFontTx/>
              <a:buNone/>
            </a:pPr>
            <a:r>
              <a:rPr lang="en-US" altLang="zh-CN" sz="2000"/>
              <a:t>  </a:t>
            </a:r>
            <a:r>
              <a:rPr lang="en-US" altLang="zh-CN" sz="1800">
                <a:solidFill>
                  <a:schemeClr val="tx1"/>
                </a:solidFill>
              </a:rPr>
              <a:t>MOVW.W      R0,  #0x789A       ; Set R0 to 0x789A</a:t>
            </a:r>
            <a:r>
              <a:rPr lang="en-US" altLang="zh-CN" sz="2000"/>
              <a:t>  </a:t>
            </a:r>
          </a:p>
        </p:txBody>
      </p:sp>
    </p:spTree>
    <p:extLst>
      <p:ext uri="{BB962C8B-B14F-4D97-AF65-F5344CB8AC3E}">
        <p14:creationId xmlns:p14="http://schemas.microsoft.com/office/powerpoint/2010/main" val="1960580742"/>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468313" y="990600"/>
            <a:ext cx="8229600" cy="5246688"/>
          </a:xfrm>
        </p:spPr>
        <p:txBody>
          <a:bodyPr/>
          <a:lstStyle/>
          <a:p>
            <a:pPr marL="0" indent="0" eaLnBrk="1" hangingPunct="1">
              <a:spcBef>
                <a:spcPct val="50000"/>
              </a:spcBef>
              <a:buFontTx/>
              <a:buNone/>
            </a:pPr>
            <a:r>
              <a:rPr lang="zh-CN" altLang="en-US" sz="2000"/>
              <a:t>你也可以使用</a:t>
            </a:r>
            <a:r>
              <a:rPr lang="en-US" altLang="zh-CN" sz="2000"/>
              <a:t>LDR</a:t>
            </a:r>
            <a:r>
              <a:rPr lang="zh-CN" altLang="en-US" sz="2000"/>
              <a:t>传送</a:t>
            </a:r>
            <a:r>
              <a:rPr lang="en-US" altLang="zh-CN" sz="2000"/>
              <a:t>32</a:t>
            </a:r>
            <a:r>
              <a:rPr lang="zh-CN" altLang="en-US" sz="2000"/>
              <a:t>位立即数或加载地址 </a:t>
            </a:r>
            <a:r>
              <a:rPr lang="en-US" altLang="zh-CN" sz="2000"/>
              <a:t>(LDR</a:t>
            </a:r>
            <a:r>
              <a:rPr lang="zh-CN" altLang="en-US" sz="2000"/>
              <a:t>是</a:t>
            </a:r>
            <a:r>
              <a:rPr lang="en-US" altLang="zh-CN" sz="2000"/>
              <a:t>ARM</a:t>
            </a:r>
            <a:r>
              <a:rPr lang="zh-CN" altLang="en-US" sz="2000"/>
              <a:t>汇编中提供的一条伪指令</a:t>
            </a:r>
            <a:r>
              <a:rPr lang="en-US" altLang="zh-CN" sz="2000"/>
              <a:t>):</a:t>
            </a:r>
          </a:p>
          <a:p>
            <a:pPr marL="0" indent="0" eaLnBrk="1" hangingPunct="1">
              <a:spcBef>
                <a:spcPct val="50000"/>
              </a:spcBef>
              <a:buFontTx/>
              <a:buNone/>
            </a:pPr>
            <a:r>
              <a:rPr lang="en-US" altLang="zh-CN" sz="2000"/>
              <a:t>  </a:t>
            </a:r>
            <a:r>
              <a:rPr lang="en-US" altLang="zh-CN" sz="1800">
                <a:solidFill>
                  <a:schemeClr val="tx1"/>
                </a:solidFill>
              </a:rPr>
              <a:t>LDR   R0,    =0x3456789A</a:t>
            </a:r>
          </a:p>
          <a:p>
            <a:pPr marL="0" indent="0" eaLnBrk="1" hangingPunct="1">
              <a:spcBef>
                <a:spcPct val="50000"/>
              </a:spcBef>
              <a:buFontTx/>
              <a:buNone/>
            </a:pPr>
            <a:r>
              <a:rPr lang="zh-CN" altLang="en-US" sz="2000"/>
              <a:t>这并不是一条真正的汇编命令</a:t>
            </a:r>
            <a:r>
              <a:rPr lang="en-US" altLang="zh-CN" sz="2000"/>
              <a:t>, </a:t>
            </a:r>
            <a:r>
              <a:rPr lang="zh-CN" altLang="en-US" sz="2000"/>
              <a:t>但是</a:t>
            </a:r>
            <a:r>
              <a:rPr lang="en-US" altLang="zh-CN" sz="2000"/>
              <a:t>ARM</a:t>
            </a:r>
            <a:r>
              <a:rPr lang="zh-CN" altLang="en-US" sz="2000"/>
              <a:t>的汇编器会把它转换成一条</a:t>
            </a:r>
            <a:r>
              <a:rPr lang="en-US" altLang="zh-CN" sz="2000"/>
              <a:t>PC</a:t>
            </a:r>
            <a:r>
              <a:rPr lang="zh-CN" altLang="en-US" sz="2000"/>
              <a:t>相关的加载指令来产生需要的数据。</a:t>
            </a:r>
            <a:endParaRPr lang="en-US" altLang="zh-CN" sz="2000"/>
          </a:p>
          <a:p>
            <a:pPr marL="0" indent="0" eaLnBrk="1" hangingPunct="1">
              <a:spcBef>
                <a:spcPct val="50000"/>
              </a:spcBef>
              <a:buFontTx/>
              <a:buNone/>
            </a:pPr>
            <a:r>
              <a:rPr lang="zh-CN" altLang="en-US" sz="2000"/>
              <a:t>对于</a:t>
            </a:r>
            <a:r>
              <a:rPr lang="en-US" altLang="zh-CN" sz="2000"/>
              <a:t> LDR, </a:t>
            </a:r>
            <a:r>
              <a:rPr lang="zh-CN" altLang="en-US" sz="2000"/>
              <a:t>如果地址是一个程序地址值</a:t>
            </a:r>
            <a:r>
              <a:rPr lang="en-US" altLang="zh-CN" sz="2000"/>
              <a:t>, </a:t>
            </a:r>
            <a:r>
              <a:rPr lang="zh-CN" altLang="en-US" sz="2000"/>
              <a:t>它会自动把</a:t>
            </a:r>
            <a:r>
              <a:rPr lang="en-US" altLang="zh-CN" sz="2000"/>
              <a:t>LSB</a:t>
            </a:r>
            <a:r>
              <a:rPr lang="zh-CN" altLang="en-US" sz="2000"/>
              <a:t>为设为</a:t>
            </a:r>
            <a:r>
              <a:rPr lang="en-US" altLang="zh-CN" sz="2000"/>
              <a:t>1</a:t>
            </a:r>
            <a:r>
              <a:rPr lang="zh-CN" altLang="en-US" sz="2000"/>
              <a:t>。</a:t>
            </a:r>
            <a:endParaRPr lang="en-US" altLang="zh-CN" sz="2000"/>
          </a:p>
          <a:p>
            <a:pPr marL="0" indent="0" eaLnBrk="1" hangingPunct="1">
              <a:spcBef>
                <a:spcPct val="50000"/>
              </a:spcBef>
              <a:buFontTx/>
              <a:buNone/>
            </a:pPr>
            <a:r>
              <a:rPr lang="en-US" altLang="zh-CN" sz="2000"/>
              <a:t>  </a:t>
            </a:r>
            <a:r>
              <a:rPr lang="en-US" altLang="zh-CN" sz="1800">
                <a:solidFill>
                  <a:schemeClr val="tx1"/>
                </a:solidFill>
              </a:rPr>
              <a:t>LDR        R0,        =address1     ; R0 set to 0x4001</a:t>
            </a:r>
          </a:p>
          <a:p>
            <a:pPr marL="0" indent="0" eaLnBrk="1" hangingPunct="1">
              <a:buFontTx/>
              <a:buNone/>
            </a:pPr>
            <a:r>
              <a:rPr lang="en-US" altLang="zh-CN" sz="1800">
                <a:solidFill>
                  <a:schemeClr val="tx1"/>
                </a:solidFill>
              </a:rPr>
              <a:t>  ... </a:t>
            </a:r>
          </a:p>
          <a:p>
            <a:pPr marL="0" indent="0" eaLnBrk="1" hangingPunct="1">
              <a:buFontTx/>
              <a:buNone/>
            </a:pPr>
            <a:r>
              <a:rPr lang="en-US" altLang="zh-CN" sz="1800">
                <a:solidFill>
                  <a:schemeClr val="tx1"/>
                </a:solidFill>
              </a:rPr>
              <a:t>address1</a:t>
            </a:r>
          </a:p>
          <a:p>
            <a:pPr marL="0" indent="0" eaLnBrk="1" hangingPunct="1">
              <a:buFontTx/>
              <a:buNone/>
            </a:pPr>
            <a:r>
              <a:rPr lang="en-US" altLang="zh-CN" sz="1800">
                <a:solidFill>
                  <a:schemeClr val="tx1"/>
                </a:solidFill>
              </a:rPr>
              <a:t>0x4000:   MOV    R0,   R1   ; address1 contains program code</a:t>
            </a:r>
          </a:p>
          <a:p>
            <a:pPr marL="0" indent="0" eaLnBrk="1" hangingPunct="1">
              <a:buFontTx/>
              <a:buNone/>
            </a:pPr>
            <a:r>
              <a:rPr lang="en-US" altLang="zh-CN" sz="1800">
                <a:solidFill>
                  <a:schemeClr val="tx1"/>
                </a:solidFill>
              </a:rPr>
              <a:t>  ...</a:t>
            </a:r>
          </a:p>
        </p:txBody>
      </p:sp>
    </p:spTree>
    <p:extLst>
      <p:ext uri="{BB962C8B-B14F-4D97-AF65-F5344CB8AC3E}">
        <p14:creationId xmlns:p14="http://schemas.microsoft.com/office/powerpoint/2010/main" val="2294048376"/>
      </p:ext>
    </p:extLst>
  </p:cSld>
  <p:clrMapOvr>
    <a:masterClrMapping/>
  </p:clrMapOvr>
  <p:transition/>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133984"/>
            </a:solidFill>
            <a:effectLst/>
            <a:latin typeface="Arial"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白色底板15_39_40</Template>
  <TotalTime>16892</TotalTime>
  <Words>15207</Words>
  <Application>Microsoft Macintosh PowerPoint</Application>
  <PresentationFormat>全屏显示(4:3)</PresentationFormat>
  <Paragraphs>2327</Paragraphs>
  <Slides>144</Slides>
  <Notes>124</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60" baseType="lpstr">
      <vt:lpstr>黑体</vt:lpstr>
      <vt:lpstr>华文新魏</vt:lpstr>
      <vt:lpstr>华文中宋</vt:lpstr>
      <vt:lpstr>楷体_GB2312</vt:lpstr>
      <vt:lpstr>隶书</vt:lpstr>
      <vt:lpstr>宋体</vt:lpstr>
      <vt:lpstr>Arial Unicode MS</vt:lpstr>
      <vt:lpstr>FangSong</vt:lpstr>
      <vt:lpstr>Arial</vt:lpstr>
      <vt:lpstr>Calibri</vt:lpstr>
      <vt:lpstr>Corbel</vt:lpstr>
      <vt:lpstr>Times New Roman</vt:lpstr>
      <vt:lpstr>Webdings</vt:lpstr>
      <vt:lpstr>Wingdings</vt:lpstr>
      <vt:lpstr>1_自定义设计方案</vt:lpstr>
      <vt:lpstr>Visio</vt:lpstr>
      <vt:lpstr>PowerPoint 演示文稿</vt:lpstr>
      <vt:lpstr>第八章</vt:lpstr>
      <vt:lpstr>PowerPoint 演示文稿</vt:lpstr>
      <vt:lpstr>什么是嵌入式系统</vt:lpstr>
      <vt:lpstr>嵌入式系统特点</vt:lpstr>
      <vt:lpstr>嵌入式系统发展</vt:lpstr>
      <vt:lpstr>嵌入式系统处理器</vt:lpstr>
      <vt:lpstr>ARM</vt:lpstr>
      <vt:lpstr>ARM</vt:lpstr>
      <vt:lpstr>ARM</vt:lpstr>
      <vt:lpstr>ARM处理器架构的进化</vt:lpstr>
      <vt:lpstr>PowerPoint 演示文稿</vt:lpstr>
      <vt:lpstr>Cortex-M3/M4概述</vt:lpstr>
      <vt:lpstr>Cortex-M3/M4概述</vt:lpstr>
      <vt:lpstr>Cortex-M3/M4指令集</vt:lpstr>
      <vt:lpstr>Cortex-M3/M4基础：寄存器</vt:lpstr>
      <vt:lpstr>PowerPoint 演示文稿</vt:lpstr>
      <vt:lpstr>Cortex-M3/M4寄存器</vt:lpstr>
      <vt:lpstr>Cortex-M3/M4堆栈操作</vt:lpstr>
      <vt:lpstr>Cortex-M3/M4堆栈操作</vt:lpstr>
      <vt:lpstr>Cortex-M3/M4堆栈操作</vt:lpstr>
      <vt:lpstr>Cortex-M3/M4堆栈操作</vt:lpstr>
      <vt:lpstr>Cortex-M3/M4寄存器</vt:lpstr>
      <vt:lpstr>Cortex-M3/M4寄存器</vt:lpstr>
      <vt:lpstr>Cortex-M3/M4基础</vt:lpstr>
      <vt:lpstr>Cortex-M3/M4特殊功能寄存器</vt:lpstr>
      <vt:lpstr>Cortex-M3/M4程序状态寄存器</vt:lpstr>
      <vt:lpstr>PowerPoint 演示文稿</vt:lpstr>
      <vt:lpstr>Cortex-M3/M4特殊功能寄存器</vt:lpstr>
      <vt:lpstr>Cortex-M3/M4中断屏蔽寄存器</vt:lpstr>
      <vt:lpstr>Cortex-M3/M4特殊功能寄存器</vt:lpstr>
      <vt:lpstr>Cortex-M3/M4基础</vt:lpstr>
      <vt:lpstr>Cortex-M3/M4操作模式</vt:lpstr>
      <vt:lpstr>Cortex-M3/M4操作模式 </vt:lpstr>
      <vt:lpstr>Cortex-M3/M4操作模式</vt:lpstr>
      <vt:lpstr>Cortex-M3/M4操作模式</vt:lpstr>
      <vt:lpstr>PowerPoint 演示文稿</vt:lpstr>
      <vt:lpstr>Cortex-M3/M4基础</vt:lpstr>
      <vt:lpstr>Cortex-M3/M4两种堆栈模式</vt:lpstr>
      <vt:lpstr>PowerPoint 演示文稿</vt:lpstr>
      <vt:lpstr>PowerPoint 演示文稿</vt:lpstr>
      <vt:lpstr>PowerPoint 演示文稿</vt:lpstr>
      <vt:lpstr>PowerPoint 演示文稿</vt:lpstr>
      <vt:lpstr>PowerPoint 演示文稿</vt:lpstr>
      <vt:lpstr>Cortex-M3/M4内部总线接口</vt:lpstr>
      <vt:lpstr>Cortex-M3/M4总线连接范例</vt:lpstr>
      <vt:lpstr>Cortex-M3/M4基础</vt:lpstr>
      <vt:lpstr>Cortex-M3/M4存储系统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Cortex-M3/M4存储系统</vt:lpstr>
      <vt:lpstr>PowerPoint 演示文稿</vt:lpstr>
      <vt:lpstr>Cortex-M3/M4位带操作</vt:lpstr>
      <vt:lpstr>Cortex-M3/M4位带操作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Cortex-M3/M4存储系统</vt:lpstr>
      <vt:lpstr>PowerPoint 演示文稿</vt:lpstr>
      <vt:lpstr>Cortex-M3/M4存储系统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Cortex-M3/M4指令集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zhaozh</cp:lastModifiedBy>
  <cp:revision>990</cp:revision>
  <dcterms:created xsi:type="dcterms:W3CDTF">2004-08-26T06:30:40Z</dcterms:created>
  <dcterms:modified xsi:type="dcterms:W3CDTF">2019-05-14T14:36:25Z</dcterms:modified>
</cp:coreProperties>
</file>